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3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8" r:id="rId9"/>
    <p:sldId id="265" r:id="rId10"/>
    <p:sldId id="269" r:id="rId11"/>
    <p:sldId id="264" r:id="rId12"/>
    <p:sldId id="271" r:id="rId13"/>
    <p:sldId id="272" r:id="rId14"/>
    <p:sldId id="270" r:id="rId15"/>
    <p:sldId id="275" r:id="rId16"/>
    <p:sldId id="274" r:id="rId17"/>
    <p:sldId id="281" r:id="rId18"/>
    <p:sldId id="276" r:id="rId19"/>
    <p:sldId id="277" r:id="rId20"/>
    <p:sldId id="279" r:id="rId21"/>
    <p:sldId id="280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64" autoAdjust="0"/>
    <p:restoredTop sz="86420" autoAdjust="0"/>
  </p:normalViewPr>
  <p:slideViewPr>
    <p:cSldViewPr>
      <p:cViewPr>
        <p:scale>
          <a:sx n="75" d="100"/>
          <a:sy n="75" d="100"/>
        </p:scale>
        <p:origin x="-1854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792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87491-879A-4E95-9B79-315B743932BB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F7E8B-0EA5-4FC6-A570-67CAB64FEA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F7E8B-0EA5-4FC6-A570-67CAB64FEA2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F7E8B-0EA5-4FC6-A570-67CAB64FEA2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22531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2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3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534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535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536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3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2539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2540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2541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F467705-5915-49DA-8CF2-6088E4F6F6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E41AD-D39B-4000-8AD6-2AA084CB06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48397-1BAC-4882-869E-DF46BE40E7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9DD2F-D57E-4BCC-9A49-92CBAA6689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12C32-3644-4EA5-9B16-415B63FF19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ECB60-C3C7-4B7D-88C4-501951117F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E15F2-39BF-49EA-AC52-153456621E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EE6EF-8B89-4936-ADF2-85E87566A6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0A0CB-F791-47FB-B5AE-F54B2F84FD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D91E5-18F1-48D2-B087-B94B9AFE22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3C51D-55D8-4CCA-B2B5-917AE2E103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21507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08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09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151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151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151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151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1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151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151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FC2ED5A-73D6-4F33-BF0E-3CA46CAC91C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151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151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685800"/>
            <a:ext cx="7772400" cy="1736725"/>
          </a:xfrm>
        </p:spPr>
        <p:txBody>
          <a:bodyPr/>
          <a:lstStyle/>
          <a:p>
            <a:pPr algn="ctr"/>
            <a:r>
              <a:rPr lang="ru-RU" sz="4800" dirty="0" smtClean="0"/>
              <a:t>Применения новых методов обучения на уроках УП</a:t>
            </a:r>
            <a:endParaRPr lang="ru-RU" sz="4800" dirty="0"/>
          </a:p>
        </p:txBody>
      </p:sp>
      <p:pic>
        <p:nvPicPr>
          <p:cNvPr id="5124" name="Picture 4" descr="SAM_01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657600"/>
            <a:ext cx="3810000" cy="2857500"/>
          </a:xfrm>
          <a:prstGeom prst="rect">
            <a:avLst/>
          </a:prstGeom>
          <a:noFill/>
        </p:spPr>
      </p:pic>
      <p:pic>
        <p:nvPicPr>
          <p:cNvPr id="5125" name="Picture 5" descr="SAM_016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657600"/>
            <a:ext cx="3733800" cy="2800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228600"/>
          <a:ext cx="8686800" cy="617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419600"/>
              </a:tblGrid>
              <a:tr h="2514600"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 Показ приемов работы.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</a:t>
                      </a:r>
                      <a:r>
                        <a:rPr lang="ru-RU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Проводит беседу по вопросу </a:t>
                      </a:r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проблемного характера. </a:t>
                      </a:r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 Какие дефекты получаться при нарезке свежего хлеба?</a:t>
                      </a:r>
                    </a:p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-Демонстрирует приготовление и подачу 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57600">
                <a:tc>
                  <a:txBody>
                    <a:bodyPr/>
                    <a:lstStyle/>
                    <a:p>
                      <a:r>
                        <a:rPr lang="ru-RU" sz="1800" b="1" u="sng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 Закрепление материала.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а) повторение этапов приготовления </a:t>
                      </a:r>
                      <a:r>
                        <a:rPr lang="ru-RU" sz="1800" b="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блюда.</a:t>
                      </a:r>
                      <a:endParaRPr lang="ru-RU" sz="18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</a:t>
                      </a:r>
                      <a:r>
                        <a:rPr lang="ru-RU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Закрепление изученного материал а:</a:t>
                      </a:r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Опрашивает студентов по вопросам: 1.Перечислите специи, используемые при приготовлении огурцов малосоленых. 2.Какое соотношение соли и сахара используется при приготовлении семги малосоленой? 3.Что можно добавить в мусс для придания неповторимого и своеобразного вкуса? 4. Что можно добавить в паштет для удаления горечи?</a:t>
                      </a:r>
                      <a:endParaRPr lang="ru-RU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362200"/>
            <a:ext cx="8385175" cy="1431925"/>
          </a:xfrm>
        </p:spPr>
        <p:txBody>
          <a:bodyPr/>
          <a:lstStyle/>
          <a:p>
            <a:pPr algn="ctr"/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" y="152400"/>
          <a:ext cx="8763000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419600"/>
              </a:tblGrid>
              <a:tr h="6553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u="sng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u="sng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u="sng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u="sng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u="sng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 Упражнение учащихся и текущий инструктаж</a:t>
                      </a:r>
                      <a:endParaRPr lang="ru-RU" sz="1800" u="sng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-Приготовление и подача.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-Самостоятельная работа учащихся по инструкционным картам.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-Оформление и подача блюд.</a:t>
                      </a:r>
                    </a:p>
                    <a:p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C00000"/>
                          </a:solidFill>
                        </a:rPr>
                        <a:t>Вопросы</a:t>
                      </a:r>
                      <a:r>
                        <a:rPr lang="ru-RU" b="0" baseline="0" dirty="0" smtClean="0">
                          <a:solidFill>
                            <a:srgbClr val="C00000"/>
                          </a:solidFill>
                        </a:rPr>
                        <a:t> проблемного </a:t>
                      </a:r>
                      <a:r>
                        <a:rPr lang="ru-RU" b="0" baseline="0" dirty="0" err="1" smtClean="0">
                          <a:solidFill>
                            <a:srgbClr val="C00000"/>
                          </a:solidFill>
                        </a:rPr>
                        <a:t>характера:</a:t>
                      </a:r>
                      <a:r>
                        <a:rPr lang="ru-RU" b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Что</a:t>
                      </a:r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можно добавить в мусс для придания неповторимого и своеобразного вкуса? 4. Что можно добавить в паштет для удаления горечи?</a:t>
                      </a:r>
                      <a:endParaRPr lang="ru-RU" b="0" u="sng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ru-RU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 Самостоятельная работа студентов , текущее </a:t>
                      </a:r>
                      <a:r>
                        <a:rPr lang="ru-RU" u="sng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инструкт</a:t>
                      </a:r>
                      <a:r>
                        <a:rPr lang="ru-RU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и</a:t>
                      </a:r>
                    </a:p>
                    <a:p>
                      <a:r>
                        <a:rPr lang="ru-RU" u="sng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Рование</a:t>
                      </a:r>
                      <a:r>
                        <a:rPr lang="ru-RU" b="0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</a:t>
                      </a:r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Вся </a:t>
                      </a:r>
                      <a:r>
                        <a:rPr lang="ru-RU" b="1" u="sng" dirty="0" smtClean="0">
                          <a:solidFill>
                            <a:srgbClr val="FF0000"/>
                          </a:solidFill>
                        </a:rPr>
                        <a:t>группа</a:t>
                      </a:r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: самостоятельно выполняет приготовление, оформление и подачу блюда. В ходе самостоятельной работы обучающиеся  руководствуются технологическими и </a:t>
                      </a:r>
                      <a:r>
                        <a:rPr lang="ru-RU" b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технико</a:t>
                      </a:r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 технологическими картами, сборниками рецептур. Консультируются по возникающим вопросам. Затем делятся</a:t>
                      </a:r>
                    </a:p>
                    <a:p>
                      <a:r>
                        <a:rPr lang="ru-RU" b="1" u="sng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ru-RU" b="1" u="sng" dirty="0" err="1" smtClean="0">
                          <a:solidFill>
                            <a:srgbClr val="FF0000"/>
                          </a:solidFill>
                        </a:rPr>
                        <a:t>п</a:t>
                      </a:r>
                      <a:r>
                        <a:rPr lang="ru-RU" b="1" u="sng" dirty="0" smtClean="0">
                          <a:solidFill>
                            <a:srgbClr val="FF0000"/>
                          </a:solidFill>
                        </a:rPr>
                        <a:t>/группа</a:t>
                      </a:r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: эксперты - оценивают объективные  показатели работы и презентации 1 </a:t>
                      </a:r>
                      <a:r>
                        <a:rPr lang="ru-RU" b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п</a:t>
                      </a:r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/группы и заполняют оценочную ведомость. </a:t>
                      </a:r>
                    </a:p>
                    <a:p>
                      <a:r>
                        <a:rPr lang="ru-RU" b="1" u="sng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ru-RU" b="1" u="sng" dirty="0" err="1" smtClean="0">
                          <a:solidFill>
                            <a:srgbClr val="FF0000"/>
                          </a:solidFill>
                        </a:rPr>
                        <a:t>п</a:t>
                      </a:r>
                      <a:r>
                        <a:rPr lang="ru-RU" b="1" u="sng" dirty="0" smtClean="0">
                          <a:solidFill>
                            <a:srgbClr val="FF0000"/>
                          </a:solidFill>
                        </a:rPr>
                        <a:t>/группа</a:t>
                      </a:r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: эксперты - оценивают субъективные показатели работы и презентации 1 </a:t>
                      </a:r>
                      <a:r>
                        <a:rPr lang="ru-RU" b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п</a:t>
                      </a:r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/группы и заполняют оценочную ведомость</a:t>
                      </a:r>
                      <a:endParaRPr lang="ru-RU" b="0" u="sng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308975" cy="3810000"/>
          </a:xfrm>
        </p:spPr>
        <p:txBody>
          <a:bodyPr/>
          <a:lstStyle/>
          <a:p>
            <a:pPr algn="ctr"/>
            <a:r>
              <a:rPr lang="ru-RU" sz="40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Оценочная таблица для    объективной оценки             блюд </a:t>
            </a:r>
            <a:br>
              <a:rPr lang="ru-RU" sz="40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</a:br>
            <a:r>
              <a:rPr lang="ru-RU" sz="32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Эксперты могут общаться     между собой</a:t>
            </a:r>
            <a:endParaRPr lang="ru-RU" sz="320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228600" y="3048001"/>
          <a:ext cx="87630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375"/>
                <a:gridCol w="1095375"/>
                <a:gridCol w="1095375"/>
                <a:gridCol w="1095375"/>
                <a:gridCol w="1095375"/>
                <a:gridCol w="1095375"/>
                <a:gridCol w="1095375"/>
                <a:gridCol w="1095375"/>
              </a:tblGrid>
              <a:tr h="238192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Температура подачи</a:t>
                      </a:r>
                      <a:endParaRPr lang="ru-RU" sz="16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Наличие обязательных ингредиентов</a:t>
                      </a:r>
                      <a:endParaRPr lang="ru-RU" sz="16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Чистота тарелки</a:t>
                      </a:r>
                      <a:endParaRPr lang="ru-RU" sz="16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Отходы</a:t>
                      </a:r>
                    </a:p>
                    <a:p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Разделение:</a:t>
                      </a:r>
                      <a:r>
                        <a:rPr lang="ru-RU" sz="16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органические и </a:t>
                      </a:r>
                      <a:r>
                        <a:rPr lang="ru-RU" sz="16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неорг</a:t>
                      </a:r>
                      <a:r>
                        <a:rPr lang="ru-RU" sz="16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.</a:t>
                      </a:r>
                      <a:endParaRPr lang="ru-RU" sz="16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70C0"/>
                          </a:solidFill>
                        </a:rPr>
                        <a:t>Соблюдение товарного соседства (холодильник)</a:t>
                      </a:r>
                      <a:endParaRPr lang="ru-RU" sz="16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70C0"/>
                          </a:solidFill>
                        </a:rPr>
                        <a:t>Правила хранения (холодильник)</a:t>
                      </a:r>
                      <a:endParaRPr lang="ru-RU" sz="16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Рациональное использование</a:t>
                      </a:r>
                      <a:r>
                        <a:rPr lang="ru-RU" sz="16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сырья куда обрезки</a:t>
                      </a:r>
                      <a:endParaRPr lang="ru-RU" sz="16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Использование цветных досок</a:t>
                      </a:r>
                      <a:endParaRPr lang="ru-RU" sz="16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4707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или 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2041525"/>
          </a:xfrm>
        </p:spPr>
        <p:txBody>
          <a:bodyPr/>
          <a:lstStyle/>
          <a:p>
            <a:pPr algn="ctr"/>
            <a:r>
              <a:rPr lang="ru-RU" sz="40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Оценочная таблица для    субъективной оценки блюд</a:t>
            </a:r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/>
            </a:r>
            <a:b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</a:br>
            <a:r>
              <a:rPr lang="ru-RU" sz="32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Общение между экспертами запрещено</a:t>
            </a:r>
            <a:endParaRPr lang="ru-RU" sz="3200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2514600"/>
          <a:ext cx="8007349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907"/>
                <a:gridCol w="1143907"/>
                <a:gridCol w="1143907"/>
                <a:gridCol w="1143907"/>
                <a:gridCol w="1143907"/>
                <a:gridCol w="1143907"/>
                <a:gridCol w="1143907"/>
              </a:tblGrid>
              <a:tr h="1600200"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Презентация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Вкус каждого компонента блюда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Консистенция отдельно и в целом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Сочетание ингредиентов по вкусу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Навыки работы с инструментами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Владение приемами приготовления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Грамотное распределение времени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600200"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От 1 до 10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От</a:t>
                      </a:r>
                      <a:r>
                        <a:rPr lang="ru-RU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1 до 10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52400" y="228600"/>
          <a:ext cx="88392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7237"/>
                <a:gridCol w="4531963"/>
              </a:tblGrid>
              <a:tr h="3200400">
                <a:tc>
                  <a:txBody>
                    <a:bodyPr/>
                    <a:lstStyle/>
                    <a:p>
                      <a:r>
                        <a:rPr lang="ru-RU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6. Целевые обходы</a:t>
                      </a:r>
                      <a:endParaRPr lang="ru-RU" sz="1400" b="1" u="sng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Проверка организации рабочих мест.</a:t>
                      </a:r>
                    </a:p>
                    <a:p>
                      <a:pPr lvl="0"/>
                      <a:r>
                        <a:rPr lang="ru-RU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 за выполнением технологических приёмов.</a:t>
                      </a:r>
                    </a:p>
                    <a:p>
                      <a:pPr lvl="0"/>
                      <a:r>
                        <a:rPr lang="ru-RU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 за соблюдением охраны труда и т.б.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u="sng" dirty="0" smtClean="0">
                          <a:solidFill>
                            <a:srgbClr val="C00000"/>
                          </a:solidFill>
                        </a:rPr>
                        <a:t>6. Подведение итогов по уроку, оценка деятельности студент</a:t>
                      </a:r>
                      <a:r>
                        <a:rPr lang="ru-RU" b="1" u="sng" dirty="0" smtClean="0">
                          <a:solidFill>
                            <a:srgbClr val="FF0000"/>
                          </a:solidFill>
                        </a:rPr>
                        <a:t>ов </a:t>
                      </a:r>
                    </a:p>
                    <a:p>
                      <a:endParaRPr lang="ru-RU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Сдача ведомостей экспертной оценки 1 и 2 </a:t>
                      </a:r>
                      <a:r>
                        <a:rPr lang="ru-RU" b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п</a:t>
                      </a:r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/групп. </a:t>
                      </a:r>
                    </a:p>
                    <a:p>
                      <a:r>
                        <a:rPr lang="ru-RU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Объявляет результаты студентов . Разбирает типичные ошибки.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Уборка рабочего места сдача инвентаря и посуды дежурным</a:t>
                      </a:r>
                      <a:endParaRPr lang="ru-RU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ru-RU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00400">
                <a:tc>
                  <a:txBody>
                    <a:bodyPr/>
                    <a:lstStyle/>
                    <a:p>
                      <a:r>
                        <a:rPr lang="ru-RU" sz="1800" b="1" u="sng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7. Заключительный инструктаж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Указать на допущенные ошибки: анализ типичных ошибок, выявление лучших работ учащихся.</a:t>
                      </a:r>
                    </a:p>
                    <a:p>
                      <a:pPr lvl="0"/>
                      <a:r>
                        <a:rPr lang="ru-RU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Выставить оценки по оценочной таблице с анализом недочетов в работе.</a:t>
                      </a:r>
                    </a:p>
                    <a:p>
                      <a:pPr lvl="0"/>
                      <a:r>
                        <a:rPr lang="ru-RU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Уборка рабочего места сдача инвентаря и посуды дежурным   </a:t>
                      </a:r>
                    </a:p>
                    <a:p>
                      <a:pPr lvl="0"/>
                      <a:r>
                        <a:rPr lang="ru-RU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Домашнее задание.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u="sng" dirty="0" smtClean="0">
                          <a:solidFill>
                            <a:srgbClr val="FF0000"/>
                          </a:solidFill>
                        </a:rPr>
                        <a:t>7. Выдача домашнего задания. </a:t>
                      </a:r>
                      <a:endParaRPr lang="ru-RU" b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n>
                  <a:solidFill>
                    <a:schemeClr val="accent4">
                      <a:lumMod val="10000"/>
                    </a:schemeClr>
                  </a:solidFill>
                </a:ln>
                <a:solidFill>
                  <a:srgbClr val="FFC000"/>
                </a:solidFill>
              </a:rPr>
              <a:t>Тема: Приготовление сырников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" y="1828800"/>
          <a:ext cx="85344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116928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Проблема</a:t>
                      </a:r>
                      <a:endParaRPr lang="ru-RU" sz="32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Причины</a:t>
                      </a:r>
                      <a:endParaRPr lang="ru-RU" sz="32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Пути решения</a:t>
                      </a:r>
                      <a:endParaRPr lang="ru-RU" sz="32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631317"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endParaRPr lang="ru-RU" sz="2000" b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ln>
                  <a:solidFill>
                    <a:schemeClr val="accent4">
                      <a:lumMod val="10000"/>
                    </a:schemeClr>
                  </a:solidFill>
                </a:ln>
                <a:solidFill>
                  <a:srgbClr val="FFC000"/>
                </a:solidFill>
              </a:rPr>
              <a:t>Тема: Приготовление сырников </a:t>
            </a:r>
            <a:endParaRPr lang="ru-RU" sz="3600" dirty="0">
              <a:ln>
                <a:solidFill>
                  <a:schemeClr val="accent4">
                    <a:lumMod val="10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800" y="1570993"/>
          <a:ext cx="8686800" cy="4909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1160247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Проблема</a:t>
                      </a:r>
                      <a:endParaRPr lang="ru-RU" sz="32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Причины</a:t>
                      </a:r>
                      <a:endParaRPr lang="ru-RU" sz="32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Пути решения</a:t>
                      </a:r>
                      <a:endParaRPr lang="ru-RU" sz="32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338833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Жидкая</a:t>
                      </a: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консистенция творожной массы </a:t>
                      </a:r>
                    </a:p>
                    <a:p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( не формуются,</a:t>
                      </a:r>
                    </a:p>
                    <a:p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растекаются )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А) Творог  изначально имеет лишнюю</a:t>
                      </a: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влагу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1) Увеличить расход муки – ухудшается</a:t>
                      </a: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качество сырников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2) Увеличить расход манной крупы - ухудшается</a:t>
                      </a: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качество сырников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ln>
                  <a:solidFill>
                    <a:schemeClr val="accent4">
                      <a:lumMod val="10000"/>
                    </a:schemeClr>
                  </a:solidFill>
                </a:ln>
                <a:solidFill>
                  <a:srgbClr val="FFC000"/>
                </a:solidFill>
              </a:rPr>
              <a:t>Тема: Приготовление сырников 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1828800"/>
          <a:ext cx="85344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153639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Проблема</a:t>
                      </a:r>
                      <a:endParaRPr lang="ru-RU" sz="32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Причины</a:t>
                      </a:r>
                      <a:endParaRPr lang="ru-RU" sz="32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Пути решения</a:t>
                      </a:r>
                      <a:endParaRPr lang="ru-RU" sz="32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18801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3) Заменить жарку на сковороде  </a:t>
                      </a:r>
                      <a:r>
                        <a:rPr lang="ru-RU" sz="2400" b="1" baseline="0" dirty="0" err="1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запеканием</a:t>
                      </a: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в жарочном шкафу</a:t>
                      </a:r>
                      <a:endParaRPr lang="ru-RU" sz="2400" b="1" dirty="0" smtClean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4) Отжать лишнюю влагу перед замешиванием творожной массы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n>
                  <a:solidFill>
                    <a:schemeClr val="accent4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Calibri" pitchFamily="34" charset="0"/>
              </a:rPr>
              <a:t>Тема: Приготовление дрожжевого теста</a:t>
            </a:r>
            <a:endParaRPr lang="ru-RU" dirty="0">
              <a:ln>
                <a:solidFill>
                  <a:schemeClr val="accent4">
                    <a:lumMod val="10000"/>
                  </a:schemeClr>
                </a:solidFill>
              </a:ln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u="sng" dirty="0" smtClean="0">
                <a:ln>
                  <a:solidFill>
                    <a:schemeClr val="accent4">
                      <a:lumMod val="10000"/>
                    </a:schemeClr>
                  </a:solidFill>
                </a:ln>
                <a:solidFill>
                  <a:srgbClr val="C00000"/>
                </a:solidFill>
              </a:rPr>
              <a:t>Задание: </a:t>
            </a:r>
            <a:r>
              <a:rPr lang="ru-RU" sz="4000" dirty="0" smtClean="0">
                <a:ln>
                  <a:solidFill>
                    <a:schemeClr val="accent4">
                      <a:lumMod val="10000"/>
                    </a:schemeClr>
                  </a:solidFill>
                </a:ln>
                <a:solidFill>
                  <a:srgbClr val="C00000"/>
                </a:solidFill>
              </a:rPr>
              <a:t>Сформулировать проблемную ситуацию и предложить причины и пути их решения.</a:t>
            </a:r>
            <a:endParaRPr lang="ru-RU" sz="4000" dirty="0">
              <a:ln>
                <a:solidFill>
                  <a:schemeClr val="accent4">
                    <a:lumMod val="10000"/>
                  </a:schemeClr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n>
                  <a:solidFill>
                    <a:schemeClr val="accent4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Calibri" pitchFamily="34" charset="0"/>
              </a:rPr>
              <a:t>Тема: Приготовление дрожжевого теста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8007351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9117"/>
                <a:gridCol w="2669117"/>
                <a:gridCol w="2669117"/>
              </a:tblGrid>
              <a:tr h="14732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n>
                            <a:solidFill>
                              <a:schemeClr val="accent4">
                                <a:lumMod val="10000"/>
                              </a:schemeClr>
                            </a:solidFill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Проблема</a:t>
                      </a:r>
                      <a:endParaRPr lang="ru-RU" sz="3200" b="1" dirty="0">
                        <a:ln>
                          <a:solidFill>
                            <a:schemeClr val="accent4">
                              <a:lumMod val="10000"/>
                            </a:schemeClr>
                          </a:solidFill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n>
                            <a:solidFill>
                              <a:schemeClr val="accent4">
                                <a:lumMod val="10000"/>
                              </a:schemeClr>
                            </a:solidFill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Причины</a:t>
                      </a:r>
                      <a:endParaRPr lang="ru-RU" sz="3200" dirty="0">
                        <a:ln>
                          <a:solidFill>
                            <a:schemeClr val="accent4">
                              <a:lumMod val="10000"/>
                            </a:schemeClr>
                          </a:solidFill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n>
                            <a:solidFill>
                              <a:schemeClr val="accent4">
                                <a:lumMod val="10000"/>
                              </a:schemeClr>
                            </a:solidFill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Пути решения</a:t>
                      </a:r>
                      <a:endParaRPr lang="ru-RU" sz="3200" dirty="0">
                        <a:ln>
                          <a:solidFill>
                            <a:schemeClr val="accent4">
                              <a:lumMod val="10000"/>
                            </a:schemeClr>
                          </a:solidFill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1473200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Тесто не подходит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ru-RU" b="1" dirty="0" err="1" smtClean="0">
                          <a:solidFill>
                            <a:srgbClr val="C00000"/>
                          </a:solidFill>
                        </a:rPr>
                        <a:t>брожжение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 недостаточно интенсивно)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А) тесто охладилось ниже</a:t>
                      </a:r>
                      <a:r>
                        <a:rPr lang="ru-RU" b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10 градусов.</a:t>
                      </a:r>
                      <a:endParaRPr lang="ru-R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А) Тесто прогреть постепенно до 30 градусов.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473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Б)Перегрето  и имеет температуру выше 55 градусов</a:t>
                      </a:r>
                      <a:endParaRPr lang="ru-R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Б) Охладить до 30 градусов и добавить свежих дрожжей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385175" cy="990600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FFC000"/>
                </a:solidFill>
              </a:rPr>
              <a:t>Профессиональные компетенции </a:t>
            </a:r>
            <a:r>
              <a:rPr lang="ru-RU" sz="3200" dirty="0" err="1" smtClean="0">
                <a:solidFill>
                  <a:srgbClr val="FFC000"/>
                </a:solidFill>
              </a:rPr>
              <a:t>Ворлдскилс</a:t>
            </a:r>
            <a:endParaRPr lang="ru-RU" sz="3200" dirty="0">
              <a:solidFill>
                <a:srgbClr val="FFC00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57200" y="1174027"/>
          <a:ext cx="8458200" cy="5713661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787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53060" algn="l"/>
                          <a:tab pos="934720" algn="l"/>
                          <a:tab pos="1516380" algn="l"/>
                          <a:tab pos="2098040" algn="l"/>
                          <a:tab pos="2679700" algn="l"/>
                          <a:tab pos="3261360" algn="l"/>
                          <a:tab pos="3843020" algn="l"/>
                          <a:tab pos="4424680" algn="l"/>
                          <a:tab pos="5006340" algn="l"/>
                          <a:tab pos="5588000" algn="l"/>
                          <a:tab pos="6169660" algn="l"/>
                          <a:tab pos="6751320" algn="l"/>
                          <a:tab pos="7332980" algn="l"/>
                          <a:tab pos="7914640" algn="l"/>
                          <a:tab pos="8496300" algn="l"/>
                          <a:tab pos="9077960" algn="l"/>
                        </a:tabLst>
                      </a:pP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ПК 0.1.* Презентовать готовые блюда, напитки и кулинарные изделия потребителям.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53060" algn="l"/>
                          <a:tab pos="934720" algn="l"/>
                          <a:tab pos="1516380" algn="l"/>
                          <a:tab pos="2098040" algn="l"/>
                          <a:tab pos="2679700" algn="l"/>
                          <a:tab pos="3261360" algn="l"/>
                          <a:tab pos="3843020" algn="l"/>
                          <a:tab pos="4424680" algn="l"/>
                          <a:tab pos="5006340" algn="l"/>
                          <a:tab pos="5588000" algn="l"/>
                          <a:tab pos="6169660" algn="l"/>
                          <a:tab pos="6751320" algn="l"/>
                          <a:tab pos="7332980" algn="l"/>
                          <a:tab pos="7914640" algn="l"/>
                          <a:tab pos="8496300" algn="l"/>
                          <a:tab pos="9077960" algn="l"/>
                        </a:tabLst>
                      </a:pP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ПК 0.2.* Творчески оформлять блюда, напитки и кулинарные изделия, используя подходящие для этого отделочные полуфабрикаты и украшения.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53060" algn="l"/>
                          <a:tab pos="934720" algn="l"/>
                          <a:tab pos="1516380" algn="l"/>
                          <a:tab pos="2098040" algn="l"/>
                          <a:tab pos="2679700" algn="l"/>
                          <a:tab pos="3261360" algn="l"/>
                          <a:tab pos="3843020" algn="l"/>
                          <a:tab pos="4424680" algn="l"/>
                          <a:tab pos="5006340" algn="l"/>
                          <a:tab pos="5588000" algn="l"/>
                          <a:tab pos="6169660" algn="l"/>
                          <a:tab pos="6751320" algn="l"/>
                          <a:tab pos="7332980" algn="l"/>
                          <a:tab pos="7914640" algn="l"/>
                          <a:tab pos="8496300" algn="l"/>
                          <a:tab pos="9077960" algn="l"/>
                        </a:tabLst>
                      </a:pP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ПК 0.3.* Рачительно относиться к товарам. Учитывать фактическую стоимость ингредиентов  и минимизировать отходы.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53060" algn="l"/>
                          <a:tab pos="934720" algn="l"/>
                          <a:tab pos="1516380" algn="l"/>
                          <a:tab pos="2098040" algn="l"/>
                          <a:tab pos="2679700" algn="l"/>
                          <a:tab pos="3261360" algn="l"/>
                          <a:tab pos="3843020" algn="l"/>
                          <a:tab pos="4424680" algn="l"/>
                          <a:tab pos="5006340" algn="l"/>
                          <a:tab pos="5588000" algn="l"/>
                          <a:tab pos="6169660" algn="l"/>
                          <a:tab pos="6751320" algn="l"/>
                          <a:tab pos="7332980" algn="l"/>
                          <a:tab pos="7914640" algn="l"/>
                          <a:tab pos="8496300" algn="l"/>
                          <a:tab pos="9077960" algn="l"/>
                        </a:tabLst>
                      </a:pP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ПК 0.4.*Уметь распределить ингредиенты по категориям согласно их питательным свойствам, и обрабатывать их соответственно.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6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53060" algn="l"/>
                          <a:tab pos="934720" algn="l"/>
                          <a:tab pos="1516380" algn="l"/>
                          <a:tab pos="2098040" algn="l"/>
                          <a:tab pos="2679700" algn="l"/>
                          <a:tab pos="3261360" algn="l"/>
                          <a:tab pos="3843020" algn="l"/>
                          <a:tab pos="4424680" algn="l"/>
                          <a:tab pos="5006340" algn="l"/>
                          <a:tab pos="5588000" algn="l"/>
                          <a:tab pos="6169660" algn="l"/>
                          <a:tab pos="6751320" algn="l"/>
                          <a:tab pos="7332980" algn="l"/>
                          <a:tab pos="7914640" algn="l"/>
                          <a:tab pos="8496300" algn="l"/>
                          <a:tab pos="9077960" algn="l"/>
                        </a:tabLst>
                      </a:pP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ПК 0.5.* Кратко излагать концепции, оказавшие влияние на выбор и оформление блюд, напитков и кулинарных </a:t>
                      </a:r>
                      <a:r>
                        <a:rPr lang="ru-RU" sz="2400" b="1" dirty="0" smtClean="0">
                          <a:solidFill>
                            <a:schemeClr val="tx2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изделий.</a:t>
                      </a:r>
                      <a:endParaRPr lang="ru-RU" sz="2400" b="1" dirty="0">
                        <a:solidFill>
                          <a:schemeClr val="tx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n>
                  <a:solidFill>
                    <a:schemeClr val="accent4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Calibri" pitchFamily="34" charset="0"/>
              </a:rPr>
              <a:t>Тема: Приготовление дрожжевого теста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1" y="1676400"/>
          <a:ext cx="85344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16256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В) Недоброкачественные</a:t>
                      </a:r>
                      <a:r>
                        <a:rPr lang="ru-RU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дрожжи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В) Добавить дрожжи хорошего качества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62560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2. Тесто слишком сладкое</a:t>
                      </a:r>
                      <a:r>
                        <a:rPr lang="ru-RU" b="1" baseline="0" dirty="0" smtClean="0">
                          <a:solidFill>
                            <a:srgbClr val="C00000"/>
                          </a:solidFill>
                        </a:rPr>
                        <a:t> или соленое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Сахар или соль – сверх нормы, как следствие – задержалось развитие дрожжей</a:t>
                      </a:r>
                      <a:endParaRPr lang="ru-R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Замесить тесто без сахара или</a:t>
                      </a:r>
                      <a:r>
                        <a:rPr lang="ru-RU" b="1" baseline="0" dirty="0" smtClean="0">
                          <a:solidFill>
                            <a:srgbClr val="C00000"/>
                          </a:solidFill>
                        </a:rPr>
                        <a:t> соли и соединить с тестом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62560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3. Тесто кислое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Тесто перебродило</a:t>
                      </a:r>
                      <a:endParaRPr lang="ru-R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Замесить тесто без дрожжей, используя перекисшее тесто как</a:t>
                      </a:r>
                      <a:r>
                        <a:rPr lang="ru-RU" b="1" baseline="0" dirty="0" smtClean="0">
                          <a:solidFill>
                            <a:srgbClr val="C00000"/>
                          </a:solidFill>
                        </a:rPr>
                        <a:t> закваску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5400" b="1" dirty="0" smtClean="0">
                <a:ln>
                  <a:solidFill>
                    <a:schemeClr val="accent4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Calibri" pitchFamily="34" charset="0"/>
              </a:rPr>
              <a:t>Спасибо за внимание</a:t>
            </a:r>
            <a:endParaRPr lang="ru-RU" sz="5400" b="1" dirty="0">
              <a:ln>
                <a:solidFill>
                  <a:schemeClr val="accent4">
                    <a:lumMod val="10000"/>
                  </a:schemeClr>
                </a:solidFill>
              </a:ln>
              <a:solidFill>
                <a:srgbClr val="FFC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244475"/>
            <a:ext cx="8308975" cy="1203325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FFC000"/>
                </a:solidFill>
              </a:rPr>
              <a:t>Общие компетенции </a:t>
            </a:r>
            <a:r>
              <a:rPr lang="ru-RU" sz="3200" dirty="0" err="1" smtClean="0">
                <a:solidFill>
                  <a:srgbClr val="FFC000"/>
                </a:solidFill>
              </a:rPr>
              <a:t>Ворлдскилс</a:t>
            </a:r>
            <a:endParaRPr lang="ru-RU" sz="3200" dirty="0">
              <a:solidFill>
                <a:srgbClr val="FFC00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914400" y="1752600"/>
          <a:ext cx="7772400" cy="3733800"/>
        </p:xfrm>
        <a:graphic>
          <a:graphicData uri="http://schemas.openxmlformats.org/drawingml/2006/table">
            <a:tbl>
              <a:tblPr/>
              <a:tblGrid>
                <a:gridCol w="7772400"/>
              </a:tblGrid>
              <a:tr h="1244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53060" algn="l"/>
                          <a:tab pos="934720" algn="l"/>
                          <a:tab pos="1516380" algn="l"/>
                          <a:tab pos="2098040" algn="l"/>
                          <a:tab pos="2679700" algn="l"/>
                          <a:tab pos="3261360" algn="l"/>
                          <a:tab pos="3843020" algn="l"/>
                          <a:tab pos="4424680" algn="l"/>
                          <a:tab pos="5006340" algn="l"/>
                          <a:tab pos="5588000" algn="l"/>
                          <a:tab pos="6169660" algn="l"/>
                          <a:tab pos="6751320" algn="l"/>
                          <a:tab pos="7332980" algn="l"/>
                          <a:tab pos="7914640" algn="l"/>
                          <a:tab pos="8496300" algn="l"/>
                          <a:tab pos="9077960" algn="l"/>
                        </a:tabLst>
                      </a:pPr>
                      <a:r>
                        <a:rPr lang="ru-RU" sz="2800" b="1" dirty="0">
                          <a:solidFill>
                            <a:schemeClr val="tx2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ОК 9.* Профессионально реагировать на неожиданные ситуации.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solidFill>
                            <a:schemeClr val="tx2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ОК 10.* Заботиться о своем внешнем виде.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solidFill>
                            <a:schemeClr val="tx2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ОК 11.* Быть вежливым и дружелюбным.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1" y="152399"/>
            <a:ext cx="8382000" cy="1600201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FFC000"/>
                </a:solidFill>
              </a:rPr>
              <a:t>Структурные изменения в квалификационном экзамене по </a:t>
            </a:r>
            <a:r>
              <a:rPr lang="ru-RU" sz="3200" dirty="0" err="1" smtClean="0">
                <a:solidFill>
                  <a:srgbClr val="FFC000"/>
                </a:solidFill>
              </a:rPr>
              <a:t>Ворлдскилс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0" y="256193"/>
            <a:ext cx="9144000" cy="6601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914400" y="0"/>
            <a:ext cx="77724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0" y="0"/>
            <a:ext cx="9144000" cy="367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solidFill>
                <a:srgbClr val="000000"/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 rot="2276899">
            <a:off x="317695" y="1461990"/>
            <a:ext cx="4339145" cy="2075180"/>
            <a:chOff x="3363328" y="223067"/>
            <a:chExt cx="2045067" cy="994829"/>
          </a:xfrm>
        </p:grpSpPr>
        <p:sp>
          <p:nvSpPr>
            <p:cNvPr id="21" name="Овал 20"/>
            <p:cNvSpPr/>
            <p:nvPr/>
          </p:nvSpPr>
          <p:spPr>
            <a:xfrm rot="20201433">
              <a:off x="3363328" y="223067"/>
              <a:ext cx="2045067" cy="99320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5142836"/>
                <a:satOff val="49122"/>
                <a:lumOff val="-7843"/>
                <a:alphaOff val="0"/>
              </a:schemeClr>
            </a:fillRef>
            <a:effectRef idx="0">
              <a:schemeClr val="accent4">
                <a:hueOff val="5142836"/>
                <a:satOff val="49122"/>
                <a:lumOff val="-7843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ru-RU" dirty="0" smtClean="0">
                <a:solidFill>
                  <a:srgbClr val="C00000"/>
                </a:solidFill>
              </a:endParaRPr>
            </a:p>
            <a:p>
              <a:pPr algn="ctr"/>
              <a:r>
                <a:rPr lang="ru-RU" dirty="0" err="1" smtClean="0">
                  <a:solidFill>
                    <a:srgbClr val="C00000"/>
                  </a:solidFill>
                </a:rPr>
                <a:t>Креативность</a:t>
              </a:r>
              <a:r>
                <a:rPr lang="ru-RU" dirty="0" smtClean="0">
                  <a:solidFill>
                    <a:srgbClr val="C00000"/>
                  </a:solidFill>
                </a:rPr>
                <a:t> оформления блюда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2" name="Овал 4"/>
            <p:cNvSpPr/>
            <p:nvPr/>
          </p:nvSpPr>
          <p:spPr>
            <a:xfrm>
              <a:off x="3410805" y="307376"/>
              <a:ext cx="1703068" cy="9105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b="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 rot="1684406">
            <a:off x="4968006" y="4211609"/>
            <a:ext cx="4191000" cy="2164645"/>
            <a:chOff x="3058088" y="118801"/>
            <a:chExt cx="2408502" cy="1287670"/>
          </a:xfrm>
        </p:grpSpPr>
        <p:sp>
          <p:nvSpPr>
            <p:cNvPr id="24" name="Овал 23"/>
            <p:cNvSpPr/>
            <p:nvPr/>
          </p:nvSpPr>
          <p:spPr>
            <a:xfrm>
              <a:off x="3058088" y="118801"/>
              <a:ext cx="2408502" cy="128767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5142836"/>
                <a:satOff val="49122"/>
                <a:lumOff val="-7843"/>
                <a:alphaOff val="0"/>
              </a:schemeClr>
            </a:fillRef>
            <a:effectRef idx="0">
              <a:schemeClr val="accent4">
                <a:hueOff val="5142836"/>
                <a:satOff val="49122"/>
                <a:lumOff val="-784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Овал 4"/>
            <p:cNvSpPr/>
            <p:nvPr/>
          </p:nvSpPr>
          <p:spPr>
            <a:xfrm>
              <a:off x="3410805" y="307376"/>
              <a:ext cx="1703068" cy="9105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b="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 rot="1705737">
            <a:off x="5923445" y="4459343"/>
            <a:ext cx="300389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dirty="0" smtClean="0">
              <a:solidFill>
                <a:srgbClr val="000000"/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lvl="0"/>
            <a:r>
              <a:rPr lang="ru-RU" sz="20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ведена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100 бальная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система     оценки готового экзаменационного блюда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0" y="1219200"/>
            <a:ext cx="6629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Группа 31"/>
          <p:cNvGrpSpPr/>
          <p:nvPr/>
        </p:nvGrpSpPr>
        <p:grpSpPr>
          <a:xfrm rot="20800147">
            <a:off x="5014556" y="1497720"/>
            <a:ext cx="4009192" cy="2164026"/>
            <a:chOff x="2415483" y="268562"/>
            <a:chExt cx="1963404" cy="1049704"/>
          </a:xfrm>
        </p:grpSpPr>
        <p:sp>
          <p:nvSpPr>
            <p:cNvPr id="33" name="Овал 32"/>
            <p:cNvSpPr/>
            <p:nvPr/>
          </p:nvSpPr>
          <p:spPr>
            <a:xfrm>
              <a:off x="2415483" y="268562"/>
              <a:ext cx="1963404" cy="104970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3428557"/>
                <a:satOff val="32748"/>
                <a:lumOff val="-5229"/>
                <a:alphaOff val="0"/>
              </a:schemeClr>
            </a:fillRef>
            <a:effectRef idx="0">
              <a:schemeClr val="accent4">
                <a:hueOff val="3428557"/>
                <a:satOff val="32748"/>
                <a:lumOff val="-522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Овал 4"/>
            <p:cNvSpPr/>
            <p:nvPr/>
          </p:nvSpPr>
          <p:spPr>
            <a:xfrm>
              <a:off x="2703017" y="422287"/>
              <a:ext cx="1388336" cy="7422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b="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5" name="Прямоугольник 34"/>
          <p:cNvSpPr/>
          <p:nvPr/>
        </p:nvSpPr>
        <p:spPr>
          <a:xfrm rot="20231256">
            <a:off x="6125744" y="1400473"/>
            <a:ext cx="27482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Заменена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терминология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в         оценочной таблице, (допустим не консистенция а текстура)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grpSp>
        <p:nvGrpSpPr>
          <p:cNvPr id="42" name="Группа 41"/>
          <p:cNvGrpSpPr/>
          <p:nvPr/>
        </p:nvGrpSpPr>
        <p:grpSpPr>
          <a:xfrm rot="20160529">
            <a:off x="210404" y="4007471"/>
            <a:ext cx="4205596" cy="2352319"/>
            <a:chOff x="3101285" y="116159"/>
            <a:chExt cx="2408502" cy="1287670"/>
          </a:xfrm>
        </p:grpSpPr>
        <p:sp>
          <p:nvSpPr>
            <p:cNvPr id="43" name="Овал 42"/>
            <p:cNvSpPr/>
            <p:nvPr/>
          </p:nvSpPr>
          <p:spPr>
            <a:xfrm>
              <a:off x="3101285" y="116159"/>
              <a:ext cx="2408502" cy="128767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5142836"/>
                <a:satOff val="49122"/>
                <a:lumOff val="-7843"/>
                <a:alphaOff val="0"/>
              </a:schemeClr>
            </a:fillRef>
            <a:effectRef idx="0">
              <a:schemeClr val="accent4">
                <a:hueOff val="5142836"/>
                <a:satOff val="49122"/>
                <a:lumOff val="-7843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dirty="0" smtClean="0">
                <a:solidFill>
                  <a:srgbClr val="C00000"/>
                </a:solidFill>
              </a:endParaRPr>
            </a:p>
            <a:p>
              <a:r>
                <a:rPr lang="ru-RU" dirty="0" smtClean="0">
                  <a:solidFill>
                    <a:srgbClr val="C00000"/>
                  </a:solidFill>
                </a:rPr>
                <a:t>Сокращено время выполнения задания до </a:t>
              </a:r>
            </a:p>
            <a:p>
              <a:r>
                <a:rPr lang="ru-RU" dirty="0" smtClean="0">
                  <a:solidFill>
                    <a:srgbClr val="C00000"/>
                  </a:solidFill>
                </a:rPr>
                <a:t>4 часов (вместо 6 часов)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44" name="Овал 4"/>
            <p:cNvSpPr/>
            <p:nvPr/>
          </p:nvSpPr>
          <p:spPr>
            <a:xfrm>
              <a:off x="3454002" y="304734"/>
              <a:ext cx="1703068" cy="9105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b="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2971800" y="2590801"/>
            <a:ext cx="3505199" cy="2362200"/>
            <a:chOff x="3101285" y="156399"/>
            <a:chExt cx="2408502" cy="1247430"/>
          </a:xfrm>
        </p:grpSpPr>
        <p:sp>
          <p:nvSpPr>
            <p:cNvPr id="46" name="Овал 45"/>
            <p:cNvSpPr/>
            <p:nvPr/>
          </p:nvSpPr>
          <p:spPr>
            <a:xfrm>
              <a:off x="3101285" y="156399"/>
              <a:ext cx="2408502" cy="124743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5142836"/>
                <a:satOff val="49122"/>
                <a:lumOff val="-7843"/>
                <a:alphaOff val="0"/>
              </a:schemeClr>
            </a:fillRef>
            <a:effectRef idx="0">
              <a:schemeClr val="accent4">
                <a:hueOff val="5142836"/>
                <a:satOff val="49122"/>
                <a:lumOff val="-7843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ru-RU" dirty="0" smtClean="0">
                  <a:solidFill>
                    <a:srgbClr val="C00000"/>
                  </a:solidFill>
                  <a:latin typeface="Calibri" pitchFamily="34" charset="0"/>
                </a:rPr>
                <a:t>В программу ГИА в </a:t>
              </a:r>
              <a:r>
                <a:rPr lang="ru-RU" dirty="0" err="1" smtClean="0">
                  <a:solidFill>
                    <a:srgbClr val="C00000"/>
                  </a:solidFill>
                  <a:latin typeface="Calibri" pitchFamily="34" charset="0"/>
                </a:rPr>
                <a:t>практич.часть</a:t>
              </a:r>
              <a:r>
                <a:rPr lang="ru-RU" dirty="0" smtClean="0">
                  <a:solidFill>
                    <a:srgbClr val="C00000"/>
                  </a:solidFill>
                  <a:latin typeface="Calibri" pitchFamily="34" charset="0"/>
                </a:rPr>
                <a:t> внесена предварительная разработка </a:t>
              </a:r>
              <a:r>
                <a:rPr lang="ru-RU" b="1" dirty="0" smtClean="0">
                  <a:solidFill>
                    <a:srgbClr val="C00000"/>
                  </a:solidFill>
                  <a:latin typeface="Calibri" pitchFamily="34" charset="0"/>
                </a:rPr>
                <a:t>технологической карты </a:t>
              </a:r>
              <a:r>
                <a:rPr lang="ru-RU" dirty="0" smtClean="0">
                  <a:solidFill>
                    <a:srgbClr val="C00000"/>
                  </a:solidFill>
                  <a:latin typeface="Calibri" pitchFamily="34" charset="0"/>
                </a:rPr>
                <a:t>самим</a:t>
              </a:r>
            </a:p>
            <a:p>
              <a:pPr algn="ctr"/>
              <a:r>
                <a:rPr lang="ru-RU" dirty="0" smtClean="0">
                  <a:solidFill>
                    <a:srgbClr val="C00000"/>
                  </a:solidFill>
                  <a:latin typeface="Calibri" pitchFamily="34" charset="0"/>
                </a:rPr>
                <a:t>обучающимся</a:t>
              </a:r>
              <a:endParaRPr lang="ru-RU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47" name="Овал 4"/>
            <p:cNvSpPr/>
            <p:nvPr/>
          </p:nvSpPr>
          <p:spPr>
            <a:xfrm>
              <a:off x="3454002" y="304734"/>
              <a:ext cx="1703068" cy="9105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b="0" kern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28600" y="1676401"/>
            <a:ext cx="8763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hangingPunct="0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hangingPunct="0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52400" y="244475"/>
            <a:ext cx="8991600" cy="1431925"/>
          </a:xfrm>
        </p:spPr>
        <p:txBody>
          <a:bodyPr/>
          <a:lstStyle/>
          <a:p>
            <a:r>
              <a:rPr lang="ru-RU" sz="2800" dirty="0" smtClean="0">
                <a:solidFill>
                  <a:srgbClr val="FFFF00"/>
                </a:solidFill>
              </a:rPr>
              <a:t>Критерии оценки качества готового блюда</a:t>
            </a:r>
            <a:endParaRPr lang="ru-RU" sz="2800" dirty="0">
              <a:solidFill>
                <a:srgbClr val="FFFF00"/>
              </a:solidFill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</p:nvPr>
        </p:nvGraphicFramePr>
        <p:xfrm>
          <a:off x="152401" y="1676400"/>
          <a:ext cx="8839199" cy="3049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219199"/>
                <a:gridCol w="838200"/>
                <a:gridCol w="838201"/>
                <a:gridCol w="685799"/>
                <a:gridCol w="1143001"/>
                <a:gridCol w="1219200"/>
                <a:gridCol w="1295399"/>
              </a:tblGrid>
              <a:tr h="7451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Наименование</a:t>
                      </a:r>
                      <a:r>
                        <a:rPr lang="ru-RU" sz="16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блюда</a:t>
                      </a:r>
                      <a:endParaRPr lang="ru-RU" sz="160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endParaRPr lang="ru-RU" sz="16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Внешний</a:t>
                      </a:r>
                      <a:r>
                        <a:rPr lang="ru-RU" sz="16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вид</a:t>
                      </a:r>
                      <a:endParaRPr lang="ru-RU" sz="160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endParaRPr lang="ru-RU" sz="16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Цвет</a:t>
                      </a:r>
                      <a:endParaRPr lang="ru-RU" sz="16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Запах</a:t>
                      </a:r>
                      <a:endParaRPr lang="ru-RU" sz="16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Вкус</a:t>
                      </a:r>
                      <a:endParaRPr lang="ru-RU" sz="16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Консистенция</a:t>
                      </a:r>
                      <a:endParaRPr lang="ru-RU" sz="16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Санитария и гигиена</a:t>
                      </a:r>
                      <a:endParaRPr lang="ru-RU" sz="16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Соблюдение</a:t>
                      </a:r>
                      <a:r>
                        <a:rPr lang="ru-RU" sz="16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правил Т\Б</a:t>
                      </a:r>
                      <a:endParaRPr lang="ru-RU" sz="16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226689"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1.</a:t>
                      </a:r>
                    </a:p>
                    <a:p>
                      <a:endParaRPr lang="ru-RU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ru-RU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2.</a:t>
                      </a:r>
                    </a:p>
                    <a:p>
                      <a:endParaRPr lang="ru-RU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ru-RU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3.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399" y="914400"/>
          <a:ext cx="8839198" cy="2243265"/>
        </p:xfrm>
        <a:graphic>
          <a:graphicData uri="http://schemas.openxmlformats.org/drawingml/2006/table">
            <a:tbl>
              <a:tblPr/>
              <a:tblGrid>
                <a:gridCol w="542621"/>
                <a:gridCol w="1415460"/>
                <a:gridCol w="595047"/>
                <a:gridCol w="608558"/>
                <a:gridCol w="593962"/>
                <a:gridCol w="602071"/>
                <a:gridCol w="602071"/>
                <a:gridCol w="602071"/>
                <a:gridCol w="602071"/>
                <a:gridCol w="486414"/>
                <a:gridCol w="486414"/>
                <a:gridCol w="471818"/>
                <a:gridCol w="471818"/>
                <a:gridCol w="758802"/>
              </a:tblGrid>
              <a:tr h="60217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600" dirty="0" err="1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600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600" dirty="0" err="1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ФИО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Внешний 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Вид (</a:t>
                      </a:r>
                      <a:r>
                        <a:rPr lang="ru-RU" sz="1600" dirty="0" smtClean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форма </a:t>
                      </a:r>
                      <a:r>
                        <a:rPr lang="ru-RU" sz="1600" dirty="0" err="1" smtClean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обуч-ся</a:t>
                      </a:r>
                      <a:r>
                        <a:rPr lang="ru-RU" sz="1600" dirty="0" smtClean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Технологические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карты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Чистота рабочего места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Соблюдение технологии 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приготовления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Креативность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оформления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Текстура, 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вкус, 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запах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Время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(не более  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 часов)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Изделие</a:t>
                      </a:r>
                      <a:endParaRPr lang="ru-RU" sz="160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№1</a:t>
                      </a:r>
                      <a:endParaRPr lang="ru-RU" sz="160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Изделие  </a:t>
                      </a:r>
                      <a:endParaRPr lang="ru-RU" sz="160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№2</a:t>
                      </a:r>
                      <a:endParaRPr lang="ru-RU" sz="160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Изделие №1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Изделие 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№2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Изделие №1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Изделие 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№2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начало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конец</a:t>
                      </a:r>
                      <a:endParaRPr lang="ru-RU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255" marR="40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52400" y="3200400"/>
            <a:ext cx="89916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Критерии оценки: </a:t>
            </a:r>
            <a:endParaRPr lang="ru-RU" b="1" u="sng" dirty="0" smtClean="0">
              <a:solidFill>
                <a:srgbClr val="C00000"/>
              </a:solidFill>
              <a:latin typeface="Arial" pitchFamily="34" charset="0"/>
            </a:endParaRPr>
          </a:p>
          <a:p>
            <a:pPr lvl="0" eaLnBrk="0" hangingPunct="0"/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90 - 100 б    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lang="ru-RU" sz="2000" b="1" u="sng" dirty="0" smtClean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  <a:p>
            <a:pPr lvl="0" eaLnBrk="0" hangingPunct="0"/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hangingPunct="0"/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75 - 89   б    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lang="ru-RU" sz="2000" b="1" u="sng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hangingPunct="0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 </a:t>
            </a:r>
          </a:p>
          <a:p>
            <a:pPr lvl="0" eaLnBrk="0" hangingPunct="0"/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60 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74  б   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lang="ru-RU" sz="2000" b="1" u="sng" dirty="0" smtClean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  <a:p>
            <a:pPr lvl="0" eaLnBrk="0" hangingPunct="0"/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hangingPunct="0"/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59 и ниже  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lang="ru-RU" sz="2000" b="1" u="sng" dirty="0" smtClean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4800" y="228600"/>
            <a:ext cx="883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оценки качества готового блюда  </a:t>
            </a:r>
            <a:r>
              <a:rPr lang="ru-RU" sz="2400" b="1" u="sng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Ворлдскилс</a:t>
            </a:r>
            <a:endParaRPr lang="ru-RU" sz="24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86000" y="3124200"/>
            <a:ext cx="6858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Внешний вид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баллов (отсутствие второй обуви, наличие яркого маникюра, неубранные волосы, не аккуратная форма </a:t>
            </a:r>
            <a:r>
              <a:rPr lang="ru-RU" b="1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 б.)</a:t>
            </a:r>
            <a:endParaRPr lang="ru-RU" b="1" dirty="0" smtClean="0">
              <a:latin typeface="Arial" pitchFamily="34" charset="0"/>
            </a:endParaRPr>
          </a:p>
          <a:p>
            <a:pPr lvl="0" eaLnBrk="0" hangingPunct="0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Технологические карты </a:t>
            </a:r>
            <a:r>
              <a:rPr lang="ru-RU" b="1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 баллов (наличие карты </a:t>
            </a:r>
            <a:r>
              <a:rPr lang="ru-RU" b="1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 баллов, карта с небольшими недочетами </a:t>
            </a:r>
            <a:r>
              <a:rPr lang="ru-RU" b="1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 баллов)</a:t>
            </a:r>
            <a:endParaRPr lang="ru-RU" b="1" dirty="0" smtClean="0">
              <a:latin typeface="Arial" pitchFamily="34" charset="0"/>
            </a:endParaRPr>
          </a:p>
          <a:p>
            <a:pPr lvl="0" eaLnBrk="0" hangingPunct="0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Чистота рабочего места </a:t>
            </a:r>
            <a:r>
              <a:rPr lang="ru-RU" b="1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 баллов (не достаточно чисто </a:t>
            </a:r>
            <a:r>
              <a:rPr lang="ru-RU" b="1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56 баллов, грязь </a:t>
            </a:r>
            <a:r>
              <a:rPr lang="ru-RU" b="1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0б)  </a:t>
            </a:r>
            <a:endParaRPr lang="ru-RU" b="1" dirty="0" smtClean="0">
              <a:latin typeface="Arial" pitchFamily="34" charset="0"/>
            </a:endParaRPr>
          </a:p>
          <a:p>
            <a:pPr lvl="0" eaLnBrk="0" hangingPunct="0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Соблюдение технологии приготовления 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- 10 баллов (приготовление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отходы, </a:t>
            </a: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подачи, нарезка)</a:t>
            </a:r>
            <a:endParaRPr lang="ru-RU" b="1" dirty="0" smtClean="0">
              <a:latin typeface="Arial" pitchFamily="34" charset="0"/>
            </a:endParaRPr>
          </a:p>
          <a:p>
            <a:pPr lvl="0" eaLnBrk="0" hangingPunct="0"/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Креативность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оформления </a:t>
            </a:r>
            <a:r>
              <a:rPr lang="ru-RU" b="1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 баллов (внешний вид, цвет)</a:t>
            </a:r>
            <a:endParaRPr lang="ru-RU" b="1" dirty="0" smtClean="0">
              <a:latin typeface="Arial" pitchFamily="34" charset="0"/>
            </a:endParaRPr>
          </a:p>
          <a:p>
            <a:pPr lvl="0" eaLnBrk="0" hangingPunct="0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Текстура, вкус, запах </a:t>
            </a:r>
            <a:r>
              <a:rPr lang="ru-RU" b="1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 баллов</a:t>
            </a:r>
            <a:endParaRPr lang="ru-RU" b="1" dirty="0" smtClean="0">
              <a:latin typeface="Arial" pitchFamily="34" charset="0"/>
            </a:endParaRPr>
          </a:p>
          <a:p>
            <a:pPr lvl="0" eaLnBrk="0" hangingPunct="0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Время выполнения </a:t>
            </a:r>
            <a:r>
              <a:rPr lang="ru-RU" b="1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 баллов (задержка более чем на 15 минут </a:t>
            </a:r>
            <a:r>
              <a:rPr lang="ru-RU" b="1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 баллов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04800" y="304800"/>
          <a:ext cx="8610600" cy="5774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117374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Обычный урок учебной практики</a:t>
                      </a:r>
                    </a:p>
                    <a:p>
                      <a:r>
                        <a:rPr lang="ru-RU" sz="24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C000"/>
                          </a:solidFill>
                        </a:rPr>
                        <a:t>          </a:t>
                      </a:r>
                      <a:r>
                        <a:rPr lang="ru-RU" sz="24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Тема: Приготовление</a:t>
                      </a:r>
                      <a:endParaRPr lang="ru-RU" sz="24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Урок учебной практики согласно </a:t>
                      </a:r>
                      <a:r>
                        <a:rPr lang="ru-RU" sz="24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Ворлдскилс</a:t>
                      </a:r>
                      <a:endParaRPr lang="ru-RU" sz="240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ru-RU" sz="24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C00000"/>
                          </a:solidFill>
                        </a:rPr>
                        <a:t>холодных закусок</a:t>
                      </a:r>
                    </a:p>
                    <a:p>
                      <a:endParaRPr lang="ru-RU" sz="24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173745">
                <a:tc>
                  <a:txBody>
                    <a:bodyPr/>
                    <a:lstStyle/>
                    <a:p>
                      <a:pPr lvl="0"/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ru-RU" sz="180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sng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Организационная часть</a:t>
                      </a:r>
                      <a:r>
                        <a:rPr lang="ru-RU" sz="1800" u="sng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u="sng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</a:t>
                      </a:r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800" b="1" u="sng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Организационная часть</a:t>
                      </a:r>
                      <a:r>
                        <a:rPr lang="ru-RU" sz="1800" u="sng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u="sng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46702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ru-RU" sz="1800" b="1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None/>
                      </a:pPr>
                      <a:r>
                        <a:rPr lang="ru-RU" sz="1800" b="1" u="sng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Вводный инструктаж.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Сообщение темы и цели урока.</a:t>
                      </a:r>
                    </a:p>
                    <a:p>
                      <a:r>
                        <a:rPr lang="ru-RU" sz="180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Цель</a:t>
                      </a:r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ru-RU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обучающая:</a:t>
                      </a:r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ru-RU" sz="1800" b="1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закрепить знания по теме; </a:t>
                      </a:r>
                    </a:p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 -способствовать формированию умений и навыков приготовления блюда; </a:t>
                      </a:r>
                    </a:p>
                    <a:p>
                      <a:pPr marL="342900" indent="-342900">
                        <a:buNone/>
                      </a:pPr>
                      <a:endParaRPr lang="ru-RU" sz="18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ru-RU" sz="18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Сообщение темы и цели урока.</a:t>
                      </a:r>
                      <a:endParaRPr lang="ru-RU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Цель: </a:t>
                      </a:r>
                      <a:r>
                        <a:rPr lang="ru-RU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обучающая:</a:t>
                      </a:r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 </a:t>
                      </a:r>
                    </a:p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закрепить знания по теме; </a:t>
                      </a:r>
                    </a:p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 способствовать формированию умений и навыков приготовления блюда;  </a:t>
                      </a:r>
                    </a:p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способствовать формированию профессиональных компетенций в приготовлении блюда </a:t>
                      </a:r>
                      <a:endParaRPr lang="ru-R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228600"/>
          <a:ext cx="85344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3200400">
                <a:tc>
                  <a:txBody>
                    <a:bodyPr/>
                    <a:lstStyle/>
                    <a:p>
                      <a:r>
                        <a:rPr lang="ru-RU" sz="1800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Развивающая: </a:t>
                      </a:r>
                      <a:r>
                        <a:rPr lang="ru-RU" sz="18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развивать навыки соблюдения т/б, условий хранения и реализации, оценки качества.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Развивающая: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развивать умения поиска, анализа и оценки информации, необходимой для постановки и решения профессиональных задач (ОК) 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00400">
                <a:tc>
                  <a:txBody>
                    <a:bodyPr/>
                    <a:lstStyle/>
                    <a:p>
                      <a:r>
                        <a:rPr lang="ru-RU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Воспитательная: </a:t>
                      </a:r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бережное отношение к сырью, экономное расходование средств</a:t>
                      </a:r>
                      <a:endParaRPr lang="ru-R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Воспитательная:</a:t>
                      </a:r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способствовать пониманию сущности и социальной значимости будущей специальности; – способствовать </a:t>
                      </a:r>
                      <a:r>
                        <a:rPr lang="ru-RU" smtClean="0">
                          <a:solidFill>
                            <a:srgbClr val="FF0000"/>
                          </a:solidFill>
                        </a:rPr>
                        <a:t>формированию умений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работать в команде(ОК)</a:t>
                      </a:r>
                    </a:p>
                    <a:p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0" dirty="0" smtClean="0"/>
              <a:t/>
            </a:r>
            <a:br>
              <a:rPr lang="ru-RU" sz="1200" b="0" dirty="0" smtClean="0"/>
            </a:br>
            <a:r>
              <a:rPr lang="ru-RU" sz="1200" b="0" dirty="0" smtClean="0"/>
              <a:t/>
            </a:r>
            <a:br>
              <a:rPr lang="ru-RU" sz="1200" b="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" y="146821"/>
          <a:ext cx="8839200" cy="704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358863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 </a:t>
                      </a:r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sng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Проверка знаний учащихся: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80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опросник</a:t>
                      </a:r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по теме.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рассказать что входит в состав рецептуры  приготовления.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причины возникновения недостатков при приготовлении  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блюда.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разбор технологии приготовления  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-сроки годности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техника безопасности при</a:t>
                      </a:r>
                      <a:r>
                        <a:rPr lang="ru-RU" sz="180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приготовлении.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 </a:t>
                      </a:r>
                      <a:r>
                        <a:rPr lang="ru-RU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Актуализация знаний.</a:t>
                      </a:r>
                    </a:p>
                    <a:p>
                      <a:r>
                        <a:rPr lang="ru-R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Проводит фронтальный опрос по вопросам: 1. Назовите отличие холодных закусок от холодных блюд? 2. Какие простые холодные закуски Вы знаете? Какие правила санитарии необходимо соблюдать при приготовлении холодных блюд и закусок? 4. Перечислите оборудование, устанавливаемое в холодном цехе. 5. Опишите организацию рабочего места повара в холодном цехе.</a:t>
                      </a:r>
                      <a:endParaRPr lang="ru-RU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893949">
                <a:tc>
                  <a:txBody>
                    <a:bodyPr/>
                    <a:lstStyle/>
                    <a:p>
                      <a:r>
                        <a:rPr lang="ru-RU" sz="18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Инструктирование учащихся по материалу урока: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а) Работа по технологическим картам;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б) Определение последовательности работы;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в) Инструктаж по безопасности труда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г) Организация рабочих мест при приготовлении блюда.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Требования к качеству. Отпуск.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е) Показ трудовых приёмов.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u="sng" dirty="0" smtClean="0">
                          <a:solidFill>
                            <a:srgbClr val="FF0000"/>
                          </a:solidFill>
                        </a:rPr>
                        <a:t>3.Изучение нового материала. </a:t>
                      </a:r>
                    </a:p>
                    <a:p>
                      <a:r>
                        <a:rPr lang="ru-RU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Демонстрирует нарезку хлеба вручную с одновременным комментированием материала. </a:t>
                      </a:r>
                    </a:p>
                    <a:p>
                      <a:r>
                        <a:rPr lang="ru-RU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2.1Проводит беседу по вопросу </a:t>
                      </a:r>
                      <a:r>
                        <a:rPr lang="ru-RU" b="1" u="sng" dirty="0" smtClean="0">
                          <a:solidFill>
                            <a:srgbClr val="C00000"/>
                          </a:solidFill>
                        </a:rPr>
                        <a:t>проблемного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 характера</a:t>
                      </a:r>
                      <a:r>
                        <a:rPr lang="ru-RU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: - Почему для нарезки хлеба лучше использовать хлеб вчерашней выпечки?</a:t>
                      </a:r>
                      <a:endParaRPr lang="ru-RU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902</TotalTime>
  <Words>1254</Words>
  <Application>Microsoft PowerPoint</Application>
  <PresentationFormat>Экран (4:3)</PresentationFormat>
  <Paragraphs>314</Paragraphs>
  <Slides>21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Трава</vt:lpstr>
      <vt:lpstr>Применения новых методов обучения на уроках УП</vt:lpstr>
      <vt:lpstr>Профессиональные компетенции Ворлдскилс</vt:lpstr>
      <vt:lpstr>Общие компетенции Ворлдскилс</vt:lpstr>
      <vt:lpstr>Структурные изменения в квалификационном экзамене по Ворлдскилс</vt:lpstr>
      <vt:lpstr>Критерии оценки качества готового блюда</vt:lpstr>
      <vt:lpstr>Слайд 6</vt:lpstr>
      <vt:lpstr>Слайд 7</vt:lpstr>
      <vt:lpstr>Слайд 8</vt:lpstr>
      <vt:lpstr>          </vt:lpstr>
      <vt:lpstr>Слайд 10</vt:lpstr>
      <vt:lpstr>Слайд 11</vt:lpstr>
      <vt:lpstr>Оценочная таблица для    объективной оценки             блюд  Эксперты могут общаться     между собой</vt:lpstr>
      <vt:lpstr>Оценочная таблица для    субъективной оценки блюд Общение между экспертами запрещено</vt:lpstr>
      <vt:lpstr>Слайд 14</vt:lpstr>
      <vt:lpstr>Тема: Приготовление сырников </vt:lpstr>
      <vt:lpstr>Тема: Приготовление сырников </vt:lpstr>
      <vt:lpstr>Тема: Приготовление сырников </vt:lpstr>
      <vt:lpstr>Тема: Приготовление дрожжевого теста</vt:lpstr>
      <vt:lpstr>Тема: Приготовление дрожжевого теста</vt:lpstr>
      <vt:lpstr>Тема: Приготовление дрожжевого теста</vt:lpstr>
      <vt:lpstr>Слайд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</dc:creator>
  <cp:lastModifiedBy>user</cp:lastModifiedBy>
  <cp:revision>87</cp:revision>
  <cp:lastPrinted>1601-01-01T00:00:00Z</cp:lastPrinted>
  <dcterms:created xsi:type="dcterms:W3CDTF">2014-02-16T14:06:25Z</dcterms:created>
  <dcterms:modified xsi:type="dcterms:W3CDTF">2017-03-28T08:13:52Z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