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3"/>
  </p:notesMasterIdLst>
  <p:sldIdLst>
    <p:sldId id="311" r:id="rId3"/>
    <p:sldId id="256" r:id="rId4"/>
    <p:sldId id="308" r:id="rId5"/>
    <p:sldId id="306" r:id="rId6"/>
    <p:sldId id="307" r:id="rId7"/>
    <p:sldId id="304" r:id="rId8"/>
    <p:sldId id="297" r:id="rId9"/>
    <p:sldId id="298" r:id="rId10"/>
    <p:sldId id="269" r:id="rId11"/>
    <p:sldId id="260" r:id="rId12"/>
    <p:sldId id="299" r:id="rId13"/>
    <p:sldId id="268" r:id="rId14"/>
    <p:sldId id="272" r:id="rId15"/>
    <p:sldId id="300" r:id="rId16"/>
    <p:sldId id="270" r:id="rId17"/>
    <p:sldId id="274" r:id="rId18"/>
    <p:sldId id="289" r:id="rId19"/>
    <p:sldId id="275" r:id="rId20"/>
    <p:sldId id="302" r:id="rId21"/>
    <p:sldId id="301" r:id="rId22"/>
    <p:sldId id="261" r:id="rId23"/>
    <p:sldId id="276" r:id="rId24"/>
    <p:sldId id="267" r:id="rId25"/>
    <p:sldId id="283" r:id="rId26"/>
    <p:sldId id="277" r:id="rId27"/>
    <p:sldId id="291" r:id="rId28"/>
    <p:sldId id="303" r:id="rId29"/>
    <p:sldId id="278" r:id="rId30"/>
    <p:sldId id="286" r:id="rId31"/>
    <p:sldId id="31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43D586-063C-49DF-8664-0E75EA2A6781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245FCF-5075-48FE-ACC5-237C605BD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B1D8C9-CBCC-4B21-A2D7-F6A892D947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3144-49D0-4856-A5A3-8CA901843D5E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4CF10-D85C-4599-A6C5-7479DCAB7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D4C8-E0C6-4CB8-9E6F-D6C2A11A3BCE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716C-5E96-4E40-8B39-C6294AEBE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A84B-21EC-458B-9819-9EF8C4633935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4AC48-FA66-4D6E-966D-972E9B448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128D-0198-466F-AFF8-0D7A2612A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BA6C7-1830-465A-B6B0-682E45D81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E8847-29B7-4701-B245-78521BE0A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74EE1-798C-4D5B-93FA-792077018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EE0E-5EED-4725-B41E-5C9E54701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900CF-C0FE-4BC2-AD36-47747A641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E6AE3-4C14-4720-B7D0-DD223F8C5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7C550-A925-4A34-9A47-20970764F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2095-D9B4-4FB3-B805-1152B9A165C3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3243-078B-4E64-BFBF-1416BAABC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D3F5-CA28-4589-97E3-F453A771F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2DC33-A971-46CB-8323-2A045D7D8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3827A-FE86-402B-972C-C1A3018B6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500EE-2AC2-45A7-8294-1BC3F67B7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FCEE-9026-4457-A0DD-5B9007087E40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063A-27A2-4DF1-A6F3-D1F67028E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5A46-2C20-468B-BB8A-CDFA9CB1EA01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E4A6-D5F2-4C37-A041-8BA619DDB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C21D-51A6-494E-AB02-872D40368C64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99A9-46AE-496B-982D-858F06A00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D06D1-32AF-498B-BD76-1F0944E990B3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EE348-2C7A-4373-B1AF-8DCC74ADA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0A95-059E-42A9-92DE-DBD100A5D86A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DB54-5FD0-4153-BB91-790F09B61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BA100-3DB5-407F-9E4D-8C811F0D2DE8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8552-2A17-4ACE-A91C-80D4C6DE9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5D82-68C8-415E-A204-41857D4CDF06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79A98-A147-4C20-9428-634CE0FDD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B8912-8E65-47BF-8583-74AAEE098068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A69B9-C46C-4456-BDC5-CB765E137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C6FE224-09CC-413A-ABB3-F85365305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ransition advClick="0" advTm="4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rouse.ucoz.ru/photo/1-0-5" TargetMode="External"/><Relationship Id="rId3" Type="http://schemas.openxmlformats.org/officeDocument/2006/relationships/hyperlink" Target="http://www.fskn.gov.ru/" TargetMode="External"/><Relationship Id="rId7" Type="http://schemas.openxmlformats.org/officeDocument/2006/relationships/hyperlink" Target="http://prikol.vn.ua/&#1078;&#1080;&#1079;&#1085;&#1100;-&#1073;&#1077;&#1079;-&#1085;&#1072;&#1088;&#1082;&#1086;&#1090;&#1080;&#1082;&#1086;&#1074;-&#1092;&#1086;&#1090;&#1086;/" TargetMode="External"/><Relationship Id="rId2" Type="http://schemas.openxmlformats.org/officeDocument/2006/relationships/hyperlink" Target="http://www.fskn.r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images.yandex.ru/block_big.html" TargetMode="External"/><Relationship Id="rId5" Type="http://schemas.openxmlformats.org/officeDocument/2006/relationships/hyperlink" Target="http://www.fskn.gov.ru/pages/main/community_ties/media/index.shtml" TargetMode="External"/><Relationship Id="rId10" Type="http://schemas.openxmlformats.org/officeDocument/2006/relationships/hyperlink" Target="http://www.mayaplanet.org/rus/images/753.html" TargetMode="External"/><Relationship Id="rId4" Type="http://schemas.openxmlformats.org/officeDocument/2006/relationships/hyperlink" Target="http://map.fskn.gov.ru/pages/main/prevent/3941/index.shtml" TargetMode="External"/><Relationship Id="rId9" Type="http://schemas.openxmlformats.org/officeDocument/2006/relationships/hyperlink" Target="http://nevsedoma.com.ua/block_big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://www.fskn.ru/pages/main/prevent/13639/index.shtml" TargetMode="External"/><Relationship Id="rId3" Type="http://schemas.openxmlformats.org/officeDocument/2006/relationships/hyperlink" Target="http://www.fskn.ru/pages/main/info/index.shtml" TargetMode="External"/><Relationship Id="rId7" Type="http://schemas.openxmlformats.org/officeDocument/2006/relationships/hyperlink" Target="http://www.fskn.ru/includes/periodics/events/2012/0311/185417683/detail.shtml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://www.fsk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fskn.ru/pages/main/11171/index.shtml" TargetMode="External"/><Relationship Id="rId5" Type="http://schemas.openxmlformats.org/officeDocument/2006/relationships/hyperlink" Target="http://www.fskn.ru/pages/main/community_ties/index.shtml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www.fskn.ru/pages/main/prevent/index.shtml" TargetMode="External"/><Relationship Id="rId9" Type="http://schemas.openxmlformats.org/officeDocument/2006/relationships/hyperlink" Target="http://www.fskn.ru/includes/periodics/events/2012/0307/160717615/detail.shtml" TargetMode="External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map.fskn.gov.ru/" TargetMode="External"/><Relationship Id="rId18" Type="http://schemas.openxmlformats.org/officeDocument/2006/relationships/image" Target="../media/image14.jpeg"/><Relationship Id="rId3" Type="http://schemas.openxmlformats.org/officeDocument/2006/relationships/hyperlink" Target="http://www.fskn.ru/pages/main/parents_childrens/index.shtml" TargetMode="External"/><Relationship Id="rId21" Type="http://schemas.openxmlformats.org/officeDocument/2006/relationships/hyperlink" Target="http://www.fskn.ru/pages/main/community_ties/polls/index.shtml" TargetMode="External"/><Relationship Id="rId7" Type="http://schemas.openxmlformats.org/officeDocument/2006/relationships/hyperlink" Target="http://www.fskn.ru/gak.shtml" TargetMode="External"/><Relationship Id="rId12" Type="http://schemas.openxmlformats.org/officeDocument/2006/relationships/image" Target="../media/image11.png"/><Relationship Id="rId17" Type="http://schemas.openxmlformats.org/officeDocument/2006/relationships/hyperlink" Target="http://www.fskn.ru/pages/main/info/map/index.shtml" TargetMode="External"/><Relationship Id="rId25" Type="http://schemas.openxmlformats.org/officeDocument/2006/relationships/hyperlink" Target="http://www.fskn.ru/pages/main/info/official_information/7947/index.shtml" TargetMode="External"/><Relationship Id="rId2" Type="http://schemas.openxmlformats.org/officeDocument/2006/relationships/hyperlink" Target="http://www.fskn.ru/pages/main/hot_line/index.shtml" TargetMode="External"/><Relationship Id="rId16" Type="http://schemas.openxmlformats.org/officeDocument/2006/relationships/image" Target="../media/image13.gif"/><Relationship Id="rId20" Type="http://schemas.openxmlformats.org/officeDocument/2006/relationships/hyperlink" Target="http://www.fskn.ru/pages/main/community_ties/rehabilitation/index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www.fskn.ru/pages/main/community_ties/media/index.shtml" TargetMode="External"/><Relationship Id="rId24" Type="http://schemas.openxmlformats.org/officeDocument/2006/relationships/hyperlink" Target="http://www.fskn.ru/pages/main/info/official_information/9486/index.shtml" TargetMode="External"/><Relationship Id="rId5" Type="http://schemas.openxmlformats.org/officeDocument/2006/relationships/hyperlink" Target="http://vp-ivanov.livejournal.com/" TargetMode="External"/><Relationship Id="rId15" Type="http://schemas.openxmlformats.org/officeDocument/2006/relationships/hyperlink" Target="http://www.fskn.ru/pages/main/attention/index.shtml" TargetMode="External"/><Relationship Id="rId23" Type="http://schemas.openxmlformats.org/officeDocument/2006/relationships/hyperlink" Target="http://www.fskn.ru/pages/main/prevent/3938/index.shtml" TargetMode="External"/><Relationship Id="rId10" Type="http://schemas.openxmlformats.org/officeDocument/2006/relationships/image" Target="../media/image10.png"/><Relationship Id="rId19" Type="http://schemas.openxmlformats.org/officeDocument/2006/relationships/hyperlink" Target="http://www.fskn.ru/pages/main/community_ties/3953/index.shtml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fskn.ru/pages/main/young_people/index.shtml" TargetMode="External"/><Relationship Id="rId14" Type="http://schemas.openxmlformats.org/officeDocument/2006/relationships/image" Target="../media/image12.gif"/><Relationship Id="rId22" Type="http://schemas.openxmlformats.org/officeDocument/2006/relationships/hyperlink" Target="http://www.fskn.ru/pages/main/info/official_information/15176/index.s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skn.gov.ru/pages/main/prevent/13639/index.s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fskn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22881">
            <a:off x="564912" y="1891629"/>
            <a:ext cx="7942737" cy="1931733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>ИНТЕРНЕТ – УРОК </a:t>
            </a:r>
            <a:br>
              <a:rPr lang="ru-RU" sz="4800" b="1" dirty="0" smtClean="0"/>
            </a:b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«ИМЕЮ ПРАВО ЗНАТЬ»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User\Pictures\анимация\0_2833c_2b999764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857250" y="357188"/>
            <a:ext cx="7786688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6000" b="1" i="1" dirty="0">
                <a:solidFill>
                  <a:srgbClr val="C00000"/>
                </a:solidFill>
                <a:latin typeface="+mn-lt"/>
              </a:rPr>
              <a:t>ВМЕСТО   СЧАСТЬЯ</a:t>
            </a:r>
            <a:endParaRPr lang="ru-RU" sz="4000" b="1" i="1" dirty="0">
              <a:solidFill>
                <a:srgbClr val="C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C00000"/>
                </a:solidFill>
                <a:latin typeface="+mn-lt"/>
              </a:rPr>
              <a:t>ЗАВИСИМОСТЬ , БОЛЕЗНЬ,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6000" b="1" i="1" dirty="0">
                <a:solidFill>
                  <a:srgbClr val="FF0000"/>
                </a:solidFill>
                <a:latin typeface="+mn-lt"/>
              </a:rPr>
              <a:t>СМЕРТЬ</a:t>
            </a:r>
            <a:endParaRPr lang="ru-RU" sz="4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195" name="Рисунок 2" descr="179269_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27645">
            <a:off x="154369" y="1518545"/>
            <a:ext cx="4472885" cy="309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Рисунок 3" descr="1971mad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69808">
            <a:off x="5695766" y="1128102"/>
            <a:ext cx="3268663" cy="388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1214438" y="4429125"/>
            <a:ext cx="3500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20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20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20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cuments and Settings\Данилова\Рабочий стол\Новая папка (4)\05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429125"/>
          </a:xfrm>
        </p:spPr>
        <p:txBody>
          <a:bodyPr/>
          <a:lstStyle/>
          <a:p>
            <a:pPr eaLnBrk="1" hangingPunct="1"/>
            <a:endParaRPr lang="ru-RU" sz="13800" b="1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8" y="1600200"/>
            <a:ext cx="5357812" cy="48291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15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15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500" b="1" dirty="0" smtClean="0">
                <a:solidFill>
                  <a:srgbClr val="FF0000"/>
                </a:solidFill>
              </a:rPr>
              <a:t>   </a:t>
            </a:r>
            <a:endParaRPr lang="ru-RU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134737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-151636">
            <a:off x="517525" y="395288"/>
            <a:ext cx="7008813" cy="15954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392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НАРКОМАНИЯ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447088" cy="39608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545664"/>
                </a:solidFill>
              </a:rPr>
              <a:t>Жизнь наша коротка, потому что мы делаем из нее дурное употребление.</a:t>
            </a:r>
            <a:br>
              <a:rPr lang="ru-RU" smtClean="0">
                <a:solidFill>
                  <a:srgbClr val="545664"/>
                </a:solidFill>
              </a:rPr>
            </a:br>
            <a:r>
              <a:rPr lang="ru-RU" smtClean="0">
                <a:solidFill>
                  <a:srgbClr val="545664"/>
                </a:solidFill>
              </a:rPr>
              <a:t/>
            </a:r>
            <a:br>
              <a:rPr lang="ru-RU" smtClean="0">
                <a:solidFill>
                  <a:srgbClr val="545664"/>
                </a:solidFill>
              </a:rPr>
            </a:br>
            <a:r>
              <a:rPr lang="ru-RU" smtClean="0">
                <a:solidFill>
                  <a:srgbClr val="545664"/>
                </a:solidFill>
              </a:rPr>
              <a:t>                </a:t>
            </a:r>
            <a:r>
              <a:rPr lang="ru-RU" sz="3200" smtClean="0">
                <a:solidFill>
                  <a:srgbClr val="545664"/>
                </a:solidFill>
              </a:rPr>
              <a:t>Сенека</a:t>
            </a:r>
          </a:p>
        </p:txBody>
      </p:sp>
      <p:pic>
        <p:nvPicPr>
          <p:cNvPr id="39938" name="Picture 4" descr="59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2225"/>
            <a:ext cx="9144000" cy="6880225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2" name="Picture 2" descr="C:\Documents and Settings\Данилова\Рабочий стол\Новая папка (4)\434702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/>
          <p:cNvSpPr>
            <a:spLocks noGrp="1" noChangeArrowheads="1"/>
          </p:cNvSpPr>
          <p:nvPr>
            <p:ph type="title"/>
          </p:nvPr>
        </p:nvSpPr>
        <p:spPr>
          <a:xfrm>
            <a:off x="5643563" y="0"/>
            <a:ext cx="3786187" cy="6429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ОПАСНЫЙ</a:t>
            </a:r>
            <a:b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ТУМАН</a:t>
            </a:r>
            <a:b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ОКУТАЛ</a:t>
            </a:r>
            <a:b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6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РОССИЮ!</a:t>
            </a:r>
            <a:endParaRPr lang="ru-RU" sz="73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674" name="Picture 4" descr="1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83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5000660" cy="3429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1" name="Picture 7" descr="77777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95175">
            <a:off x="487123" y="3797204"/>
            <a:ext cx="4593401" cy="308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4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67689">
            <a:off x="4791400" y="159622"/>
            <a:ext cx="4231585" cy="327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yn__narkomanow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 rot="21177359">
            <a:off x="5053584" y="3611562"/>
            <a:ext cx="4296361" cy="2500330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44035" name="Picture 4" descr="IMG_00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786688" cy="14414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Вот как может сильно измениться человек, употребляющий наркотики</a:t>
            </a:r>
            <a:r>
              <a:rPr lang="ru-RU" sz="3200" dirty="0" smtClean="0">
                <a:solidFill>
                  <a:schemeClr val="bg1"/>
                </a:solidFill>
              </a:rPr>
              <a:t>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за некоторое время.</a:t>
            </a:r>
          </a:p>
        </p:txBody>
      </p:sp>
      <p:pic>
        <p:nvPicPr>
          <p:cNvPr id="45059" name="Picture 4" descr="meth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000250"/>
            <a:ext cx="74295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3" name="Picture 2" descr="C:\Documents and Settings\Данилова\Рабочий стол\Новая папка (4)\Новая папка (4)\krokodi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6"/>
          <p:cNvPicPr>
            <a:picLocks noChangeAspect="1" noChangeArrowheads="1"/>
          </p:cNvPicPr>
          <p:nvPr/>
        </p:nvPicPr>
        <p:blipFill>
          <a:blip r:embed="rId2" cstate="print"/>
          <a:srcRect t="25774" b="263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42031">
            <a:off x="301346" y="4502039"/>
            <a:ext cx="8459555" cy="1712652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670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«Имею  право  знать!»</a:t>
            </a:r>
            <a:r>
              <a:rPr lang="ru-RU" sz="6700" b="1" dirty="0" smtClean="0"/>
              <a:t> </a:t>
            </a:r>
            <a:r>
              <a:rPr lang="ru-RU" sz="6000" b="1" dirty="0" smtClean="0"/>
              <a:t>www.fskn.ru</a:t>
            </a:r>
            <a:r>
              <a:rPr lang="ru-RU" sz="6000" dirty="0" smtClean="0"/>
              <a:t>.</a:t>
            </a:r>
            <a:endParaRPr lang="ru-RU" sz="6000" b="1" dirty="0">
              <a:ln>
                <a:solidFill>
                  <a:srgbClr val="FFFF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6" name="Picture 4" descr="242312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3964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2" descr="296570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-142875" y="357188"/>
            <a:ext cx="9286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         Не   приближайся    к                                               пропасти!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Наркомания- это…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тотальное поражение личности, к тому же в большинстве случаев сопровождающееся осложнениями со стороны физического здоровья. </a:t>
            </a:r>
          </a:p>
        </p:txBody>
      </p:sp>
      <p:pic>
        <p:nvPicPr>
          <p:cNvPr id="49155" name="Picture 4" descr="2932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29934">
            <a:off x="755650" y="4149725"/>
            <a:ext cx="316706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 descr="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2621">
            <a:off x="5292725" y="3933825"/>
            <a:ext cx="345598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Users\User\Pictures\наркомания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763713" y="836613"/>
            <a:ext cx="5976937" cy="287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412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мы хотим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жить!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3" name="Picture 4" descr="Sunset&amp;Rainbow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214438"/>
            <a:ext cx="7775575" cy="2862262"/>
          </a:xfrm>
        </p:spPr>
        <p:txBody>
          <a:bodyPr/>
          <a:lstStyle/>
          <a:p>
            <a:pPr algn="r" eaLnBrk="1" hangingPunct="1"/>
            <a:r>
              <a:rPr lang="ru-RU" i="1" smtClean="0">
                <a:solidFill>
                  <a:srgbClr val="FF0000"/>
                </a:solidFill>
              </a:rPr>
              <a:t>Жизнь-это</a:t>
            </a:r>
            <a:r>
              <a:rPr lang="en-US" i="1" smtClean="0">
                <a:solidFill>
                  <a:srgbClr val="FF0000"/>
                </a:solidFill>
              </a:rPr>
              <a:t> </a:t>
            </a:r>
            <a:r>
              <a:rPr lang="ru-RU" i="1" smtClean="0">
                <a:solidFill>
                  <a:srgbClr val="FF0000"/>
                </a:solidFill>
              </a:rPr>
              <a:t>то ,что люди больше всего стремятся сохранить и меньше всего берегут... </a:t>
            </a:r>
            <a:r>
              <a:rPr lang="ru-RU" sz="4000" i="1" smtClean="0">
                <a:solidFill>
                  <a:srgbClr val="FF0000"/>
                </a:solidFill>
              </a:rPr>
              <a:t/>
            </a:r>
            <a:br>
              <a:rPr lang="ru-RU" sz="4000" i="1" smtClean="0">
                <a:solidFill>
                  <a:srgbClr val="FF0000"/>
                </a:solidFill>
              </a:rPr>
            </a:br>
            <a:r>
              <a:rPr lang="ru-RU" sz="4000" i="1" smtClean="0">
                <a:solidFill>
                  <a:srgbClr val="FF0000"/>
                </a:solidFill>
              </a:rPr>
              <a:t/>
            </a:r>
            <a:br>
              <a:rPr lang="ru-RU" sz="4000" i="1" smtClean="0">
                <a:solidFill>
                  <a:srgbClr val="FF0000"/>
                </a:solidFill>
              </a:rPr>
            </a:br>
            <a:r>
              <a:rPr lang="ru-RU" sz="4000" i="1" smtClean="0">
                <a:solidFill>
                  <a:srgbClr val="FF0000"/>
                </a:solidFill>
              </a:rPr>
              <a:t/>
            </a:r>
            <a:br>
              <a:rPr lang="ru-RU" sz="4000" i="1" smtClean="0">
                <a:solidFill>
                  <a:srgbClr val="FF0000"/>
                </a:solidFill>
              </a:rPr>
            </a:br>
            <a:endParaRPr lang="ru-RU" sz="4000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1" name="Picture 4" descr="IMG_0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4071938" y="274638"/>
            <a:ext cx="5072062" cy="4797425"/>
          </a:xfrm>
        </p:spPr>
        <p:txBody>
          <a:bodyPr/>
          <a:lstStyle/>
          <a:p>
            <a:pPr algn="r"/>
            <a:r>
              <a:rPr lang="ru-RU" sz="4800" b="1" smtClean="0"/>
              <a:t>Их жизнь – </a:t>
            </a:r>
            <a:br>
              <a:rPr lang="ru-RU" sz="4800" b="1" smtClean="0"/>
            </a:br>
            <a:r>
              <a:rPr lang="ru-RU" sz="4800" b="1" smtClean="0"/>
              <a:t>ложь, </a:t>
            </a:r>
            <a:br>
              <a:rPr lang="ru-RU" sz="4800" b="1" smtClean="0"/>
            </a:br>
            <a:r>
              <a:rPr lang="ru-RU" sz="4800" b="1" smtClean="0"/>
              <a:t>преступление</a:t>
            </a:r>
            <a:br>
              <a:rPr lang="ru-RU" sz="4800" b="1" smtClean="0"/>
            </a:br>
            <a:r>
              <a:rPr lang="ru-RU" sz="4800" b="1" smtClean="0"/>
              <a:t> и унижение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55299" name="Picture 4" descr="096543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1950" cy="70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ctrTitle"/>
          </p:nvPr>
        </p:nvSpPr>
        <p:spPr>
          <a:xfrm rot="21331853">
            <a:off x="611188" y="2924175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</a:rPr>
              <a:t>Сверстник! Повернись лицом к проблеме!</a:t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4800" b="1" smtClean="0">
                <a:solidFill>
                  <a:schemeClr val="bg1"/>
                </a:solidFill>
              </a:rPr>
              <a:t>СКАЖИ  НАРКОТИКАМ </a:t>
            </a:r>
            <a:br>
              <a:rPr lang="ru-RU" sz="4800" b="1" smtClean="0">
                <a:solidFill>
                  <a:schemeClr val="bg1"/>
                </a:solidFill>
              </a:rPr>
            </a:br>
            <a:r>
              <a:rPr lang="ru-RU" sz="4800" b="1" smtClean="0">
                <a:solidFill>
                  <a:schemeClr val="bg1"/>
                </a:solidFill>
              </a:rPr>
              <a:t>«НЕТ!»</a:t>
            </a:r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/>
            </a:r>
            <a:br>
              <a:rPr lang="ru-RU" sz="2800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endParaRPr lang="ru-RU" sz="4000" smtClean="0">
              <a:solidFill>
                <a:schemeClr val="bg1"/>
              </a:solidFill>
            </a:endParaRPr>
          </a:p>
        </p:txBody>
      </p:sp>
      <p:sp>
        <p:nvSpPr>
          <p:cNvPr id="57347" name="Rectangle 16"/>
          <p:cNvSpPr>
            <a:spLocks noGrp="1" noChangeArrowheads="1"/>
          </p:cNvSpPr>
          <p:nvPr>
            <p:ph type="subTitle" idx="1"/>
          </p:nvPr>
        </p:nvSpPr>
        <p:spPr>
          <a:xfrm rot="262200"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/>
              <a:t>*</a:t>
            </a:r>
          </a:p>
        </p:txBody>
      </p:sp>
    </p:spTree>
  </p:cSld>
  <p:clrMapOvr>
    <a:masterClrMapping/>
  </p:clrMapOvr>
  <p:transition spd="slow" advClick="0" advTm="9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Наркотики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8" y="1071563"/>
            <a:ext cx="8229600" cy="5572125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список использованных печатных источников</a:t>
            </a:r>
          </a:p>
          <a:p>
            <a:pPr marL="0" indent="0" algn="ctr">
              <a:buFontTx/>
              <a:buNone/>
              <a:defRPr/>
            </a:pPr>
            <a:r>
              <a:rPr lang="ru-RU" sz="2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1.«</a:t>
            </a:r>
            <a:r>
              <a:rPr lang="ru-RU" sz="2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Здоровьесберегающие</a:t>
            </a:r>
            <a:r>
              <a:rPr lang="ru-RU" sz="2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технологии в общеобразовательной школе: методология анализа, формы, методы, опыт применения». Методические рекомендации / Под ред. М.М. Безруких, В.Д. Сонькина. – М.: </a:t>
            </a:r>
            <a:r>
              <a:rPr lang="ru-RU" sz="2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Триада-фарм</a:t>
            </a:r>
            <a:r>
              <a:rPr lang="ru-RU" sz="2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2002. – 117 с.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активные ссылки на использованные изображения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www.fskn.ru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http://www.fskn.gov.ru/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http://map.fskn.gov.ru/pages/main/prevent/3941/index.shtml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http://www.fskn.gov.ru/pages/main/community_ties/media/index.shtml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http://images.yandex.ru/block_big.html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http://prikol.vn.ua/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жизнь-без-наркотиков-фото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/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http://rouse.ucoz.ru/photo/1-0-5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http://nevsedoma.com.ua/block_big.html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http://www.mayaplanet.org/rus/images/753.html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Char char="•"/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8929688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3100" b="1" dirty="0" smtClean="0">
                <a:solidFill>
                  <a:schemeClr val="bg1"/>
                </a:solidFill>
              </a:rPr>
              <a:t>+7(495) 621 - 43- 91</a:t>
            </a: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dirty="0" smtClean="0"/>
              <a:t>  </a:t>
            </a:r>
            <a:r>
              <a:rPr lang="ru-RU" sz="27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Федеральная служба Российской Федерации по контролю за оборотом наркотиков"/>
              </a:rPr>
              <a:t> </a:t>
            </a:r>
            <a:r>
              <a:rPr lang="ru-RU" sz="27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ФЕДЕРАЛЬНАЯ СЛУЖБА РОССИЙСКОЙ ФЕДЕРАЦИИ </a:t>
            </a:r>
            <a:br>
              <a:rPr lang="ru-RU" sz="27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</a:br>
            <a:r>
              <a:rPr lang="ru-RU" sz="27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ПО КОНТРОЛЮ   ЗА ОБОРОТОМ НАРКОТИКОВ</a:t>
            </a:r>
            <a:r>
              <a:rPr lang="ru-RU" sz="27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7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/>
              <a:t>	                      Официальный сайт ФСКН Росси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3100" b="1" dirty="0" smtClean="0">
                <a:hlinkClick r:id="rId3" tooltip="Информация о службе"/>
              </a:rPr>
              <a:t>Информация о службе</a:t>
            </a:r>
            <a:r>
              <a:rPr lang="ru-RU" sz="3100" dirty="0" smtClean="0"/>
              <a:t>       </a:t>
            </a:r>
            <a:r>
              <a:rPr lang="ru-RU" sz="3100" b="1" dirty="0" smtClean="0">
                <a:hlinkClick r:id="rId4" tooltip="Направления деятельности"/>
              </a:rPr>
              <a:t>Направления деятельности</a:t>
            </a:r>
            <a:r>
              <a:rPr lang="ru-RU" sz="3100" dirty="0" smtClean="0"/>
              <a:t>                            </a:t>
            </a:r>
            <a:r>
              <a:rPr lang="ru-RU" sz="3100" b="1" dirty="0" smtClean="0">
                <a:hlinkClick r:id="rId5" tooltip="Общественные связи и СМИ"/>
              </a:rPr>
              <a:t>Общественные связи и СМИ</a:t>
            </a:r>
            <a:r>
              <a:rPr lang="ru-RU" sz="3100" dirty="0" smtClean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Содержимое 3" descr="Федеральная служба Российской Федерации по контролю за оборотом наркотиков">
            <a:hlinkClick r:id="rId2" tooltip="&quot;Федеральная служба Российской Федерации по контролю за оборотом наркотиков&quot;"/>
          </p:cNvPr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0" y="0"/>
            <a:ext cx="1143000" cy="1500188"/>
          </a:xfrm>
        </p:spPr>
      </p:pic>
      <p:pic>
        <p:nvPicPr>
          <p:cNvPr id="30723" name="Рисунок 7" descr="http://www.fskn.ru/images/news/sm17683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14875"/>
            <a:ext cx="40719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12" descr="http://www.fskn.ru/images/news/sm17615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500313"/>
            <a:ext cx="4143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18" descr="http://www.fskn.ru/dyn_images/img1768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4813" y="2643188"/>
            <a:ext cx="4929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19" descr="elesson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6250" y="5000625"/>
            <a:ext cx="4857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8258175" cy="100012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6BBD"/>
                </a:solidFill>
                <a:latin typeface="Verdana" pitchFamily="34" charset="0"/>
                <a:cs typeface="Times New Roman" pitchFamily="18" charset="0"/>
                <a:hlinkClick r:id="rId2"/>
              </a:rPr>
              <a:t>Обратиться в ФСКН России через Интернет-приёмную</a:t>
            </a:r>
            <a:r>
              <a:rPr lang="ru-RU" sz="4300" smtClean="0">
                <a:latin typeface="Arial" charset="0"/>
              </a:rPr>
              <a:t/>
            </a:r>
            <a:br>
              <a:rPr lang="ru-RU" sz="4300" smtClean="0">
                <a:latin typeface="Arial" charset="0"/>
              </a:rPr>
            </a:br>
            <a:endParaRPr lang="ru-RU" sz="4000" smtClean="0"/>
          </a:p>
        </p:txBody>
      </p:sp>
      <p:pic>
        <p:nvPicPr>
          <p:cNvPr id="31747" name="Содержимое 6" descr="http://www.fskn.ru/dyn_images/img8037.pn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86375" y="785813"/>
            <a:ext cx="2081213" cy="1143000"/>
          </a:xfrm>
        </p:spPr>
      </p:pic>
      <p:pic>
        <p:nvPicPr>
          <p:cNvPr id="31748" name="Рисунок 3" descr="http://www.fskn.ru/dyn_images/img8034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785813"/>
            <a:ext cx="1819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4" descr="http://www.fskn.ru/dyn_images/img8035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813" y="785813"/>
            <a:ext cx="1711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5" descr="http://www.fskn.ru/dyn_images/img8036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13" y="785813"/>
            <a:ext cx="164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7" descr="http://www.fskn.ru/dyn_images/img11727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6625" y="0"/>
            <a:ext cx="1857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Рисунок 9" descr="http://www.fskn.ru/dyn_images/img15798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57813" y="1928813"/>
            <a:ext cx="3786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Рисунок 11" descr="http://www.fskn.ru/dyn_images/img3988.gif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57813" y="3786188"/>
            <a:ext cx="15001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"/>
          <p:cNvSpPr>
            <a:spLocks noChangeArrowheads="1"/>
          </p:cNvSpPr>
          <p:nvPr/>
        </p:nvSpPr>
        <p:spPr bwMode="auto">
          <a:xfrm>
            <a:off x="6286500" y="3643313"/>
            <a:ext cx="2857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>
                <a:solidFill>
                  <a:srgbClr val="A01215"/>
                </a:solidFill>
                <a:cs typeface="Times New Roman" pitchFamily="18" charset="0"/>
              </a:rPr>
              <a:t>   </a:t>
            </a:r>
            <a:r>
              <a:rPr lang="ru-RU" sz="2400" b="1">
                <a:solidFill>
                  <a:srgbClr val="A01215"/>
                </a:solidFill>
                <a:cs typeface="Times New Roman" pitchFamily="18" charset="0"/>
              </a:rPr>
              <a:t>Внимание - розыск!</a:t>
            </a:r>
            <a:endParaRPr lang="ru-RU" sz="2400"/>
          </a:p>
          <a:p>
            <a:pPr algn="ctr" eaLnBrk="0" hangingPunct="0"/>
            <a:r>
              <a:rPr lang="ru-RU" sz="2400">
                <a:solidFill>
                  <a:srgbClr val="5E6466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400">
                <a:solidFill>
                  <a:srgbClr val="5E6466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ru-RU" sz="2000">
                <a:solidFill>
                  <a:srgbClr val="5E6466"/>
                </a:solidFill>
                <a:latin typeface="Verdana" pitchFamily="34" charset="0"/>
                <a:cs typeface="Times New Roman" pitchFamily="18" charset="0"/>
              </a:rPr>
              <a:t>Подразделениями</a:t>
            </a:r>
            <a:endParaRPr lang="ru-RU" sz="2000"/>
          </a:p>
          <a:p>
            <a:pPr algn="ctr" eaLnBrk="0" hangingPunct="0"/>
            <a:r>
              <a:rPr lang="ru-RU" sz="2000">
                <a:solidFill>
                  <a:srgbClr val="5E6466"/>
                </a:solidFill>
                <a:latin typeface="Verdana" pitchFamily="34" charset="0"/>
                <a:cs typeface="Times New Roman" pitchFamily="18" charset="0"/>
              </a:rPr>
              <a:t>          ФСКН России</a:t>
            </a:r>
            <a:endParaRPr lang="ru-RU" sz="2000"/>
          </a:p>
          <a:p>
            <a:pPr algn="ctr" eaLnBrk="0" hangingPunct="0"/>
            <a:r>
              <a:rPr lang="ru-RU" sz="2000">
                <a:solidFill>
                  <a:srgbClr val="006BBD"/>
                </a:solidFill>
                <a:latin typeface="Verdana" pitchFamily="34" charset="0"/>
                <a:cs typeface="Times New Roman" pitchFamily="18" charset="0"/>
                <a:hlinkClick r:id="rId15"/>
              </a:rPr>
              <a:t> разыскиваются</a:t>
            </a:r>
            <a:endParaRPr lang="ru-RU" sz="2400"/>
          </a:p>
        </p:txBody>
      </p:sp>
      <p:pic>
        <p:nvPicPr>
          <p:cNvPr id="31755" name="Рисунок 181" descr="Территориальные органы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071688"/>
            <a:ext cx="450056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056" tIns="457056" rIns="457056" bIns="457056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900" b="1">
                <a:solidFill>
                  <a:srgbClr val="A01215"/>
                </a:solidFill>
                <a:cs typeface="Times New Roman" pitchFamily="18" charset="0"/>
              </a:rPr>
              <a:t/>
            </a:r>
            <a:br>
              <a:rPr lang="ru-RU" sz="900" b="1">
                <a:solidFill>
                  <a:srgbClr val="A01215"/>
                </a:solidFill>
                <a:cs typeface="Times New Roman" pitchFamily="18" charset="0"/>
              </a:rPr>
            </a:br>
            <a:endParaRPr lang="ru-RU" sz="800"/>
          </a:p>
          <a:p>
            <a:pPr eaLnBrk="0" hangingPunct="0"/>
            <a:endParaRPr lang="ru-RU"/>
          </a:p>
        </p:txBody>
      </p:sp>
      <p:sp>
        <p:nvSpPr>
          <p:cNvPr id="31758" name="Rectangle 6"/>
          <p:cNvSpPr>
            <a:spLocks noChangeArrowheads="1"/>
          </p:cNvSpPr>
          <p:nvPr/>
        </p:nvSpPr>
        <p:spPr bwMode="auto">
          <a:xfrm rot="10800000" flipV="1">
            <a:off x="0" y="1963738"/>
            <a:ext cx="58578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6BBD"/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17"/>
              </a:rPr>
              <a:t>Территориальные органы</a:t>
            </a:r>
            <a:endParaRPr lang="ru-RU" sz="240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ru-RU" sz="2400">
                <a:solidFill>
                  <a:srgbClr val="006BBD"/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19"/>
              </a:rPr>
              <a:t>Общественные организации</a:t>
            </a:r>
            <a:endParaRPr lang="ru-RU" sz="240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ru-RU" sz="2400">
                <a:solidFill>
                  <a:srgbClr val="006BBD"/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20"/>
              </a:rPr>
              <a:t>Реабилитационные центры для наркозависимых</a:t>
            </a:r>
            <a:endParaRPr lang="ru-RU" sz="240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algn="ctr" eaLnBrk="0" hangingPunct="0"/>
            <a:r>
              <a:rPr lang="ru-RU" sz="2400" b="1">
                <a:solidFill>
                  <a:srgbClr val="0B8AB7"/>
                </a:solidFill>
                <a:ea typeface="Times New Roman" pitchFamily="18" charset="0"/>
                <a:cs typeface="Tahoma" pitchFamily="34" charset="0"/>
                <a:hlinkClick r:id="rId21"/>
              </a:rPr>
              <a:t>Общественное мнение</a:t>
            </a:r>
            <a:endParaRPr lang="ru-RU" sz="2400">
              <a:ea typeface="Times New Roman" pitchFamily="18" charset="0"/>
              <a:cs typeface="Tahoma" pitchFamily="34" charset="0"/>
            </a:endParaRPr>
          </a:p>
          <a:p>
            <a:pPr algn="ctr" eaLnBrk="0" hangingPunct="0"/>
            <a:r>
              <a:rPr lang="ru-RU" sz="2400" b="1">
                <a:solidFill>
                  <a:srgbClr val="A01215"/>
                </a:solidFill>
                <a:ea typeface="Times New Roman" pitchFamily="18" charset="0"/>
                <a:cs typeface="Tahoma" pitchFamily="34" charset="0"/>
              </a:rPr>
              <a:t>Полезные страницы сайта</a:t>
            </a:r>
            <a:endParaRPr lang="ru-RU" sz="2400"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ru-RU" sz="2400">
                <a:solidFill>
                  <a:srgbClr val="006BBD"/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22"/>
              </a:rPr>
              <a:t>Информация о деятельности ФСКН России, размещенная в сети Интернет</a:t>
            </a:r>
            <a:endParaRPr lang="ru-RU" sz="240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ru-RU" sz="2400">
                <a:solidFill>
                  <a:srgbClr val="006BBD"/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23"/>
              </a:rPr>
              <a:t>Государственные услуги и функции</a:t>
            </a:r>
            <a:endParaRPr lang="ru-RU" sz="240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ru-RU" sz="2400">
                <a:solidFill>
                  <a:srgbClr val="006BBD"/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24"/>
              </a:rPr>
              <a:t>Реализация стратегии государственной антинаркотической политики</a:t>
            </a:r>
            <a:endParaRPr lang="ru-RU" sz="240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ru-RU" sz="2400">
                <a:solidFill>
                  <a:srgbClr val="006BBD"/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25"/>
              </a:rPr>
              <a:t>Перечень наркотических средств</a:t>
            </a:r>
            <a:endParaRPr lang="ru-RU" sz="240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ru-RU" sz="2400">
                <a:solidFill>
                  <a:srgbClr val="5E6466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 </a:t>
            </a:r>
            <a:endParaRPr lang="ru-RU" sz="2400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0" name="Содержимое 3" descr="elesson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0"/>
            <a:ext cx="8715375" cy="5500688"/>
          </a:xfrm>
        </p:spPr>
      </p:pic>
      <p:sp>
        <p:nvSpPr>
          <p:cNvPr id="5" name="Прямоугольник 4"/>
          <p:cNvSpPr/>
          <p:nvPr/>
        </p:nvSpPr>
        <p:spPr>
          <a:xfrm rot="21302161">
            <a:off x="5072063" y="5572125"/>
            <a:ext cx="362426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www.fskn.ru.</a:t>
            </a:r>
          </a:p>
        </p:txBody>
      </p:sp>
      <p:pic>
        <p:nvPicPr>
          <p:cNvPr id="32772" name="Рисунок 5" descr="Федеральная служба Российской Федерации по контролю за оборотом наркотиков">
            <a:hlinkClick r:id="rId4" tooltip="&quot;Федеральная служба Российской Федерации по контролю за оборотом наркотиков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Documents and Settings\Данилова\Рабочий стол\Новая папка (4)\1(9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nark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21384451">
            <a:off x="84233" y="912348"/>
            <a:ext cx="4922302" cy="4518608"/>
          </a:xfrm>
          <a:effectLst>
            <a:softEdge rad="112500"/>
          </a:effectLst>
        </p:spPr>
      </p:pic>
      <p:pic>
        <p:nvPicPr>
          <p:cNvPr id="34819" name="Picture 2" descr="C:\Documents and Settings\Данилова\Рабочий стол\Новая папка (4)\Новая папка (4)\edebiyatortami_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2575" y="-21931313"/>
            <a:ext cx="16702088" cy="181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Данилова\Рабочий стол\Новая папка (4)\Новая папка (4)\edebiyatortami_co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0"/>
            <a:ext cx="4357686" cy="4929198"/>
          </a:xfrm>
          <a:prstGeom prst="roundRect">
            <a:avLst>
              <a:gd name="adj" fmla="val 1279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0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9325" y="1600200"/>
            <a:ext cx="2898775" cy="2173288"/>
          </a:xfrm>
        </p:spPr>
      </p:pic>
      <p:pic>
        <p:nvPicPr>
          <p:cNvPr id="26628" name="Picture 6" descr="09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332281">
            <a:off x="4533605" y="-196887"/>
            <a:ext cx="3435368" cy="2331434"/>
          </a:xfrm>
          <a:effectLst>
            <a:softEdge rad="112500"/>
          </a:effectLst>
        </p:spPr>
      </p:pic>
      <p:pic>
        <p:nvPicPr>
          <p:cNvPr id="26629" name="Picture 9" descr="2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 rot="21106316">
            <a:off x="-115888" y="4340225"/>
            <a:ext cx="2928938" cy="2576513"/>
          </a:xfrm>
        </p:spPr>
      </p:pic>
      <p:pic>
        <p:nvPicPr>
          <p:cNvPr id="26627" name="Picture 15" descr="0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721291">
            <a:off x="-325438" y="-77788"/>
            <a:ext cx="36560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6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65503">
            <a:off x="7056438" y="1804988"/>
            <a:ext cx="21240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7" descr="1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02254">
            <a:off x="5860310" y="3921949"/>
            <a:ext cx="3292475" cy="262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227</Words>
  <Application>Microsoft Office PowerPoint</Application>
  <PresentationFormat>Экран (4:3)</PresentationFormat>
  <Paragraphs>70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Оформление по умолчанию</vt:lpstr>
      <vt:lpstr>ИНТЕРНЕТ – УРОК  «ИМЕЮ ПРАВО ЗНАТЬ»</vt:lpstr>
      <vt:lpstr> «Имею  право  знать!» www.fskn.ru.</vt:lpstr>
      <vt:lpstr>Слайд 3</vt:lpstr>
      <vt:lpstr>    +7(495) 621 - 43- 91    ФЕДЕРАЛЬНАЯ СЛУЖБА РОССИЙСКОЙ ФЕДЕРАЦИИ  ПО КОНТРОЛЮ   ЗА ОБОРОТОМ НАРКОТИКОВ                         Официальный сайт ФСКН Росси  Информация о службе       Направления деятельности                            Общественные связи и СМИ   </vt:lpstr>
      <vt:lpstr>Обратиться в ФСКН России через Интернет-приёмную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Жизнь наша коротка, потому что мы делаем из нее дурное употребление.                  Сенека</vt:lpstr>
      <vt:lpstr>Слайд 14</vt:lpstr>
      <vt:lpstr>ОПАСНЫЙ   ТУМАН   ОКУТАЛ   РОССИЮ!</vt:lpstr>
      <vt:lpstr>Слайд 16</vt:lpstr>
      <vt:lpstr>Слайд 17</vt:lpstr>
      <vt:lpstr>Вот как может сильно измениться человек, употребляющий наркотики,  за некоторое время.</vt:lpstr>
      <vt:lpstr>Слайд 19</vt:lpstr>
      <vt:lpstr>Слайд 20</vt:lpstr>
      <vt:lpstr>Слайд 21</vt:lpstr>
      <vt:lpstr>Наркомания- это…</vt:lpstr>
      <vt:lpstr>Слайд 23</vt:lpstr>
      <vt:lpstr>Слайд 24</vt:lpstr>
      <vt:lpstr>Жизнь-это то ,что люди больше всего стремятся сохранить и меньше всего берегут...    </vt:lpstr>
      <vt:lpstr>Слайд 26</vt:lpstr>
      <vt:lpstr>Их жизнь –  ложь,  преступление  и унижение</vt:lpstr>
      <vt:lpstr>Слайд 28</vt:lpstr>
      <vt:lpstr>Сверстник! Повернись лицом к проблеме!   СКАЖИ  НАРКОТИКАМ  «НЕТ!»   </vt:lpstr>
      <vt:lpstr> Список использованных источников: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115</cp:revision>
  <dcterms:created xsi:type="dcterms:W3CDTF">2010-10-03T17:39:38Z</dcterms:created>
  <dcterms:modified xsi:type="dcterms:W3CDTF">2017-11-01T12:10:22Z</dcterms:modified>
</cp:coreProperties>
</file>