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0" d="100"/>
          <a:sy n="60" d="100"/>
        </p:scale>
        <p:origin x="-1644" y="-25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CA10772-7F65-44AD-8B83-DA46E62B7EED}" type="datetimeFigureOut">
              <a:rPr lang="ru-RU" smtClean="0"/>
              <a:t>02.11.2017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B09668F-F8A9-4A32-A820-BC391D49D61A}"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CA10772-7F65-44AD-8B83-DA46E62B7EED}" type="datetimeFigureOut">
              <a:rPr lang="ru-RU" smtClean="0"/>
              <a:t>02.11.2017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B09668F-F8A9-4A32-A820-BC391D49D61A}"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CA10772-7F65-44AD-8B83-DA46E62B7EED}" type="datetimeFigureOut">
              <a:rPr lang="ru-RU" smtClean="0"/>
              <a:t>02.11.2017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B09668F-F8A9-4A32-A820-BC391D49D61A}"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CA10772-7F65-44AD-8B83-DA46E62B7EED}" type="datetimeFigureOut">
              <a:rPr lang="ru-RU" smtClean="0"/>
              <a:t>02.11.2017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B09668F-F8A9-4A32-A820-BC391D49D61A}"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CA10772-7F65-44AD-8B83-DA46E62B7EED}" type="datetimeFigureOut">
              <a:rPr lang="ru-RU" smtClean="0"/>
              <a:t>02.11.2017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B09668F-F8A9-4A32-A820-BC391D49D61A}"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CA10772-7F65-44AD-8B83-DA46E62B7EED}" type="datetimeFigureOut">
              <a:rPr lang="ru-RU" smtClean="0"/>
              <a:t>02.11.2017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B09668F-F8A9-4A32-A820-BC391D49D61A}"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CA10772-7F65-44AD-8B83-DA46E62B7EED}" type="datetimeFigureOut">
              <a:rPr lang="ru-RU" smtClean="0"/>
              <a:t>02.11.2017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B09668F-F8A9-4A32-A820-BC391D49D61A}"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CA10772-7F65-44AD-8B83-DA46E62B7EED}" type="datetimeFigureOut">
              <a:rPr lang="ru-RU" smtClean="0"/>
              <a:t>02.11.2017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B09668F-F8A9-4A32-A820-BC391D49D61A}"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CA10772-7F65-44AD-8B83-DA46E62B7EED}" type="datetimeFigureOut">
              <a:rPr lang="ru-RU" smtClean="0"/>
              <a:t>02.11.2017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B09668F-F8A9-4A32-A820-BC391D49D61A}"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CA10772-7F65-44AD-8B83-DA46E62B7EED}" type="datetimeFigureOut">
              <a:rPr lang="ru-RU" smtClean="0"/>
              <a:t>02.11.2017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B09668F-F8A9-4A32-A820-BC391D49D61A}"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CA10772-7F65-44AD-8B83-DA46E62B7EED}" type="datetimeFigureOut">
              <a:rPr lang="ru-RU" smtClean="0"/>
              <a:t>02.11.2017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B09668F-F8A9-4A32-A820-BC391D49D61A}"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A10772-7F65-44AD-8B83-DA46E62B7EED}" type="datetimeFigureOut">
              <a:rPr lang="ru-RU" smtClean="0"/>
              <a:t>02.11.2017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09668F-F8A9-4A32-A820-BC391D49D61A}"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title"/>
          </p:nvPr>
        </p:nvSpPr>
        <p:spPr>
          <a:xfrm>
            <a:off x="179512" y="0"/>
            <a:ext cx="8964488" cy="404664"/>
          </a:xfrm>
        </p:spPr>
        <p:txBody>
          <a:bodyPr>
            <a:normAutofit/>
          </a:bodyPr>
          <a:lstStyle/>
          <a:p>
            <a:r>
              <a:rPr lang="ru-RU" sz="1200" b="1" dirty="0" smtClean="0">
                <a:latin typeface="Times New Roman" pitchFamily="18" charset="0"/>
                <a:cs typeface="Times New Roman" pitchFamily="18" charset="0"/>
              </a:rPr>
              <a:t>УГОЛОВНАЯ ОТВЕТСТВЕННОСТЬ ЗА ПРЕСТУПЛЕНИЯ В СФЕРЕ  НЕЗАКОННОГО ОБОРОТА НАРКОТИКОВ</a:t>
            </a:r>
            <a:endParaRPr lang="ru-RU" sz="1200" dirty="0"/>
          </a:p>
        </p:txBody>
      </p:sp>
      <p:sp>
        <p:nvSpPr>
          <p:cNvPr id="7" name="Прямоугольник 6"/>
          <p:cNvSpPr/>
          <p:nvPr/>
        </p:nvSpPr>
        <p:spPr>
          <a:xfrm>
            <a:off x="0" y="548681"/>
            <a:ext cx="9144000" cy="6355586"/>
          </a:xfrm>
          <a:prstGeom prst="rect">
            <a:avLst/>
          </a:prstGeom>
        </p:spPr>
        <p:txBody>
          <a:bodyPr wrap="square">
            <a:spAutoFit/>
          </a:bodyPr>
          <a:lstStyle/>
          <a:p>
            <a:pPr algn="just"/>
            <a:r>
              <a:rPr lang="ru-RU" sz="1100" b="1" dirty="0" smtClean="0">
                <a:latin typeface="Times New Roman" pitchFamily="18" charset="0"/>
                <a:cs typeface="Times New Roman" pitchFamily="18" charset="0"/>
              </a:rPr>
              <a:t>Статья </a:t>
            </a:r>
            <a:r>
              <a:rPr lang="ru-RU" sz="1100" b="1" dirty="0">
                <a:latin typeface="Times New Roman" pitchFamily="18" charset="0"/>
                <a:cs typeface="Times New Roman" pitchFamily="18" charset="0"/>
              </a:rPr>
              <a:t>228</a:t>
            </a:r>
            <a:endParaRPr lang="ru-RU" sz="1100" dirty="0" smtClean="0">
              <a:latin typeface="Times New Roman" pitchFamily="18" charset="0"/>
              <a:cs typeface="Times New Roman" pitchFamily="18" charset="0"/>
            </a:endParaRPr>
          </a:p>
          <a:p>
            <a:pPr algn="just"/>
            <a:r>
              <a:rPr lang="ru-RU" sz="1100" dirty="0">
                <a:latin typeface="Times New Roman" pitchFamily="18" charset="0"/>
                <a:cs typeface="Times New Roman" pitchFamily="18" charset="0"/>
              </a:rPr>
              <a:t>1.   </a:t>
            </a:r>
            <a:r>
              <a:rPr lang="ru-RU" sz="1100" b="1" dirty="0">
                <a:latin typeface="Times New Roman" pitchFamily="18" charset="0"/>
                <a:cs typeface="Times New Roman" pitchFamily="18" charset="0"/>
              </a:rPr>
              <a:t>Незаконные приобретение, хранение, перевозка, изготовление, переработка наркотических средств</a:t>
            </a:r>
            <a:r>
              <a:rPr lang="ru-RU" sz="1100" dirty="0">
                <a:latin typeface="Times New Roman" pitchFamily="18" charset="0"/>
                <a:cs typeface="Times New Roman" pitchFamily="18" charset="0"/>
              </a:rPr>
              <a:t>, психотропных веществ или их аналогов — наказываются лишением свободы на срок </a:t>
            </a:r>
            <a:r>
              <a:rPr lang="ru-RU" sz="1100" b="1" dirty="0">
                <a:latin typeface="Times New Roman" pitchFamily="18" charset="0"/>
                <a:cs typeface="Times New Roman" pitchFamily="18" charset="0"/>
              </a:rPr>
              <a:t>от четырех до восьми лет</a:t>
            </a:r>
            <a:r>
              <a:rPr lang="ru-RU" sz="1100" dirty="0">
                <a:latin typeface="Times New Roman" pitchFamily="18" charset="0"/>
                <a:cs typeface="Times New Roman" pitchFamily="18" charset="0"/>
              </a:rPr>
              <a:t>.</a:t>
            </a:r>
            <a:endParaRPr lang="ru-RU" sz="1100" dirty="0" smtClean="0">
              <a:latin typeface="Times New Roman" pitchFamily="18" charset="0"/>
              <a:cs typeface="Times New Roman" pitchFamily="18" charset="0"/>
            </a:endParaRPr>
          </a:p>
          <a:p>
            <a:pPr algn="just"/>
            <a:r>
              <a:rPr lang="ru-RU" sz="1100" dirty="0">
                <a:latin typeface="Times New Roman" pitchFamily="18" charset="0"/>
                <a:cs typeface="Times New Roman" pitchFamily="18" charset="0"/>
              </a:rPr>
              <a:t>2.   Те же деяния, совершенные группой лиц наказываются лишением свободы на срок </a:t>
            </a:r>
            <a:r>
              <a:rPr lang="ru-RU" sz="1100" b="1" dirty="0">
                <a:latin typeface="Times New Roman" pitchFamily="18" charset="0"/>
                <a:cs typeface="Times New Roman" pitchFamily="18" charset="0"/>
              </a:rPr>
              <a:t>от пяти до двенадцати лет</a:t>
            </a:r>
            <a:r>
              <a:rPr lang="ru-RU" sz="1100" dirty="0">
                <a:latin typeface="Times New Roman" pitchFamily="18" charset="0"/>
                <a:cs typeface="Times New Roman" pitchFamily="18" charset="0"/>
              </a:rPr>
              <a:t> со штрафом в размере до пятисот тысяч рублей или в размере заработной платы или иного дохода осужденного за период до трех лет либо без такового. </a:t>
            </a:r>
            <a:r>
              <a:rPr lang="ru-RU" sz="1100" b="1" i="1" dirty="0">
                <a:latin typeface="Times New Roman" pitchFamily="18" charset="0"/>
                <a:cs typeface="Times New Roman" pitchFamily="18" charset="0"/>
              </a:rPr>
              <a:t>Статья 228.2</a:t>
            </a:r>
            <a:endParaRPr lang="ru-RU" sz="1100" dirty="0" smtClean="0">
              <a:latin typeface="Times New Roman" pitchFamily="18" charset="0"/>
              <a:cs typeface="Times New Roman" pitchFamily="18" charset="0"/>
            </a:endParaRPr>
          </a:p>
          <a:p>
            <a:pPr algn="just"/>
            <a:r>
              <a:rPr lang="ru-RU" sz="1100" dirty="0">
                <a:latin typeface="Times New Roman" pitchFamily="18" charset="0"/>
                <a:cs typeface="Times New Roman" pitchFamily="18" charset="0"/>
              </a:rPr>
              <a:t>3.   </a:t>
            </a:r>
            <a:r>
              <a:rPr lang="ru-RU" sz="1100" b="1" dirty="0">
                <a:latin typeface="Times New Roman" pitchFamily="18" charset="0"/>
                <a:cs typeface="Times New Roman" pitchFamily="18" charset="0"/>
              </a:rPr>
              <a:t>Нарушение правил производства</a:t>
            </a:r>
            <a:r>
              <a:rPr lang="ru-RU" sz="1100" dirty="0">
                <a:latin typeface="Times New Roman" pitchFamily="18" charset="0"/>
                <a:cs typeface="Times New Roman" pitchFamily="18" charset="0"/>
              </a:rPr>
              <a:t>, изготовления, переработки, хранения, </a:t>
            </a:r>
            <a:r>
              <a:rPr lang="ru-RU" sz="1100" b="1" dirty="0">
                <a:latin typeface="Times New Roman" pitchFamily="18" charset="0"/>
                <a:cs typeface="Times New Roman" pitchFamily="18" charset="0"/>
              </a:rPr>
              <a:t>учета, отпуска, реализации, продажи</a:t>
            </a:r>
            <a:r>
              <a:rPr lang="ru-RU" sz="1100" dirty="0">
                <a:latin typeface="Times New Roman" pitchFamily="18" charset="0"/>
                <a:cs typeface="Times New Roman" pitchFamily="18" charset="0"/>
              </a:rPr>
              <a:t>, распределения, перевозки, пересылки, приобретения, использования, ввоза, вывоза либо уничтожения </a:t>
            </a:r>
            <a:r>
              <a:rPr lang="ru-RU" sz="1100" b="1" dirty="0">
                <a:latin typeface="Times New Roman" pitchFamily="18" charset="0"/>
                <a:cs typeface="Times New Roman" pitchFamily="18" charset="0"/>
              </a:rPr>
              <a:t>наркотических средств</a:t>
            </a:r>
            <a:r>
              <a:rPr lang="ru-RU" sz="1100" dirty="0">
                <a:latin typeface="Times New Roman" pitchFamily="18" charset="0"/>
                <a:cs typeface="Times New Roman" pitchFamily="18" charset="0"/>
              </a:rPr>
              <a:t> или психотропных веществ либо веществ, инструментов или оборудования, используемых для изготовления наркотических средств или психотропных веществ, находящихся под специальным контролем, а также культивирования растений, используемых для производства наркотических средств или психотропных веществ, повлекшее их утрату, если это деяние совершено лицом, в обязанности которого входит соблюдение указанных правил, — наказывается штрафом в размере до ста двадцати тысяч рублей или в размере заработной платы или иного дохода осужденного за период до одного года с лишением права занимать определенные должности или заниматься определенной деятельностью на срок </a:t>
            </a:r>
            <a:r>
              <a:rPr lang="ru-RU" sz="1100" b="1" dirty="0">
                <a:latin typeface="Times New Roman" pitchFamily="18" charset="0"/>
                <a:cs typeface="Times New Roman" pitchFamily="18" charset="0"/>
              </a:rPr>
              <a:t>до трех лет или без такового</a:t>
            </a:r>
            <a:r>
              <a:rPr lang="ru-RU" sz="1100" dirty="0">
                <a:latin typeface="Times New Roman" pitchFamily="18" charset="0"/>
                <a:cs typeface="Times New Roman" pitchFamily="18" charset="0"/>
              </a:rPr>
              <a:t>.</a:t>
            </a:r>
            <a:endParaRPr lang="ru-RU" sz="1100" dirty="0" smtClean="0">
              <a:latin typeface="Times New Roman" pitchFamily="18" charset="0"/>
              <a:cs typeface="Times New Roman" pitchFamily="18" charset="0"/>
            </a:endParaRPr>
          </a:p>
          <a:p>
            <a:pPr algn="just"/>
            <a:r>
              <a:rPr lang="ru-RU" sz="1100" dirty="0">
                <a:latin typeface="Times New Roman" pitchFamily="18" charset="0"/>
                <a:cs typeface="Times New Roman" pitchFamily="18" charset="0"/>
              </a:rPr>
              <a:t>4.   То же деяние, совершенное из корыстных побуждений либо повлекшее по неосторожности причинение вреда здоровью человека или иные тяжкие последствия, — наказывается штрафом в размере </a:t>
            </a:r>
            <a:r>
              <a:rPr lang="ru-RU" sz="1100" b="1" dirty="0">
                <a:latin typeface="Times New Roman" pitchFamily="18" charset="0"/>
                <a:cs typeface="Times New Roman" pitchFamily="18" charset="0"/>
              </a:rPr>
              <a:t>от ста тысяч до трехсот тысяч рублей</a:t>
            </a:r>
            <a:r>
              <a:rPr lang="ru-RU" sz="1100" dirty="0">
                <a:latin typeface="Times New Roman" pitchFamily="18" charset="0"/>
                <a:cs typeface="Times New Roman" pitchFamily="18" charset="0"/>
              </a:rPr>
              <a:t> или в размере заработной платы или иного дохода осужденного за период от одного года до двух лет либо лишением свободы на </a:t>
            </a:r>
            <a:r>
              <a:rPr lang="ru-RU" sz="1100" b="1" dirty="0">
                <a:latin typeface="Times New Roman" pitchFamily="18" charset="0"/>
                <a:cs typeface="Times New Roman" pitchFamily="18" charset="0"/>
              </a:rPr>
              <a:t>срок до трех лет </a:t>
            </a:r>
            <a:r>
              <a:rPr lang="ru-RU" sz="1100" dirty="0">
                <a:latin typeface="Times New Roman" pitchFamily="18" charset="0"/>
                <a:cs typeface="Times New Roman" pitchFamily="18" charset="0"/>
              </a:rPr>
              <a:t>с лишением права занимать определенные должности.</a:t>
            </a:r>
            <a:endParaRPr lang="ru-RU" sz="1100" dirty="0" smtClean="0">
              <a:latin typeface="Times New Roman" pitchFamily="18" charset="0"/>
              <a:cs typeface="Times New Roman" pitchFamily="18" charset="0"/>
            </a:endParaRPr>
          </a:p>
          <a:p>
            <a:pPr algn="just"/>
            <a:r>
              <a:rPr lang="ru-RU" sz="1100" b="1" dirty="0">
                <a:latin typeface="Times New Roman" pitchFamily="18" charset="0"/>
                <a:cs typeface="Times New Roman" pitchFamily="18" charset="0"/>
              </a:rPr>
              <a:t>Статья 229 </a:t>
            </a:r>
            <a:endParaRPr lang="ru-RU" sz="1100" dirty="0" smtClean="0">
              <a:latin typeface="Times New Roman" pitchFamily="18" charset="0"/>
              <a:cs typeface="Times New Roman" pitchFamily="18" charset="0"/>
            </a:endParaRPr>
          </a:p>
          <a:p>
            <a:pPr algn="just"/>
            <a:r>
              <a:rPr lang="ru-RU" sz="1100" dirty="0">
                <a:latin typeface="Times New Roman" pitchFamily="18" charset="0"/>
                <a:cs typeface="Times New Roman" pitchFamily="18" charset="0"/>
              </a:rPr>
              <a:t>1.   </a:t>
            </a:r>
            <a:r>
              <a:rPr lang="ru-RU" sz="1100" b="1" dirty="0">
                <a:latin typeface="Times New Roman" pitchFamily="18" charset="0"/>
                <a:cs typeface="Times New Roman" pitchFamily="18" charset="0"/>
              </a:rPr>
              <a:t>Хищение либо вымогательство наркотических средств</a:t>
            </a:r>
            <a:r>
              <a:rPr lang="ru-RU" sz="1100" dirty="0">
                <a:latin typeface="Times New Roman" pitchFamily="18" charset="0"/>
                <a:cs typeface="Times New Roman" pitchFamily="18" charset="0"/>
              </a:rPr>
              <a:t> или психотропных веществ — наказываются лишением свободы на срок от трех до семи лет.</a:t>
            </a:r>
            <a:endParaRPr lang="ru-RU" sz="1100" dirty="0" smtClean="0">
              <a:latin typeface="Times New Roman" pitchFamily="18" charset="0"/>
              <a:cs typeface="Times New Roman" pitchFamily="18" charset="0"/>
            </a:endParaRPr>
          </a:p>
          <a:p>
            <a:pPr algn="just"/>
            <a:r>
              <a:rPr lang="ru-RU" sz="1100" dirty="0">
                <a:latin typeface="Times New Roman" pitchFamily="18" charset="0"/>
                <a:cs typeface="Times New Roman" pitchFamily="18" charset="0"/>
              </a:rPr>
              <a:t>2.   Те же деяния, совершенные группой лиц по предварительному сговору; лицом с использованием своего служебного положения; с применением насилия, не опасного для жизни или здоровья, либо с угрозой применения такого насилия, — наказываются лишением свободы на срок </a:t>
            </a:r>
            <a:r>
              <a:rPr lang="ru-RU" sz="1100" b="1" dirty="0">
                <a:latin typeface="Times New Roman" pitchFamily="18" charset="0"/>
                <a:cs typeface="Times New Roman" pitchFamily="18" charset="0"/>
              </a:rPr>
              <a:t>от шести до десяти лет</a:t>
            </a:r>
            <a:r>
              <a:rPr lang="ru-RU" sz="1100" dirty="0">
                <a:latin typeface="Times New Roman" pitchFamily="18" charset="0"/>
                <a:cs typeface="Times New Roman" pitchFamily="18" charset="0"/>
              </a:rPr>
              <a:t> со штрафом в размере до пятисот тысяч рублей или в размере заработной платы или иного дохода осужденного за период </a:t>
            </a:r>
            <a:r>
              <a:rPr lang="ru-RU" sz="1100" b="1" dirty="0">
                <a:latin typeface="Times New Roman" pitchFamily="18" charset="0"/>
                <a:cs typeface="Times New Roman" pitchFamily="18" charset="0"/>
              </a:rPr>
              <a:t>до трех лет либо без такового</a:t>
            </a:r>
            <a:r>
              <a:rPr lang="ru-RU" sz="1100" dirty="0">
                <a:latin typeface="Times New Roman" pitchFamily="18" charset="0"/>
                <a:cs typeface="Times New Roman" pitchFamily="18" charset="0"/>
              </a:rPr>
              <a:t>.</a:t>
            </a:r>
            <a:endParaRPr lang="ru-RU" sz="1100" dirty="0" smtClean="0">
              <a:latin typeface="Times New Roman" pitchFamily="18" charset="0"/>
              <a:cs typeface="Times New Roman" pitchFamily="18" charset="0"/>
            </a:endParaRPr>
          </a:p>
          <a:p>
            <a:pPr algn="just"/>
            <a:r>
              <a:rPr lang="ru-RU" sz="1100" dirty="0">
                <a:latin typeface="Times New Roman" pitchFamily="18" charset="0"/>
                <a:cs typeface="Times New Roman" pitchFamily="18" charset="0"/>
              </a:rPr>
              <a:t>3.   Деяния, предусмотренные частями первой или второй настоящей статьи, если они совершены организованной группой; в отношении наркотических средств или психотропных веществ в крупном размере; с применением насилия, опасного для жизни или здоровья, либо с угрозой применения такого насилия, — наказываются лишением свободы на срок </a:t>
            </a:r>
            <a:r>
              <a:rPr lang="ru-RU" sz="1100" b="1" dirty="0">
                <a:latin typeface="Times New Roman" pitchFamily="18" charset="0"/>
                <a:cs typeface="Times New Roman" pitchFamily="18" charset="0"/>
              </a:rPr>
              <a:t>от восьми до пятнадцати лет</a:t>
            </a:r>
            <a:r>
              <a:rPr lang="ru-RU" sz="1100" dirty="0">
                <a:latin typeface="Times New Roman" pitchFamily="18" charset="0"/>
                <a:cs typeface="Times New Roman" pitchFamily="18" charset="0"/>
              </a:rPr>
              <a:t> со штрафом в размере до пятисот тысяч рублей или в размере заработной платы или иного дохода осужденного за период до трех лет либо без такового.</a:t>
            </a:r>
            <a:endParaRPr lang="ru-RU" sz="1100" dirty="0" smtClean="0">
              <a:latin typeface="Times New Roman" pitchFamily="18" charset="0"/>
              <a:cs typeface="Times New Roman" pitchFamily="18" charset="0"/>
            </a:endParaRPr>
          </a:p>
          <a:p>
            <a:pPr algn="just"/>
            <a:r>
              <a:rPr lang="ru-RU" sz="1100" b="1" dirty="0">
                <a:latin typeface="Times New Roman" pitchFamily="18" charset="0"/>
                <a:cs typeface="Times New Roman" pitchFamily="18" charset="0"/>
              </a:rPr>
              <a:t>Статья 230 </a:t>
            </a:r>
            <a:endParaRPr lang="ru-RU" sz="1100" dirty="0" smtClean="0">
              <a:latin typeface="Times New Roman" pitchFamily="18" charset="0"/>
              <a:cs typeface="Times New Roman" pitchFamily="18" charset="0"/>
            </a:endParaRPr>
          </a:p>
          <a:p>
            <a:pPr algn="just"/>
            <a:r>
              <a:rPr lang="ru-RU" sz="1100" dirty="0">
                <a:latin typeface="Times New Roman" pitchFamily="18" charset="0"/>
                <a:cs typeface="Times New Roman" pitchFamily="18" charset="0"/>
              </a:rPr>
              <a:t>1.   </a:t>
            </a:r>
            <a:r>
              <a:rPr lang="ru-RU" sz="1100" b="1" dirty="0">
                <a:latin typeface="Times New Roman" pitchFamily="18" charset="0"/>
                <a:cs typeface="Times New Roman" pitchFamily="18" charset="0"/>
              </a:rPr>
              <a:t>Склонение к потреблению наркотических средств</a:t>
            </a:r>
            <a:r>
              <a:rPr lang="ru-RU" sz="1100" dirty="0">
                <a:latin typeface="Times New Roman" pitchFamily="18" charset="0"/>
                <a:cs typeface="Times New Roman" pitchFamily="18" charset="0"/>
              </a:rPr>
              <a:t> или психотропных веществ — наказывается ограничением свободы на срок до трех лет, либо арестом на срок до шести месяцев, либо лишением свободы на срок до пяти лет.</a:t>
            </a:r>
            <a:endParaRPr lang="ru-RU" sz="1100" dirty="0" smtClean="0">
              <a:latin typeface="Times New Roman" pitchFamily="18" charset="0"/>
              <a:cs typeface="Times New Roman" pitchFamily="18" charset="0"/>
            </a:endParaRPr>
          </a:p>
          <a:p>
            <a:pPr algn="just"/>
            <a:r>
              <a:rPr lang="ru-RU" sz="1100" dirty="0">
                <a:latin typeface="Times New Roman" pitchFamily="18" charset="0"/>
                <a:cs typeface="Times New Roman" pitchFamily="18" charset="0"/>
              </a:rPr>
              <a:t>2.   То же деяние, совершенное группой лиц по предварительному сговору или организованной группой в отношении заведомо несовершеннолетнего либо двух или более лиц с применением насилия или с угрозой его применения, — наказывается лишением свободы на срок </a:t>
            </a:r>
            <a:r>
              <a:rPr lang="ru-RU" sz="1100" b="1" dirty="0">
                <a:latin typeface="Times New Roman" pitchFamily="18" charset="0"/>
                <a:cs typeface="Times New Roman" pitchFamily="18" charset="0"/>
              </a:rPr>
              <a:t>от трех до восьми лет</a:t>
            </a:r>
            <a:r>
              <a:rPr lang="ru-RU" sz="1100" dirty="0">
                <a:latin typeface="Times New Roman" pitchFamily="18" charset="0"/>
                <a:cs typeface="Times New Roman" pitchFamily="18" charset="0"/>
              </a:rPr>
              <a:t>.</a:t>
            </a:r>
            <a:endParaRPr lang="ru-RU" sz="1100" dirty="0" smtClean="0">
              <a:latin typeface="Times New Roman" pitchFamily="18" charset="0"/>
              <a:cs typeface="Times New Roman" pitchFamily="18" charset="0"/>
            </a:endParaRPr>
          </a:p>
          <a:p>
            <a:pPr algn="just"/>
            <a:r>
              <a:rPr lang="ru-RU" sz="1100" b="1" dirty="0">
                <a:latin typeface="Times New Roman" pitchFamily="18" charset="0"/>
                <a:cs typeface="Times New Roman" pitchFamily="18" charset="0"/>
              </a:rPr>
              <a:t>Статья 231 </a:t>
            </a:r>
            <a:endParaRPr lang="ru-RU" sz="1100" dirty="0" smtClean="0">
              <a:latin typeface="Times New Roman" pitchFamily="18" charset="0"/>
              <a:cs typeface="Times New Roman" pitchFamily="18" charset="0"/>
            </a:endParaRPr>
          </a:p>
          <a:p>
            <a:pPr algn="just"/>
            <a:r>
              <a:rPr lang="ru-RU" sz="1100" b="1" dirty="0">
                <a:latin typeface="Times New Roman" pitchFamily="18" charset="0"/>
                <a:cs typeface="Times New Roman" pitchFamily="18" charset="0"/>
              </a:rPr>
              <a:t>Незаконное культивирование запрещенных к возделыванию растений, содержащих наркотические вещества </a:t>
            </a:r>
            <a:endParaRPr lang="ru-RU" sz="1100" dirty="0" smtClean="0">
              <a:latin typeface="Times New Roman" pitchFamily="18" charset="0"/>
              <a:cs typeface="Times New Roman" pitchFamily="18" charset="0"/>
            </a:endParaRPr>
          </a:p>
          <a:p>
            <a:pPr algn="just"/>
            <a:r>
              <a:rPr lang="ru-RU" sz="1100" dirty="0">
                <a:latin typeface="Times New Roman" pitchFamily="18" charset="0"/>
                <a:cs typeface="Times New Roman" pitchFamily="18" charset="0"/>
              </a:rPr>
              <a:t>Посев или выращивание запрещенных к возделыванию растений, а также культивирование сортов конопли, мака или других растений, содержащих наркотические вещества, — наказываются штрафом в размере до трехсот тысяч рублей или в размере заработной платы или иного дохода осужденного за период до двух лет либо лишением свободы на срок до двух лет.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229600" cy="346050"/>
          </a:xfrm>
        </p:spPr>
        <p:txBody>
          <a:bodyPr>
            <a:normAutofit/>
          </a:bodyPr>
          <a:lstStyle/>
          <a:p>
            <a:r>
              <a:rPr lang="ru-RU" sz="1200" b="1" dirty="0" smtClean="0"/>
              <a:t>АДМИНИСТРАТИВНАЯ ОТВЕТСТВЕННОСТЬ ЗА ПРЕСТУПЛЕНИЯ В СФЕРЕ  НЕЗАКОННОГО ОБОРОТА НАРКОТИКОВ</a:t>
            </a:r>
            <a:endParaRPr lang="ru-RU" sz="1200" dirty="0"/>
          </a:p>
        </p:txBody>
      </p:sp>
      <p:sp>
        <p:nvSpPr>
          <p:cNvPr id="3" name="Прямоугольник 2"/>
          <p:cNvSpPr/>
          <p:nvPr/>
        </p:nvSpPr>
        <p:spPr>
          <a:xfrm>
            <a:off x="0" y="302359"/>
            <a:ext cx="9144000" cy="6555641"/>
          </a:xfrm>
          <a:prstGeom prst="rect">
            <a:avLst/>
          </a:prstGeom>
        </p:spPr>
        <p:txBody>
          <a:bodyPr wrap="square">
            <a:spAutoFit/>
          </a:bodyPr>
          <a:lstStyle/>
          <a:p>
            <a:r>
              <a:rPr lang="ru-RU" sz="1000" dirty="0"/>
              <a:t> </a:t>
            </a:r>
            <a:endParaRPr lang="ru-RU" sz="1000" dirty="0" smtClean="0"/>
          </a:p>
          <a:p>
            <a:r>
              <a:rPr lang="ru-RU" sz="1000" b="1" dirty="0"/>
              <a:t>Статья 6.8. Незаконный оборот наркотических средств, психотропных веществ или их аналогов </a:t>
            </a:r>
            <a:endParaRPr lang="ru-RU" sz="1000" dirty="0" smtClean="0"/>
          </a:p>
          <a:p>
            <a:r>
              <a:rPr lang="ru-RU" sz="1000" dirty="0"/>
              <a:t>Незаконные приобретение, хранение, перевозка, изготовление, переработка без цели сбыта наркотических средств, психотропных веществ или их аналогов, а также незаконные приобретение, хранение, перевозка без цели сбыта растений, содержащих наркотические средства или психотропные вещества, либо их частей, содержащих наркотические средства или психотропные вещества, — </a:t>
            </a:r>
            <a:r>
              <a:rPr lang="ru-RU" sz="1000" b="1" i="1" dirty="0"/>
              <a:t>влекут наложение административного штрафа в размере от четырех тысяч до пяти тысяч рублей или административный арест на срок до пятнадцати суток. </a:t>
            </a:r>
            <a:r>
              <a:rPr lang="ru-RU" sz="1000" b="1" dirty="0"/>
              <a:t>Примечание</a:t>
            </a:r>
            <a:r>
              <a:rPr lang="ru-RU" sz="1000" dirty="0"/>
              <a:t>. Лицо, добровольно сдавшее приобретенные без цели сбыта наркотические средства, психотропные вещества, их аналоги или растения, содержащие наркотические средства или психотропные вещества, либо их части, содержащие наркотические средства или психотропные вещества, освобождается от административной ответственности за данное административное правонарушение.</a:t>
            </a:r>
            <a:endParaRPr lang="ru-RU" sz="1000" dirty="0" smtClean="0"/>
          </a:p>
          <a:p>
            <a:r>
              <a:rPr lang="ru-RU" sz="1000" b="1" dirty="0"/>
              <a:t>Статья 6.9. Потребление наркотических средств или психотропных веществ без назначения врача </a:t>
            </a:r>
            <a:endParaRPr lang="ru-RU" sz="1000" dirty="0" smtClean="0"/>
          </a:p>
          <a:p>
            <a:r>
              <a:rPr lang="ru-RU" sz="1000" dirty="0"/>
              <a:t>Потребление наркотических средств или психотропных веществ без назначения врача, за исключением случаев, предусмотренных частью 3 статьи 20.20, статьей 20.22 настоящего Кодекса, — </a:t>
            </a:r>
            <a:r>
              <a:rPr lang="ru-RU" sz="1000" b="1" dirty="0"/>
              <a:t>влечет наложение административного штрафа в размере от четырех тысяч до пяти тысяч рублей или административный арест на срок до пятнадцати суток.</a:t>
            </a:r>
            <a:endParaRPr lang="ru-RU" sz="1000" dirty="0" smtClean="0"/>
          </a:p>
          <a:p>
            <a:r>
              <a:rPr lang="ru-RU" sz="1000" dirty="0"/>
              <a:t>Лицо, добровольно обратившееся в лечебно-профилактическое учреждение для лечения в связи с потреблением наркотических средств или психотропных веществ без назначения врача, освобождается от административной ответственности за данное правонарушение. Лицо, в установленном порядке признанное больным наркоманией, может быть с его согласия направлено на медицинское и социальное восстановление в лечебно-профилактическое учреждение и в связи с этим освобождается от административной ответственности за совершение правонарушений, связанных с потреблением наркотических средств или психотропных веществ.</a:t>
            </a:r>
            <a:endParaRPr lang="ru-RU" sz="1000" dirty="0" smtClean="0"/>
          </a:p>
          <a:p>
            <a:r>
              <a:rPr lang="ru-RU" sz="1000" b="1" dirty="0"/>
              <a:t>Статья 6.13. Пропаганда наркотических средств, психотропных веществ или их </a:t>
            </a:r>
            <a:r>
              <a:rPr lang="ru-RU" sz="1000" b="1" dirty="0" err="1"/>
              <a:t>прекурсоров</a:t>
            </a:r>
            <a:r>
              <a:rPr lang="ru-RU" sz="1000" b="1" dirty="0"/>
              <a:t>.</a:t>
            </a:r>
            <a:endParaRPr lang="ru-RU" sz="1000" dirty="0" smtClean="0"/>
          </a:p>
          <a:p>
            <a:r>
              <a:rPr lang="ru-RU" sz="1000" dirty="0"/>
              <a:t>Пропаганда либо незаконная реклама наркотических средств, психотропных веществ или их </a:t>
            </a:r>
            <a:r>
              <a:rPr lang="ru-RU" sz="1000" dirty="0" err="1"/>
              <a:t>прекурсоров</a:t>
            </a:r>
            <a:r>
              <a:rPr lang="ru-RU" sz="1000" dirty="0"/>
              <a:t>, растений, содержащих наркотические средства или психотропные вещества либо их </a:t>
            </a:r>
            <a:r>
              <a:rPr lang="ru-RU" sz="1000" dirty="0" err="1"/>
              <a:t>прекурсоры</a:t>
            </a:r>
            <a:r>
              <a:rPr lang="ru-RU" sz="1000" dirty="0"/>
              <a:t>, и их частей, содержащих наркотические средства или психотропные вещества либо их </a:t>
            </a:r>
            <a:r>
              <a:rPr lang="ru-RU" sz="1000" dirty="0" err="1"/>
              <a:t>прекурсоры</a:t>
            </a:r>
            <a:r>
              <a:rPr lang="ru-RU" sz="1000" dirty="0"/>
              <a:t>, -</a:t>
            </a:r>
            <a:r>
              <a:rPr lang="ru-RU" sz="1000" b="1" dirty="0"/>
              <a:t>влечет наложение административного штрафа на граждан в размере от четырех тысяч до пяти тысяч рублей </a:t>
            </a:r>
            <a:r>
              <a:rPr lang="ru-RU" sz="1000" dirty="0"/>
              <a:t>с конфискацией рекламной продукции и оборудования, использованного для ее изготовления; на должностных лиц — от сорока тысяч до пятидесяти тысяч рублей; на лиц, осуществляющих предпринимательскую деятельность без образования юридического лица, — от сорока тысяч до пятидесяти тысяч рублей с конфискацией рекламной продукции и оборудования, использованного для ее изготовления либо административное приостановление деятельности на срок до девяноста суток с конфискацией рекламной продукции и оборудования, использованного для ее изготовления; на юридических лиц — </a:t>
            </a:r>
            <a:r>
              <a:rPr lang="ru-RU" sz="1000" b="1" dirty="0"/>
              <a:t>от восьмисот тысяч до одного миллиона рублей</a:t>
            </a:r>
            <a:r>
              <a:rPr lang="ru-RU" sz="1000" dirty="0"/>
              <a:t> с конфискацией рекламной продукции и оборудования, использованного для ее изготовления либо административное приостановление деятельности на срок до девяноста суток с конфискацией рекламной продукции и оборудования, использованного для ее изготовления.</a:t>
            </a:r>
            <a:endParaRPr lang="ru-RU" sz="1000" dirty="0" smtClean="0"/>
          </a:p>
          <a:p>
            <a:r>
              <a:rPr lang="ru-RU" sz="1000" b="1" dirty="0"/>
              <a:t>Статья 20.20.  Распитие пива и напитков, изготавливаемых на его основе, алкогольной и спиртосодержащей продукции либо потребление наркотических средств или психотропных веществ в общественных местах</a:t>
            </a:r>
            <a:endParaRPr lang="ru-RU" sz="1000" dirty="0" smtClean="0"/>
          </a:p>
          <a:p>
            <a:r>
              <a:rPr lang="ru-RU" sz="1000" dirty="0"/>
              <a:t>Распитие пива и напитков, изготавливаемых на его основе, а также алкогольной и спиртосодержащей продукции с содержанием этилового спирта менее 12 процентов объема готовой продукции в детских, образовательных и медицинских организациях, на всех видах общественного транспорта (</a:t>
            </a:r>
            <a:r>
              <a:rPr lang="ru-RU" sz="1000" dirty="0" err="1"/>
              <a:t>транспорта</a:t>
            </a:r>
            <a:r>
              <a:rPr lang="ru-RU" sz="1000" dirty="0"/>
              <a:t> общего пользования) городского и пригородного сообщения, в организациях культуры (за исключением расположенных в них организаций или пунктов общественного питания, в том числе без образования юридического лица), физкультурно-оздоровительных и спортивных сооружениях — </a:t>
            </a:r>
            <a:r>
              <a:rPr lang="ru-RU" sz="1000" b="1" dirty="0"/>
              <a:t>влечет наложение административного штрафа в размере от ста до трехсот рублей</a:t>
            </a:r>
            <a:r>
              <a:rPr lang="ru-RU" sz="1000" dirty="0"/>
              <a:t>.</a:t>
            </a:r>
            <a:endParaRPr lang="ru-RU" sz="1000" dirty="0" smtClean="0"/>
          </a:p>
          <a:p>
            <a:r>
              <a:rPr lang="ru-RU" sz="1000" dirty="0"/>
              <a:t>2. Распитие алкогольной и спиртосодержащей продукции с содержанием этилового спирта 12 и более процентов объема готовой продукции на улицах, стадионах, в скверах, парках, в транспортном средстве общего пользования, в других общественных местах (в том числе указанных в части 1 настоящей статьи), за исключением организаций торговли и общественного питания, в которых разрешена продажа алкогольной продукции в розлив, — </a:t>
            </a:r>
            <a:r>
              <a:rPr lang="ru-RU" sz="1000" b="1" dirty="0"/>
              <a:t>влечет наложение административного штрафа в размере от пятисот до семисот рублей.</a:t>
            </a:r>
            <a:endParaRPr lang="ru-RU" sz="1000" dirty="0" smtClean="0"/>
          </a:p>
          <a:p>
            <a:r>
              <a:rPr lang="ru-RU" sz="1000" dirty="0"/>
              <a:t>3. Потребление наркотических средств или психотропных веществ без назначения врача либо потребление иных одурманивающих веществ на улицах, стадионах, в скверах, парках, в транспортном средстве общего пользования, а также в других общественных местах — </a:t>
            </a:r>
            <a:r>
              <a:rPr lang="ru-RU" sz="1000" b="1" dirty="0"/>
              <a:t>влечет наложение административного штрафа в размере от четырех тысяч до пяти тысяч рублей или административный арест на срок до пятнадцати суток.</a:t>
            </a:r>
            <a:endParaRPr lang="ru-RU" sz="1000" dirty="0"/>
          </a:p>
        </p:txBody>
      </p:sp>
      <p:sp>
        <p:nvSpPr>
          <p:cNvPr id="4" name="Прямоугольник 3"/>
          <p:cNvSpPr/>
          <p:nvPr/>
        </p:nvSpPr>
        <p:spPr>
          <a:xfrm>
            <a:off x="2446338" y="-18994418"/>
            <a:ext cx="6697662" cy="8556188"/>
          </a:xfrm>
          <a:prstGeom prst="rect">
            <a:avLst/>
          </a:prstGeom>
        </p:spPr>
        <p:txBody>
          <a:bodyPr wrap="square">
            <a:spAutoFit/>
          </a:bodyPr>
          <a:lstStyle/>
          <a:p>
            <a:pPr lvl="0"/>
            <a:r>
              <a:rPr lang="ru-RU" sz="1000" b="1" dirty="0">
                <a:solidFill>
                  <a:prstClr val="black"/>
                </a:solidFill>
              </a:rPr>
              <a:t>АДМИНИСТРАТИВНАЯ ОТВЕТСТВЕННОСТЬ</a:t>
            </a:r>
            <a:endParaRPr lang="ru-RU" sz="1000" dirty="0">
              <a:solidFill>
                <a:prstClr val="black"/>
              </a:solidFill>
            </a:endParaRPr>
          </a:p>
          <a:p>
            <a:pPr lvl="0"/>
            <a:r>
              <a:rPr lang="ru-RU" sz="1000" b="1" dirty="0">
                <a:solidFill>
                  <a:prstClr val="black"/>
                </a:solidFill>
              </a:rPr>
              <a:t>ЗА ПРЕСТУПЛЕНИЯ В СФЕРЕ </a:t>
            </a:r>
            <a:endParaRPr lang="ru-RU" sz="1000" dirty="0">
              <a:solidFill>
                <a:prstClr val="black"/>
              </a:solidFill>
            </a:endParaRPr>
          </a:p>
          <a:p>
            <a:pPr lvl="0"/>
            <a:r>
              <a:rPr lang="ru-RU" sz="1000" b="1" dirty="0">
                <a:solidFill>
                  <a:prstClr val="black"/>
                </a:solidFill>
              </a:rPr>
              <a:t>НЕЗАКОННОГО ОБОРОТА НАРКОТИКОВ</a:t>
            </a:r>
            <a:endParaRPr lang="ru-RU" sz="1000" dirty="0">
              <a:solidFill>
                <a:prstClr val="black"/>
              </a:solidFill>
            </a:endParaRPr>
          </a:p>
          <a:p>
            <a:pPr lvl="0"/>
            <a:r>
              <a:rPr lang="ru-RU" sz="1000" dirty="0">
                <a:solidFill>
                  <a:prstClr val="black"/>
                </a:solidFill>
              </a:rPr>
              <a:t> </a:t>
            </a:r>
          </a:p>
          <a:p>
            <a:pPr lvl="0"/>
            <a:r>
              <a:rPr lang="ru-RU" sz="1000" b="1" dirty="0">
                <a:solidFill>
                  <a:prstClr val="black"/>
                </a:solidFill>
              </a:rPr>
              <a:t>Статья 6.8. Незаконный оборот наркотических средств, психотропных веществ или их аналогов </a:t>
            </a:r>
            <a:endParaRPr lang="ru-RU" sz="1000" dirty="0">
              <a:solidFill>
                <a:prstClr val="black"/>
              </a:solidFill>
            </a:endParaRPr>
          </a:p>
          <a:p>
            <a:pPr lvl="0"/>
            <a:r>
              <a:rPr lang="ru-RU" sz="1000" dirty="0">
                <a:solidFill>
                  <a:prstClr val="black"/>
                </a:solidFill>
              </a:rPr>
              <a:t>Незаконные приобретение, хранение, перевозка, изготовление, переработка без цели сбыта наркотических средств, психотропных веществ или их аналогов, а также незаконные приобретение, хранение, перевозка без цели сбыта растений, содержащих наркотические средства или психотропные вещества, либо их частей, содержащих наркотические средства или психотропные вещества, — </a:t>
            </a:r>
            <a:r>
              <a:rPr lang="ru-RU" sz="1000" b="1" i="1" dirty="0">
                <a:solidFill>
                  <a:prstClr val="black"/>
                </a:solidFill>
              </a:rPr>
              <a:t>влекут наложение административного штрафа в размере от четырех тысяч до пяти тысяч рублей или административный арест на срок до пятнадцати суток. </a:t>
            </a:r>
            <a:r>
              <a:rPr lang="ru-RU" sz="1000" b="1" dirty="0">
                <a:solidFill>
                  <a:prstClr val="black"/>
                </a:solidFill>
              </a:rPr>
              <a:t>Примечание</a:t>
            </a:r>
            <a:r>
              <a:rPr lang="ru-RU" sz="1000" dirty="0">
                <a:solidFill>
                  <a:prstClr val="black"/>
                </a:solidFill>
              </a:rPr>
              <a:t>. Лицо, добровольно сдавшее приобретенные без цели сбыта наркотические средства, психотропные вещества, их аналоги или растения, содержащие наркотические средства или психотропные вещества, либо их части, содержащие наркотические средства или психотропные вещества, освобождается от административной ответственности за данное административное правонарушение.</a:t>
            </a:r>
          </a:p>
          <a:p>
            <a:pPr lvl="0"/>
            <a:r>
              <a:rPr lang="ru-RU" sz="1000" b="1" dirty="0">
                <a:solidFill>
                  <a:prstClr val="black"/>
                </a:solidFill>
              </a:rPr>
              <a:t>Статья 6.9. Потребление наркотических средств или психотропных веществ без назначения врача </a:t>
            </a:r>
            <a:endParaRPr lang="ru-RU" sz="1000" dirty="0">
              <a:solidFill>
                <a:prstClr val="black"/>
              </a:solidFill>
            </a:endParaRPr>
          </a:p>
          <a:p>
            <a:pPr lvl="0"/>
            <a:r>
              <a:rPr lang="ru-RU" sz="1000" dirty="0">
                <a:solidFill>
                  <a:prstClr val="black"/>
                </a:solidFill>
              </a:rPr>
              <a:t>Потребление наркотических средств или психотропных веществ без назначения врача, за исключением случаев, предусмотренных частью 3 статьи 20.20, статьей 20.22 настоящего Кодекса, — </a:t>
            </a:r>
            <a:r>
              <a:rPr lang="ru-RU" sz="1000" b="1" dirty="0">
                <a:solidFill>
                  <a:prstClr val="black"/>
                </a:solidFill>
              </a:rPr>
              <a:t>влечет наложение административного штрафа в размере от четырех тысяч до пяти тысяч рублей или административный арест на срок до пятнадцати суток.</a:t>
            </a:r>
            <a:endParaRPr lang="ru-RU" sz="1000" dirty="0">
              <a:solidFill>
                <a:prstClr val="black"/>
              </a:solidFill>
            </a:endParaRPr>
          </a:p>
          <a:p>
            <a:pPr lvl="0"/>
            <a:r>
              <a:rPr lang="ru-RU" sz="1000" dirty="0">
                <a:solidFill>
                  <a:prstClr val="black"/>
                </a:solidFill>
              </a:rPr>
              <a:t>Лицо, добровольно обратившееся в лечебно-профилактическое учреждение для лечения в связи с потреблением наркотических средств или психотропных веществ без назначения врача, освобождается от административной ответственности за данное правонарушение. Лицо, в установленном порядке признанное больным наркоманией, может быть с его согласия направлено на медицинское и социальное восстановление в лечебно-профилактическое учреждение и в связи с этим освобождается от административной ответственности за совершение правонарушений, связанных с потреблением наркотических средств или психотропных веществ.</a:t>
            </a:r>
          </a:p>
          <a:p>
            <a:pPr lvl="0"/>
            <a:r>
              <a:rPr lang="ru-RU" sz="1000" b="1" dirty="0">
                <a:solidFill>
                  <a:prstClr val="black"/>
                </a:solidFill>
              </a:rPr>
              <a:t>Статья 6.13. Пропаганда наркотических средств, психотропных веществ или их </a:t>
            </a:r>
            <a:r>
              <a:rPr lang="ru-RU" sz="1000" b="1" dirty="0" err="1">
                <a:solidFill>
                  <a:prstClr val="black"/>
                </a:solidFill>
              </a:rPr>
              <a:t>прекурсоров</a:t>
            </a:r>
            <a:r>
              <a:rPr lang="ru-RU" sz="1000" b="1" dirty="0">
                <a:solidFill>
                  <a:prstClr val="black"/>
                </a:solidFill>
              </a:rPr>
              <a:t>.</a:t>
            </a:r>
            <a:endParaRPr lang="ru-RU" sz="1000" dirty="0">
              <a:solidFill>
                <a:prstClr val="black"/>
              </a:solidFill>
            </a:endParaRPr>
          </a:p>
          <a:p>
            <a:pPr lvl="0"/>
            <a:r>
              <a:rPr lang="ru-RU" sz="1000" dirty="0">
                <a:solidFill>
                  <a:prstClr val="black"/>
                </a:solidFill>
              </a:rPr>
              <a:t>Пропаганда либо незаконная реклама наркотических средств, психотропных веществ или их </a:t>
            </a:r>
            <a:r>
              <a:rPr lang="ru-RU" sz="1000" dirty="0" err="1">
                <a:solidFill>
                  <a:prstClr val="black"/>
                </a:solidFill>
              </a:rPr>
              <a:t>прекурсоров</a:t>
            </a:r>
            <a:r>
              <a:rPr lang="ru-RU" sz="1000" dirty="0">
                <a:solidFill>
                  <a:prstClr val="black"/>
                </a:solidFill>
              </a:rPr>
              <a:t>, растений, содержащих наркотические средства или психотропные вещества либо их </a:t>
            </a:r>
            <a:r>
              <a:rPr lang="ru-RU" sz="1000" dirty="0" err="1">
                <a:solidFill>
                  <a:prstClr val="black"/>
                </a:solidFill>
              </a:rPr>
              <a:t>прекурсоры</a:t>
            </a:r>
            <a:r>
              <a:rPr lang="ru-RU" sz="1000" dirty="0">
                <a:solidFill>
                  <a:prstClr val="black"/>
                </a:solidFill>
              </a:rPr>
              <a:t>, и их частей, содержащих наркотические средства или психотропные вещества либо их </a:t>
            </a:r>
            <a:r>
              <a:rPr lang="ru-RU" sz="1000" dirty="0" err="1">
                <a:solidFill>
                  <a:prstClr val="black"/>
                </a:solidFill>
              </a:rPr>
              <a:t>прекурсоры</a:t>
            </a:r>
            <a:r>
              <a:rPr lang="ru-RU" sz="1000" dirty="0">
                <a:solidFill>
                  <a:prstClr val="black"/>
                </a:solidFill>
              </a:rPr>
              <a:t>, -</a:t>
            </a:r>
            <a:r>
              <a:rPr lang="ru-RU" sz="1000" b="1" dirty="0">
                <a:solidFill>
                  <a:prstClr val="black"/>
                </a:solidFill>
              </a:rPr>
              <a:t>влечет наложение административного штрафа на граждан в размере от четырех тысяч до пяти тысяч рублей </a:t>
            </a:r>
            <a:r>
              <a:rPr lang="ru-RU" sz="1000" dirty="0">
                <a:solidFill>
                  <a:prstClr val="black"/>
                </a:solidFill>
              </a:rPr>
              <a:t>с конфискацией рекламной продукции и оборудования, использованного для ее изготовления; на должностных лиц — от сорока тысяч до пятидесяти тысяч рублей; на лиц, осуществляющих предпринимательскую деятельность без образования юридического лица, — от сорока тысяч до пятидесяти тысяч рублей с конфискацией рекламной продукции и оборудования, использованного для ее изготовления либо административное приостановление деятельности на срок до девяноста суток с конфискацией рекламной продукции и оборудования, использованного для ее изготовления; на юридических лиц — </a:t>
            </a:r>
            <a:r>
              <a:rPr lang="ru-RU" sz="1000" b="1" dirty="0">
                <a:solidFill>
                  <a:prstClr val="black"/>
                </a:solidFill>
              </a:rPr>
              <a:t>от восьмисот тысяч до одного миллиона рублей</a:t>
            </a:r>
            <a:r>
              <a:rPr lang="ru-RU" sz="1000" dirty="0">
                <a:solidFill>
                  <a:prstClr val="black"/>
                </a:solidFill>
              </a:rPr>
              <a:t> с конфискацией рекламной продукции и оборудования, использованного для ее изготовления либо административное приостановление деятельности на срок до девяноста суток с конфискацией рекламной продукции и оборудования, использованного для ее изготовления.</a:t>
            </a:r>
          </a:p>
          <a:p>
            <a:pPr lvl="0"/>
            <a:r>
              <a:rPr lang="ru-RU" sz="1000" b="1" dirty="0">
                <a:solidFill>
                  <a:prstClr val="black"/>
                </a:solidFill>
              </a:rPr>
              <a:t>Статья 20.20.  Распитие пива и напитков, изготавливаемых на его основе, алкогольной и спиртосодержащей продукции либо потребление наркотических средств или психотропных веществ в общественных местах</a:t>
            </a:r>
            <a:endParaRPr lang="ru-RU" sz="1000" dirty="0">
              <a:solidFill>
                <a:prstClr val="black"/>
              </a:solidFill>
            </a:endParaRPr>
          </a:p>
          <a:p>
            <a:pPr lvl="0"/>
            <a:r>
              <a:rPr lang="ru-RU" sz="1000" dirty="0">
                <a:solidFill>
                  <a:prstClr val="black"/>
                </a:solidFill>
              </a:rPr>
              <a:t>Распитие пива и напитков, изготавливаемых на его основе, а также алкогольной и спиртосодержащей продукции с содержанием этилового спирта менее 12 процентов объема готовой продукции в детских, образовательных и медицинских организациях, на всех видах общественного транспорта (</a:t>
            </a:r>
            <a:r>
              <a:rPr lang="ru-RU" sz="1000" dirty="0" err="1">
                <a:solidFill>
                  <a:prstClr val="black"/>
                </a:solidFill>
              </a:rPr>
              <a:t>транспорта</a:t>
            </a:r>
            <a:r>
              <a:rPr lang="ru-RU" sz="1000" dirty="0">
                <a:solidFill>
                  <a:prstClr val="black"/>
                </a:solidFill>
              </a:rPr>
              <a:t> общего пользования) городского и пригородного сообщения, в организациях культуры (за исключением расположенных в них организаций или пунктов общественного питания, в том числе без образования юридического лица), физкультурно-оздоровительных и спортивных сооружениях — </a:t>
            </a:r>
            <a:r>
              <a:rPr lang="ru-RU" sz="1000" b="1" dirty="0">
                <a:solidFill>
                  <a:prstClr val="black"/>
                </a:solidFill>
              </a:rPr>
              <a:t>влечет наложение административного штрафа в размере от ста до трехсот рублей</a:t>
            </a:r>
            <a:r>
              <a:rPr lang="ru-RU" sz="1000" dirty="0">
                <a:solidFill>
                  <a:prstClr val="black"/>
                </a:solidFill>
              </a:rPr>
              <a:t>.</a:t>
            </a:r>
          </a:p>
          <a:p>
            <a:pPr lvl="0"/>
            <a:r>
              <a:rPr lang="ru-RU" sz="1000" dirty="0">
                <a:solidFill>
                  <a:prstClr val="black"/>
                </a:solidFill>
              </a:rPr>
              <a:t>2. Распитие алкогольной и спиртосодержащей продукции с содержанием этилового спирта 12 и более процентов объема готовой продукции на улицах, стадионах, в скверах, парках, в транспортном средстве общего пользования, в других общественных местах (в том числе указанных в части 1 настоящей статьи), за исключением организаций торговли и общественного питания, в которых разрешена продажа алкогольной продукции в розлив, — </a:t>
            </a:r>
            <a:r>
              <a:rPr lang="ru-RU" sz="1000" b="1" dirty="0">
                <a:solidFill>
                  <a:prstClr val="black"/>
                </a:solidFill>
              </a:rPr>
              <a:t>влечет наложение административного штрафа в размере от пятисот до семисот рублей.</a:t>
            </a:r>
            <a:endParaRPr lang="ru-RU" sz="1000" dirty="0">
              <a:solidFill>
                <a:prstClr val="black"/>
              </a:solidFill>
            </a:endParaRPr>
          </a:p>
          <a:p>
            <a:pPr lvl="0"/>
            <a:r>
              <a:rPr lang="ru-RU" sz="1000" dirty="0">
                <a:solidFill>
                  <a:prstClr val="black"/>
                </a:solidFill>
              </a:rPr>
              <a:t>3. Потребление наркотических средств или психотропных веществ без назначения врача либо потребление иных одурманивающих веществ на улицах, стадионах, в скверах, парках, в транспортном средстве общего пользования, а также в других общественных местах — </a:t>
            </a:r>
            <a:r>
              <a:rPr lang="ru-RU" sz="1000" b="1" dirty="0">
                <a:solidFill>
                  <a:prstClr val="black"/>
                </a:solidFill>
              </a:rPr>
              <a:t>влечет наложение административного штрафа в размере от четырех тысяч до пяти тысяч рублей или административный арест на срок до пятнадцати суток.</a:t>
            </a:r>
            <a:endParaRPr lang="ru-RU" sz="1000" dirty="0">
              <a:solidFill>
                <a:prstClr val="black"/>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260648"/>
            <a:ext cx="9144000" cy="706090"/>
          </a:xfrm>
        </p:spPr>
        <p:txBody>
          <a:bodyPr>
            <a:noAutofit/>
          </a:bodyPr>
          <a:lstStyle/>
          <a:p>
            <a:r>
              <a:rPr lang="ru-RU" sz="2400" b="1" dirty="0" smtClean="0">
                <a:latin typeface="Times New Roman" pitchFamily="18" charset="0"/>
                <a:cs typeface="Times New Roman" pitchFamily="18" charset="0"/>
              </a:rPr>
              <a:t>АДМИНИСТРАТИВНАЯ ОТВЕТСТВЕННОСТЬ</a:t>
            </a:r>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b="1" dirty="0" smtClean="0">
                <a:latin typeface="Times New Roman" pitchFamily="18" charset="0"/>
                <a:cs typeface="Times New Roman" pitchFamily="18" charset="0"/>
              </a:rPr>
              <a:t>ЗА ПОЯВЛЕНИЕ В СОСТОЯНИИ ОПЬЯНЕНИЯ НЕСОВЕРШЕННОЛЕТНИХ</a:t>
            </a:r>
            <a:endParaRPr lang="ru-RU" sz="2400" dirty="0">
              <a:latin typeface="Times New Roman" pitchFamily="18" charset="0"/>
              <a:cs typeface="Times New Roman" pitchFamily="18" charset="0"/>
            </a:endParaRPr>
          </a:p>
        </p:txBody>
      </p:sp>
      <p:sp>
        <p:nvSpPr>
          <p:cNvPr id="3" name="Прямоугольник 2"/>
          <p:cNvSpPr/>
          <p:nvPr/>
        </p:nvSpPr>
        <p:spPr>
          <a:xfrm>
            <a:off x="0" y="1268760"/>
            <a:ext cx="9036496" cy="5170646"/>
          </a:xfrm>
          <a:prstGeom prst="rect">
            <a:avLst/>
          </a:prstGeom>
        </p:spPr>
        <p:txBody>
          <a:bodyPr wrap="square">
            <a:spAutoFit/>
          </a:bodyPr>
          <a:lstStyle/>
          <a:p>
            <a:pPr algn="just"/>
            <a:r>
              <a:rPr lang="ru-RU" sz="2200" b="1" dirty="0" smtClean="0">
                <a:latin typeface="Times New Roman" pitchFamily="18" charset="0"/>
                <a:cs typeface="Times New Roman" pitchFamily="18" charset="0"/>
              </a:rPr>
              <a:t>Статья </a:t>
            </a:r>
            <a:r>
              <a:rPr lang="ru-RU" sz="2200" b="1" dirty="0">
                <a:latin typeface="Times New Roman" pitchFamily="18" charset="0"/>
                <a:cs typeface="Times New Roman" pitchFamily="18" charset="0"/>
              </a:rPr>
              <a:t>20.22. Появление в состоянии опьянения несовершеннолетних, а равно распитие ими пива и напитков, изготавливаемых на его основе, алкогольной и спиртосодержащей продукции, потребление ими наркотических средств или психотропных веществ в общественных местах</a:t>
            </a:r>
            <a:endParaRPr lang="ru-RU" sz="2200" dirty="0" smtClean="0">
              <a:latin typeface="Times New Roman" pitchFamily="18" charset="0"/>
              <a:cs typeface="Times New Roman" pitchFamily="18" charset="0"/>
            </a:endParaRPr>
          </a:p>
          <a:p>
            <a:pPr algn="just"/>
            <a:r>
              <a:rPr lang="ru-RU" sz="2200" dirty="0">
                <a:latin typeface="Times New Roman" pitchFamily="18" charset="0"/>
                <a:cs typeface="Times New Roman" pitchFamily="18" charset="0"/>
              </a:rPr>
              <a:t>Появление в состоянии опьянения несовершеннолетних в возрасте до шестнадцати лет, а равно распитие ими пива и напитков, изготавливаемых на его основе, алкогольной и спиртосодержащей продукции, потребление ими наркотических средств или психотропных веществ без назначения врача, иных одурманивающих веществ на улицах, стадионах, в скверах, парках, в транспортном средстве общего пользования, в других общественных местах -</a:t>
            </a:r>
            <a:r>
              <a:rPr lang="ru-RU" sz="2200" b="1" dirty="0">
                <a:latin typeface="Times New Roman" pitchFamily="18" charset="0"/>
                <a:cs typeface="Times New Roman" pitchFamily="18" charset="0"/>
              </a:rPr>
              <a:t>влечет наложение административного штрафа на родителей или иных законных представителей несовершеннолетних в размере от трехсот до пятисот рублей.</a:t>
            </a:r>
            <a:endParaRPr lang="ru-RU" sz="22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153</Words>
  <Application>Microsoft Office PowerPoint</Application>
  <PresentationFormat>Экран (4:3)</PresentationFormat>
  <Paragraphs>47</Paragraphs>
  <Slides>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vt:i4>
      </vt:variant>
    </vt:vector>
  </HeadingPairs>
  <TitlesOfParts>
    <vt:vector size="4" baseType="lpstr">
      <vt:lpstr>Тема Office</vt:lpstr>
      <vt:lpstr>УГОЛОВНАЯ ОТВЕТСТВЕННОСТЬ ЗА ПРЕСТУПЛЕНИЯ В СФЕРЕ  НЕЗАКОННОГО ОБОРОТА НАРКОТИКОВ</vt:lpstr>
      <vt:lpstr>АДМИНИСТРАТИВНАЯ ОТВЕТСТВЕННОСТЬ ЗА ПРЕСТУПЛЕНИЯ В СФЕРЕ  НЕЗАКОННОГО ОБОРОТА НАРКОТИКОВ</vt:lpstr>
      <vt:lpstr>АДМИНИСТРАТИВНАЯ ОТВЕТСТВЕННОСТЬ ЗА ПОЯВЛЕНИЕ В СОСТОЯНИИ ОПЬЯНЕНИЯ НЕСОВЕРШЕННОЛЕТНИХ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УГОЛОВНАЯ ОТВЕТСТВЕННОСТЬ ЗА ПРЕСТУПЛЕНИЯ В СФЕРЕ  НЕЗАКОННОГО ОБОРОТА НАРКОТИКОВ</dc:title>
  <dc:creator>Windows User</dc:creator>
  <cp:lastModifiedBy>Windows User</cp:lastModifiedBy>
  <cp:revision>1</cp:revision>
  <dcterms:created xsi:type="dcterms:W3CDTF">2017-11-02T13:41:00Z</dcterms:created>
  <dcterms:modified xsi:type="dcterms:W3CDTF">2017-11-02T13:50:46Z</dcterms:modified>
</cp:coreProperties>
</file>