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12" r:id="rId3"/>
    <p:sldId id="314" r:id="rId4"/>
    <p:sldId id="313" r:id="rId5"/>
    <p:sldId id="315" r:id="rId6"/>
    <p:sldId id="316" r:id="rId7"/>
    <p:sldId id="317" r:id="rId8"/>
    <p:sldId id="320" r:id="rId9"/>
    <p:sldId id="321" r:id="rId10"/>
    <p:sldId id="322" r:id="rId11"/>
    <p:sldId id="319" r:id="rId12"/>
    <p:sldId id="323" r:id="rId13"/>
    <p:sldId id="308" r:id="rId14"/>
    <p:sldId id="318" r:id="rId15"/>
    <p:sldId id="285" r:id="rId16"/>
  </p:sldIdLst>
  <p:sldSz cx="9144000" cy="6858000" type="screen4x3"/>
  <p:notesSz cx="6834188" cy="99790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ven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661C"/>
    <a:srgbClr val="A38929"/>
    <a:srgbClr val="D09A00"/>
    <a:srgbClr val="E7737E"/>
    <a:srgbClr val="0DFF7A"/>
    <a:srgbClr val="59A16A"/>
    <a:srgbClr val="FFC319"/>
    <a:srgbClr val="3E1B5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27" autoAdjust="0"/>
    <p:restoredTop sz="94660"/>
  </p:normalViewPr>
  <p:slideViewPr>
    <p:cSldViewPr>
      <p:cViewPr>
        <p:scale>
          <a:sx n="100" d="100"/>
          <a:sy n="100" d="100"/>
        </p:scale>
        <p:origin x="-468" y="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9494143093224504E-2"/>
          <c:y val="8.6795201265230548E-2"/>
          <c:w val="0.63075848157869285"/>
          <c:h val="0.913204798734769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посадочных мест</c:v>
                </c:pt>
              </c:strCache>
            </c:strRef>
          </c:tx>
          <c:explosion val="25"/>
          <c:dPt>
            <c:idx val="1"/>
            <c:explosion val="21"/>
          </c:dPt>
          <c:dLbls>
            <c:dLbl>
              <c:idx val="0"/>
              <c:layout>
                <c:manualLayout>
                  <c:x val="-2.7871160202197036E-2"/>
                  <c:y val="-2.319572652273118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460</a:t>
                    </a:r>
                  </a:p>
                  <a:p>
                    <a:r>
                      <a:rPr lang="ru-RU" dirty="0" smtClean="0"/>
                      <a:t>посадочных мест</a:t>
                    </a:r>
                    <a:endParaRPr lang="ru-RU" dirty="0"/>
                  </a:p>
                </c:rich>
              </c:tx>
              <c:showVal val="1"/>
              <c:showSerName val="1"/>
            </c:dLbl>
            <c:dLbl>
              <c:idx val="1"/>
              <c:layout>
                <c:manualLayout>
                  <c:x val="0.14158330903081559"/>
                  <c:y val="-0.2883518932876836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3370 посадочных мест</a:t>
                    </a:r>
                    <a:endParaRPr lang="ru-RU" dirty="0"/>
                  </a:p>
                </c:rich>
              </c:tx>
              <c:showVal val="1"/>
              <c:showSerName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showSerName val="1"/>
            <c:showLeaderLines val="1"/>
          </c:dLbls>
          <c:cat>
            <c:strRef>
              <c:f>Лист1!$A$2:$A$3</c:f>
              <c:strCache>
                <c:ptCount val="2"/>
                <c:pt idx="0">
                  <c:v>круглогодичные ПОП</c:v>
                </c:pt>
                <c:pt idx="1">
                  <c:v>сезонные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460</c:v>
                </c:pt>
                <c:pt idx="1">
                  <c:v>3370</c:v>
                </c:pt>
              </c:numCache>
            </c:numRef>
          </c:val>
        </c:ser>
      </c:pie3DChart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причал 22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национальная кухня</c:v>
                </c:pt>
                <c:pt idx="1">
                  <c:v>Фаст - Фут</c:v>
                </c:pt>
                <c:pt idx="2">
                  <c:v>Молодёжное кафе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1000</c:v>
                </c:pt>
                <c:pt idx="2">
                  <c:v>1000</c:v>
                </c:pt>
              </c:numCache>
            </c:numRef>
          </c:val>
          <c:bubble3D val="1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причал 42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национальная кухня</c:v>
                </c:pt>
                <c:pt idx="1">
                  <c:v>Фаст - Фут</c:v>
                </c:pt>
                <c:pt idx="2">
                  <c:v>Молодёжное кафе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600</c:v>
                </c:pt>
                <c:pt idx="1">
                  <c:v>600</c:v>
                </c:pt>
              </c:numCache>
            </c:numRef>
          </c:val>
          <c:bubble3D val="1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узбечка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национальная кухня</c:v>
                </c:pt>
                <c:pt idx="1">
                  <c:v>Фаст - Фут</c:v>
                </c:pt>
                <c:pt idx="2">
                  <c:v>Молодёжное кафе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400</c:v>
                </c:pt>
                <c:pt idx="2">
                  <c:v>400</c:v>
                </c:pt>
              </c:numCache>
            </c:numRef>
          </c:val>
          <c:bubble3D val="1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Русь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национальная кухня</c:v>
                </c:pt>
                <c:pt idx="1">
                  <c:v>Фаст - Фут</c:v>
                </c:pt>
                <c:pt idx="2">
                  <c:v>Молодёжное кафе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60</c:v>
                </c:pt>
              </c:numCache>
            </c:numRef>
          </c:val>
          <c:bubble3D val="1"/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Чин Чин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национальная кухня</c:v>
                </c:pt>
                <c:pt idx="1">
                  <c:v>Фаст - Фут</c:v>
                </c:pt>
                <c:pt idx="2">
                  <c:v>Молодёжное кафе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300</c:v>
                </c:pt>
              </c:numCache>
            </c:numRef>
          </c:val>
          <c:bubble3D val="1"/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Под клёнами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национальная кухня</c:v>
                </c:pt>
                <c:pt idx="1">
                  <c:v>Фаст - Фут</c:v>
                </c:pt>
                <c:pt idx="2">
                  <c:v>Молодёжное кафе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46</c:v>
                </c:pt>
              </c:numCache>
            </c:numRef>
          </c:val>
          <c:bubble3D val="1"/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рейс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национальная кухня</c:v>
                </c:pt>
                <c:pt idx="1">
                  <c:v>Фаст - Фут</c:v>
                </c:pt>
                <c:pt idx="2">
                  <c:v>Молодёжное кафе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24</c:v>
                </c:pt>
              </c:numCache>
            </c:numRef>
          </c:val>
          <c:bubble3D val="1"/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Дилижанс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национальная кухня</c:v>
                </c:pt>
                <c:pt idx="1">
                  <c:v>Фаст - Фут</c:v>
                </c:pt>
                <c:pt idx="2">
                  <c:v>Молодёжное кафе</c:v>
                </c:pt>
              </c:strCache>
            </c:strRef>
          </c:cat>
          <c:val>
            <c:numRef>
              <c:f>Лист1!$I$2:$I$4</c:f>
              <c:numCache>
                <c:formatCode>General</c:formatCode>
                <c:ptCount val="3"/>
                <c:pt idx="0">
                  <c:v>14</c:v>
                </c:pt>
              </c:numCache>
            </c:numRef>
          </c:val>
          <c:bubble3D val="1"/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Дача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Лист1!$A$2:$A$4</c:f>
              <c:strCache>
                <c:ptCount val="3"/>
                <c:pt idx="0">
                  <c:v>национальная кухня</c:v>
                </c:pt>
                <c:pt idx="1">
                  <c:v>Фаст - Фут</c:v>
                </c:pt>
                <c:pt idx="2">
                  <c:v>Молодёжное кафе</c:v>
                </c:pt>
              </c:strCache>
            </c:strRef>
          </c:cat>
          <c:val>
            <c:numRef>
              <c:f>Лист1!$J$2:$J$4</c:f>
              <c:numCache>
                <c:formatCode>General</c:formatCode>
                <c:ptCount val="3"/>
                <c:pt idx="0">
                  <c:v>32</c:v>
                </c:pt>
              </c:numCache>
            </c:numRef>
          </c:val>
          <c:bubble3D val="1"/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Степные зори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национальная кухня</c:v>
                </c:pt>
                <c:pt idx="1">
                  <c:v>Фаст - Фут</c:v>
                </c:pt>
                <c:pt idx="2">
                  <c:v>Молодёжное кафе</c:v>
                </c:pt>
              </c:strCache>
            </c:strRef>
          </c:cat>
          <c:val>
            <c:numRef>
              <c:f>Лист1!$K$2:$K$4</c:f>
              <c:numCache>
                <c:formatCode>General</c:formatCode>
                <c:ptCount val="3"/>
                <c:pt idx="0">
                  <c:v>24</c:v>
                </c:pt>
              </c:numCache>
            </c:numRef>
          </c:val>
          <c:bubble3D val="1"/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Лаверна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национальная кухня</c:v>
                </c:pt>
                <c:pt idx="1">
                  <c:v>Фаст - Фут</c:v>
                </c:pt>
                <c:pt idx="2">
                  <c:v>Молодёжное кафе</c:v>
                </c:pt>
              </c:strCache>
            </c:strRef>
          </c:cat>
          <c:val>
            <c:numRef>
              <c:f>Лист1!$L$2:$L$4</c:f>
              <c:numCache>
                <c:formatCode>General</c:formatCode>
                <c:ptCount val="3"/>
                <c:pt idx="1">
                  <c:v>80</c:v>
                </c:pt>
              </c:numCache>
            </c:numRef>
          </c:val>
          <c:bubble3D val="1"/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Жара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национальная кухня</c:v>
                </c:pt>
                <c:pt idx="1">
                  <c:v>Фаст - Фут</c:v>
                </c:pt>
                <c:pt idx="2">
                  <c:v>Молодёжное кафе</c:v>
                </c:pt>
              </c:strCache>
            </c:strRef>
          </c:cat>
          <c:val>
            <c:numRef>
              <c:f>Лист1!$M$2:$M$4</c:f>
              <c:numCache>
                <c:formatCode>General</c:formatCode>
                <c:ptCount val="3"/>
                <c:pt idx="1">
                  <c:v>200</c:v>
                </c:pt>
              </c:numCache>
            </c:numRef>
          </c:val>
          <c:bubble3D val="1"/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Аквапарк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национальная кухня</c:v>
                </c:pt>
                <c:pt idx="1">
                  <c:v>Фаст - Фут</c:v>
                </c:pt>
                <c:pt idx="2">
                  <c:v>Молодёжное кафе</c:v>
                </c:pt>
              </c:strCache>
            </c:strRef>
          </c:cat>
          <c:val>
            <c:numRef>
              <c:f>Лист1!$N$2:$N$4</c:f>
              <c:numCache>
                <c:formatCode>General</c:formatCode>
                <c:ptCount val="3"/>
                <c:pt idx="1">
                  <c:v>500</c:v>
                </c:pt>
              </c:numCache>
            </c:numRef>
          </c:val>
          <c:bubble3D val="1"/>
        </c:ser>
        <c:ser>
          <c:idx val="13"/>
          <c:order val="13"/>
          <c:tx>
            <c:strRef>
              <c:f>Лист1!$O$1</c:f>
              <c:strCache>
                <c:ptCount val="1"/>
                <c:pt idx="0">
                  <c:v>Малибу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национальная кухня</c:v>
                </c:pt>
                <c:pt idx="1">
                  <c:v>Фаст - Фут</c:v>
                </c:pt>
                <c:pt idx="2">
                  <c:v>Молодёжное кафе</c:v>
                </c:pt>
              </c:strCache>
            </c:strRef>
          </c:cat>
          <c:val>
            <c:numRef>
              <c:f>Лист1!$O$2:$O$4</c:f>
              <c:numCache>
                <c:formatCode>General</c:formatCode>
                <c:ptCount val="3"/>
                <c:pt idx="2">
                  <c:v>50</c:v>
                </c:pt>
              </c:numCache>
            </c:numRef>
          </c:val>
          <c:bubble3D val="1"/>
        </c:ser>
        <c:shape val="box"/>
        <c:axId val="74568832"/>
        <c:axId val="74571136"/>
        <c:axId val="0"/>
      </c:bar3DChart>
      <c:catAx>
        <c:axId val="74568832"/>
        <c:scaling>
          <c:orientation val="minMax"/>
        </c:scaling>
        <c:axPos val="b"/>
        <c:tickLblPos val="nextTo"/>
        <c:crossAx val="74571136"/>
        <c:crosses val="autoZero"/>
        <c:auto val="1"/>
        <c:lblAlgn val="ctr"/>
        <c:lblOffset val="100"/>
      </c:catAx>
      <c:valAx>
        <c:axId val="74571136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74568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327306308933663"/>
          <c:y val="5.4184622404161598E-5"/>
          <c:w val="0.21746767765140496"/>
          <c:h val="0.8645064212084543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0.3075</cdr:x>
      <cdr:y>0.55405</cdr:y>
    </cdr:from>
    <cdr:to>
      <cdr:x>0.49125</cdr:x>
      <cdr:y>0.59459</cdr:y>
    </cdr:to>
    <cdr:sp macro="" textlink="">
      <cdr:nvSpPr>
        <cdr:cNvPr id="6" name="Прямая соединительная линия 5"/>
        <cdr:cNvSpPr/>
      </cdr:nvSpPr>
      <cdr:spPr>
        <a:xfrm xmlns:a="http://schemas.openxmlformats.org/drawingml/2006/main">
          <a:off x="2530624" y="2952328"/>
          <a:ext cx="1512168" cy="216024"/>
        </a:xfrm>
        <a:prstGeom xmlns:a="http://schemas.openxmlformats.org/drawingml/2006/main" prst="line">
          <a:avLst/>
        </a:prstGeom>
        <a:ln xmlns:a="http://schemas.openxmlformats.org/drawingml/2006/main" w="38100" cmpd="sng">
          <a:solidFill>
            <a:schemeClr val="tx2">
              <a:lumMod val="60000"/>
              <a:lumOff val="4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0.49125</cdr:x>
      <cdr:y>0.59459</cdr:y>
    </cdr:from>
    <cdr:to>
      <cdr:x>0.675</cdr:x>
      <cdr:y>0.63514</cdr:y>
    </cdr:to>
    <cdr:sp macro="" textlink="">
      <cdr:nvSpPr>
        <cdr:cNvPr id="8" name="Прямая соединительная линия 7"/>
        <cdr:cNvSpPr/>
      </cdr:nvSpPr>
      <cdr:spPr>
        <a:xfrm xmlns:a="http://schemas.openxmlformats.org/drawingml/2006/main">
          <a:off x="4042792" y="3168352"/>
          <a:ext cx="1512168" cy="216024"/>
        </a:xfrm>
        <a:prstGeom xmlns:a="http://schemas.openxmlformats.org/drawingml/2006/main" prst="line">
          <a:avLst/>
        </a:prstGeom>
        <a:ln xmlns:a="http://schemas.openxmlformats.org/drawingml/2006/main" w="38100" cmpd="sng">
          <a:solidFill>
            <a:srgbClr val="43661C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1125" y="0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78342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1125" y="9478342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B5AB85-758B-4DA1-8B29-27B6047FC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1125" y="0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7713"/>
            <a:ext cx="4991100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3419" y="4740037"/>
            <a:ext cx="5467350" cy="449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8342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1125" y="9478342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979E9FE-024F-47DA-8B84-B5C3C49F5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0"/>
              </a:cxn>
              <a:cxn ang="0">
                <a:pos x="1740" y="510"/>
              </a:cxn>
              <a:cxn ang="0">
                <a:pos x="1595" y="30"/>
              </a:cxn>
              <a:cxn ang="0">
                <a:pos x="0" y="0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/>
            <a:ahLst/>
            <a:cxnLst>
              <a:cxn ang="0">
                <a:pos x="1116" y="0"/>
              </a:cxn>
              <a:cxn ang="0">
                <a:pos x="3840" y="636"/>
              </a:cxn>
              <a:cxn ang="0">
                <a:pos x="4032" y="1356"/>
              </a:cxn>
              <a:cxn ang="0">
                <a:pos x="288" y="1356"/>
              </a:cxn>
              <a:cxn ang="0">
                <a:pos x="0" y="828"/>
              </a:cxn>
              <a:cxn ang="0">
                <a:pos x="1116" y="0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/>
            <a:ahLst/>
            <a:cxnLst>
              <a:cxn ang="0">
                <a:pos x="510" y="1098"/>
              </a:cxn>
              <a:cxn ang="0">
                <a:pos x="2280" y="0"/>
              </a:cxn>
              <a:cxn ang="0">
                <a:pos x="2988" y="342"/>
              </a:cxn>
              <a:cxn ang="0">
                <a:pos x="2988" y="2772"/>
              </a:cxn>
              <a:cxn ang="0">
                <a:pos x="1452" y="3060"/>
              </a:cxn>
              <a:cxn ang="0">
                <a:pos x="0" y="2406"/>
              </a:cxn>
              <a:cxn ang="0">
                <a:pos x="510" y="1098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1518"/>
              </a:cxn>
              <a:cxn ang="0">
                <a:pos x="2064" y="0"/>
              </a:cxn>
              <a:cxn ang="0">
                <a:pos x="0" y="0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5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45"/>
              </a:cxn>
              <a:cxn ang="0">
                <a:pos x="636" y="651"/>
              </a:cxn>
              <a:cxn ang="0">
                <a:pos x="632" y="0"/>
              </a:cxn>
              <a:cxn ang="0">
                <a:pos x="0" y="0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7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>
                <a:latin typeface="Arial Black" pitchFamily="34" charset="0"/>
              </a:rPr>
              <a:t>L/O/G/O</a:t>
            </a:r>
          </a:p>
        </p:txBody>
      </p:sp>
      <p:grpSp>
        <p:nvGrpSpPr>
          <p:cNvPr id="28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29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288" y="0"/>
                </a:cxn>
                <a:cxn ang="0">
                  <a:pos x="672" y="0"/>
                </a:cxn>
                <a:cxn ang="0">
                  <a:pos x="672" y="720"/>
                </a:cxn>
                <a:cxn ang="0">
                  <a:pos x="0" y="432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82"/>
                </a:cxn>
                <a:cxn ang="0">
                  <a:pos x="168" y="824"/>
                </a:cxn>
                <a:cxn ang="0">
                  <a:pos x="212" y="822"/>
                </a:cxn>
                <a:cxn ang="0">
                  <a:pos x="206" y="0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1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2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3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34" name="Picture 83" descr="water"/>
          <p:cNvPicPr>
            <a:picLocks noChangeAspect="1" noChangeArrowheads="1"/>
          </p:cNvPicPr>
          <p:nvPr/>
        </p:nvPicPr>
        <p:blipFill>
          <a:blip r:embed="rId2" cstate="print"/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4AFDD-A2C9-4A98-A595-DB2B08E82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89FF8-1FB6-42C0-ACBD-EA0CD0880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FAD82-7FFE-45F2-A825-CD16B6E7F7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7B50E-CEFE-4DF9-8016-F5BEA9158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37390-1933-45C6-86B2-0DED6F7FE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C37F6-F14E-4E49-B4D2-E8AE3881E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DCC1C-9DF0-4632-9F35-786B370D5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70723-47F5-457D-B0B5-39D8036FE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842D2-5717-4ED5-A998-6108A8547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C3B99-993D-49CF-9EDE-153311C75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479D0-7B34-4122-BC34-8312B46DC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7CE96-1511-42AC-9479-1D4AB1585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1A124-E317-4F36-B3FE-BA7827E96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C8660-D98E-4FBF-BE1A-01906C948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B60023F-7125-4786-B1FF-CDC1F71DD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3" name="Picture 37" descr="water"/>
          <p:cNvPicPr>
            <a:picLocks noChangeAspect="1" noChangeArrowheads="1"/>
          </p:cNvPicPr>
          <p:nvPr/>
        </p:nvPicPr>
        <p:blipFill>
          <a:blip r:embed="rId16" cstate="print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8" descr="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50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prichalivay22.ru/images/stories/4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richalivay22.ru/images/stories/prichal42.jpg" TargetMode="External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3.jpeg"/><Relationship Id="rId7" Type="http://schemas.openxmlformats.org/officeDocument/2006/relationships/image" Target="../media/image9.jpeg"/><Relationship Id="rId2" Type="http://schemas.openxmlformats.org/officeDocument/2006/relationships/hyperlink" Target="http://prichalivay22.ru/images/stories/lavern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richalivay22.ru/images/stories/zhara%2023.jpg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prichalivay22.ru/images/stories/edba00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179512" y="1700808"/>
            <a:ext cx="5572125" cy="2643188"/>
          </a:xfrm>
        </p:spPr>
        <p:txBody>
          <a:bodyPr/>
          <a:lstStyle/>
          <a:p>
            <a:pPr algn="ctr">
              <a:defRPr/>
            </a:pPr>
            <a:r>
              <a:rPr lang="ru-RU" sz="2400" kern="1200" dirty="0" smtClean="0">
                <a:solidFill>
                  <a:srgbClr val="000000"/>
                </a:solidFill>
                <a:ea typeface="+mn-ea"/>
                <a:cs typeface="Arial" charset="0"/>
              </a:rPr>
              <a:t/>
            </a:r>
            <a:br>
              <a:rPr lang="ru-RU" sz="2400" kern="1200" dirty="0" smtClean="0">
                <a:solidFill>
                  <a:srgbClr val="000000"/>
                </a:solidFill>
                <a:ea typeface="+mn-ea"/>
                <a:cs typeface="Arial" charset="0"/>
              </a:rPr>
            </a:br>
            <a:r>
              <a:rPr lang="ru-RU" sz="2400" kern="1200" dirty="0" smtClean="0">
                <a:solidFill>
                  <a:srgbClr val="000000"/>
                </a:solidFill>
                <a:ea typeface="+mn-ea"/>
                <a:cs typeface="Arial" charset="0"/>
              </a:rPr>
              <a:t/>
            </a:r>
            <a:br>
              <a:rPr lang="ru-RU" sz="2400" kern="1200" dirty="0" smtClean="0">
                <a:solidFill>
                  <a:srgbClr val="000000"/>
                </a:solidFill>
                <a:ea typeface="+mn-ea"/>
                <a:cs typeface="Arial" charset="0"/>
              </a:rPr>
            </a:br>
            <a:r>
              <a:rPr lang="ru-RU" sz="3600" kern="1200" dirty="0" smtClean="0">
                <a:solidFill>
                  <a:srgbClr val="3E1B59"/>
                </a:solidFill>
                <a:ea typeface="+mn-ea"/>
                <a:cs typeface="Arial" charset="0"/>
              </a:rPr>
              <a:t>Направления развития предприятий общественного питания города Яровое</a:t>
            </a:r>
            <a:endParaRPr lang="en-US" sz="3600" dirty="0"/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5696" y="5445224"/>
            <a:ext cx="2071688" cy="457200"/>
          </a:xfrm>
        </p:spPr>
        <p:txBody>
          <a:bodyPr/>
          <a:lstStyle/>
          <a:p>
            <a:r>
              <a:rPr lang="ru-RU" b="1" dirty="0" smtClean="0">
                <a:cs typeface="Arial" charset="0"/>
              </a:rPr>
              <a:t>                                 </a:t>
            </a:r>
            <a:r>
              <a:rPr lang="ru-RU" sz="1800" b="1" dirty="0" smtClean="0">
                <a:cs typeface="Arial" charset="0"/>
              </a:rPr>
              <a:t>Яровое 2014</a:t>
            </a:r>
          </a:p>
          <a:p>
            <a:endParaRPr lang="en-US" dirty="0" smtClean="0"/>
          </a:p>
        </p:txBody>
      </p:sp>
      <p:sp>
        <p:nvSpPr>
          <p:cNvPr id="18435" name="Прямоугольник 6"/>
          <p:cNvSpPr>
            <a:spLocks noChangeArrowheads="1"/>
          </p:cNvSpPr>
          <p:nvPr/>
        </p:nvSpPr>
        <p:spPr bwMode="auto">
          <a:xfrm>
            <a:off x="0" y="0"/>
            <a:ext cx="4572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b="1" dirty="0"/>
              <a:t>Краевое государственное бюджетное  образовательное учреждение начального профессионального образования </a:t>
            </a:r>
          </a:p>
          <a:p>
            <a:pPr marL="342900" indent="-342900" algn="ctr"/>
            <a:r>
              <a:rPr lang="ru-RU" b="1" dirty="0"/>
              <a:t>«Профессиональный лицей №39» </a:t>
            </a:r>
          </a:p>
        </p:txBody>
      </p:sp>
      <p:sp>
        <p:nvSpPr>
          <p:cNvPr id="18437" name="Прямоугольник 7"/>
          <p:cNvSpPr>
            <a:spLocks noChangeArrowheads="1"/>
          </p:cNvSpPr>
          <p:nvPr/>
        </p:nvSpPr>
        <p:spPr bwMode="auto">
          <a:xfrm>
            <a:off x="4788024" y="5934670"/>
            <a:ext cx="37449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b="1" dirty="0" smtClean="0"/>
              <a:t>Вебер </a:t>
            </a:r>
            <a:r>
              <a:rPr lang="ru-RU" b="1" dirty="0" smtClean="0"/>
              <a:t>Кристина </a:t>
            </a:r>
            <a:endParaRPr lang="ru-RU" b="1" dirty="0" smtClean="0"/>
          </a:p>
          <a:p>
            <a:pPr marL="342900" indent="-342900" algn="ctr"/>
            <a:r>
              <a:rPr lang="ru-RU" b="1" dirty="0" smtClean="0"/>
              <a:t>обучающаяся по профессии Повар, кондитер</a:t>
            </a:r>
            <a:endParaRPr lang="ru-RU" b="1" dirty="0"/>
          </a:p>
        </p:txBody>
      </p:sp>
      <p:pic>
        <p:nvPicPr>
          <p:cNvPr id="1026" name="Picture 2" descr="C:\Users\Seven\Desktop\images-stories-yarovoe_gerb-80x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581128"/>
            <a:ext cx="1298968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Молодёжное кафе</a:t>
            </a:r>
            <a:endParaRPr lang="ru-RU" dirty="0"/>
          </a:p>
        </p:txBody>
      </p:sp>
      <p:pic>
        <p:nvPicPr>
          <p:cNvPr id="59394" name="Picture 2" descr="C:\Users\Seven\Desktop\0burn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717032"/>
            <a:ext cx="3240360" cy="2512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9395" name="Picture 3" descr="C:\Users\Seven\Desktop\images-stories-ny 00256-494x3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3620279" cy="2354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9396" name="Picture 4" descr="C:\Users\Seven\Desktop\a6a6e78bc70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620688"/>
            <a:ext cx="3194720" cy="2396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9397" name="Picture 5" descr="C:\Users\Seven\Desktop\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933056"/>
            <a:ext cx="3779682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27100"/>
          </a:xfrm>
        </p:spPr>
        <p:txBody>
          <a:bodyPr/>
          <a:lstStyle/>
          <a:p>
            <a:r>
              <a:rPr lang="ru-RU" dirty="0" smtClean="0"/>
              <a:t>Современное оборудование</a:t>
            </a:r>
            <a:endParaRPr lang="ru-RU" dirty="0"/>
          </a:p>
        </p:txBody>
      </p:sp>
      <p:pic>
        <p:nvPicPr>
          <p:cNvPr id="4" name="Содержимое 3" descr="http://prichalivay22.ru/images/thumbnails/images-stories-42-405x274.jpg">
            <a:hlinkClick r:id="rId2" tgtFrame="&quot;_blank&quot;" tooltip="&quot;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142984"/>
            <a:ext cx="3857625" cy="2609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929066"/>
            <a:ext cx="3714776" cy="2788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C:\Documents and Settings\user\Рабочий стол\0ef55137f646bef017b7c04b046f4ed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484" y="1285860"/>
            <a:ext cx="3143272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9" name="Picture 5" descr="http://www.equipnet.ru/netcat_files/Image/i_img_1294921094_1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49462" y="3929066"/>
            <a:ext cx="3492751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Базовая площадка лицея</a:t>
            </a:r>
            <a:endParaRPr lang="ru-RU" dirty="0"/>
          </a:p>
        </p:txBody>
      </p:sp>
      <p:pic>
        <p:nvPicPr>
          <p:cNvPr id="4" name="Picture 2" descr="G:\фото мастерс\IMG_03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3815542" cy="2485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3" descr="G:\фото мастерс\IMG_03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933056"/>
            <a:ext cx="2952328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4" descr="G:\IMG_0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286762"/>
            <a:ext cx="3144349" cy="2358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G:\фестиваль\Базовая площадка 24.08.12\IMG_0327.JPG"/>
          <p:cNvPicPr>
            <a:picLocks noChangeAspect="1" noChangeArrowheads="1"/>
          </p:cNvPicPr>
          <p:nvPr/>
        </p:nvPicPr>
        <p:blipFill>
          <a:blip r:embed="rId5" cstate="print">
            <a:lum bright="3000" contrast="22000"/>
          </a:blip>
          <a:srcRect/>
          <a:stretch>
            <a:fillRect/>
          </a:stretch>
        </p:blipFill>
        <p:spPr bwMode="auto">
          <a:xfrm>
            <a:off x="323528" y="3933056"/>
            <a:ext cx="3563888" cy="2672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getImage?photoId=410494815103&amp;photoType=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2438400" cy="1626870"/>
          </a:xfrm>
          <a:prstGeom prst="roundRect">
            <a:avLst/>
          </a:prstGeom>
          <a:ln>
            <a:solidFill>
              <a:srgbClr val="00B050"/>
            </a:solidFill>
          </a:ln>
        </p:spPr>
      </p:pic>
      <p:pic>
        <p:nvPicPr>
          <p:cNvPr id="6" name="Picture 5" descr="getImage?photoId=307592332968&amp;photoType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08920"/>
            <a:ext cx="1584176" cy="249627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8" name="Picture 4" descr="getImage?photoId=408128508897&amp;photoType=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2564904"/>
            <a:ext cx="1512168" cy="246945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0" name="Picture 4" descr="синки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214290"/>
            <a:ext cx="2376265" cy="165618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11" name="Стрелка вправо 10">
            <a:hlinkClick r:id="" action="ppaction://noaction"/>
          </p:cNvPr>
          <p:cNvSpPr/>
          <p:nvPr/>
        </p:nvSpPr>
        <p:spPr>
          <a:xfrm>
            <a:off x="8388424" y="6237312"/>
            <a:ext cx="546360" cy="340616"/>
          </a:xfrm>
          <a:prstGeom prst="rightArrow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Мои документы\Мои рисунки\Изображение\Изображение 0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1428736"/>
            <a:ext cx="3571900" cy="464347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C:\Users\Seven\Desktop\vosklitsatelnyiy-zna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556792"/>
            <a:ext cx="1728192" cy="2430991"/>
          </a:xfrm>
          <a:prstGeom prst="rect">
            <a:avLst/>
          </a:prstGeom>
          <a:noFill/>
        </p:spPr>
      </p:pic>
      <p:pic>
        <p:nvPicPr>
          <p:cNvPr id="34818" name="Picture 2" descr="C:\Users\Seven\Desktop\yarovoe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74" y="3717032"/>
            <a:ext cx="3883578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19" name="Picture 3" descr="C:\Users\Seven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4664"/>
            <a:ext cx="3462680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20" name="Picture 4" descr="C:\Users\Seven\Desktop\загруженно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3776" y="404664"/>
            <a:ext cx="3462680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21" name="Picture 5" descr="C:\Users\Seven\Desktop\rus yarovoe caf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13323" y="3717032"/>
            <a:ext cx="3777469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852738"/>
            <a:ext cx="583247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Вебер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Кристина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обучающаяся по профессии Повар, кондитер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Руководитель Яровая И.В.</a:t>
            </a:r>
            <a:endParaRPr lang="ru-RU" b="1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 algn="ctr">
              <a:defRPr/>
            </a:pPr>
            <a:endParaRPr lang="ru-RU" b="1" dirty="0">
              <a:cs typeface="Arial" charset="0"/>
            </a:endParaRPr>
          </a:p>
          <a:p>
            <a:pPr algn="ctr">
              <a:defRPr/>
            </a:pPr>
            <a:endParaRPr lang="ru-RU" b="1" dirty="0">
              <a:cs typeface="Arial" charset="0"/>
            </a:endParaRPr>
          </a:p>
        </p:txBody>
      </p:sp>
      <p:sp>
        <p:nvSpPr>
          <p:cNvPr id="47108" name="Прямоугольник 5"/>
          <p:cNvSpPr>
            <a:spLocks noChangeArrowheads="1"/>
          </p:cNvSpPr>
          <p:nvPr/>
        </p:nvSpPr>
        <p:spPr bwMode="auto">
          <a:xfrm>
            <a:off x="4211941" y="6092825"/>
            <a:ext cx="12963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00004D"/>
                </a:solidFill>
                <a:cs typeface="Arial" charset="0"/>
              </a:rPr>
              <a:t>Яровое </a:t>
            </a:r>
            <a:r>
              <a:rPr lang="ru-RU" sz="1400" b="1" dirty="0" smtClean="0">
                <a:solidFill>
                  <a:srgbClr val="00004D"/>
                </a:solidFill>
                <a:cs typeface="Arial" charset="0"/>
              </a:rPr>
              <a:t>2014</a:t>
            </a:r>
            <a:endParaRPr lang="ru-RU" sz="1400" b="1" dirty="0">
              <a:solidFill>
                <a:srgbClr val="00004D"/>
              </a:solidFill>
              <a:cs typeface="Arial" charset="0"/>
            </a:endParaRPr>
          </a:p>
        </p:txBody>
      </p:sp>
      <p:pic>
        <p:nvPicPr>
          <p:cNvPr id="7" name="Picture 2" descr="C:\Documents and Settings\user\Рабочий стол\lice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05064"/>
            <a:ext cx="3042232" cy="221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79512" y="116632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/>
            <a:r>
              <a:rPr lang="ru-RU" dirty="0" smtClean="0">
                <a:solidFill>
                  <a:srgbClr val="000000"/>
                </a:solidFill>
              </a:rPr>
              <a:t>Краевое государственное бюджетное  образовательное учреждение начального профессионального образования </a:t>
            </a:r>
          </a:p>
          <a:p>
            <a:pPr marL="342900" lvl="0" indent="-342900" algn="ctr"/>
            <a:r>
              <a:rPr lang="ru-RU" dirty="0" smtClean="0">
                <a:solidFill>
                  <a:srgbClr val="000000"/>
                </a:solidFill>
              </a:rPr>
              <a:t>«Профессиональный лицей №39» 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7679" y="357166"/>
            <a:ext cx="4024849" cy="2676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4071966" cy="3053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3500438"/>
            <a:ext cx="5832988" cy="3071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http://3.bp.blogspot.com/_O8hZkJtZsUM/TKbRsnePMuI/AAAAAAAAA4A/mmyVAQ2tQGw/s1600/%D0%B7%D0%BD%D0%B0%D0%BA%2B%D0%B2%D0%BE%D0%BF%D1%80%D0%BE%D1%81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556792"/>
            <a:ext cx="3096345" cy="3096345"/>
          </a:xfrm>
          <a:prstGeom prst="rect">
            <a:avLst/>
          </a:prstGeom>
          <a:noFill/>
        </p:spPr>
      </p:pic>
      <p:pic>
        <p:nvPicPr>
          <p:cNvPr id="3074" name="Picture 2" descr="C:\Users\Seven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3246262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Seven\Desktop\images-stories-zhara 23-638x4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221088"/>
            <a:ext cx="3459325" cy="2375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G: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5" y="332656"/>
            <a:ext cx="3456385" cy="2262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Seven\Desktop\загруженное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221088"/>
            <a:ext cx="3838575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even\Desktop\images-stories-malibu-489x3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4077072"/>
            <a:ext cx="3744416" cy="2596902"/>
          </a:xfrm>
          <a:prstGeom prst="rect">
            <a:avLst/>
          </a:prstGeom>
          <a:noFill/>
        </p:spPr>
      </p:pic>
      <p:pic>
        <p:nvPicPr>
          <p:cNvPr id="2051" name="Picture 3" descr="C:\Users\Seven\Desktop\загруженно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16632"/>
            <a:ext cx="3259063" cy="2441151"/>
          </a:xfrm>
          <a:prstGeom prst="rect">
            <a:avLst/>
          </a:prstGeom>
          <a:noFill/>
        </p:spPr>
      </p:pic>
      <p:pic>
        <p:nvPicPr>
          <p:cNvPr id="2053" name="Picture 5" descr="C:\Users\Seven\Desktop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005064"/>
            <a:ext cx="3547095" cy="2656897"/>
          </a:xfrm>
          <a:prstGeom prst="rect">
            <a:avLst/>
          </a:prstGeom>
          <a:noFill/>
        </p:spPr>
      </p:pic>
      <p:pic>
        <p:nvPicPr>
          <p:cNvPr id="2054" name="Picture 6" descr="C:\Users\Seven\Desktop\ger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88640"/>
            <a:ext cx="2981520" cy="2160240"/>
          </a:xfrm>
          <a:prstGeom prst="rect">
            <a:avLst/>
          </a:prstGeom>
          <a:noFill/>
        </p:spPr>
      </p:pic>
      <p:grpSp>
        <p:nvGrpSpPr>
          <p:cNvPr id="4" name="Содержимое 3"/>
          <p:cNvGrpSpPr>
            <a:grpSpLocks noGrp="1"/>
          </p:cNvGrpSpPr>
          <p:nvPr>
            <p:ph idx="1"/>
          </p:nvPr>
        </p:nvGrpSpPr>
        <p:grpSpPr bwMode="auto">
          <a:xfrm>
            <a:off x="1187624" y="908720"/>
            <a:ext cx="6048672" cy="4320480"/>
            <a:chOff x="1071538" y="785794"/>
            <a:chExt cx="7000896" cy="5532658"/>
          </a:xfrm>
        </p:grpSpPr>
        <p:pic>
          <p:nvPicPr>
            <p:cNvPr id="5" name="Picture 2" descr="C:\Documents and Settings\User\Рабочий стол\мои докуметны\доклад Поддубной ЮВ\6.07.2010\карта алтайского края\map-1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71538" y="785794"/>
              <a:ext cx="7000896" cy="5532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Овал 5"/>
            <p:cNvSpPr/>
            <p:nvPr/>
          </p:nvSpPr>
          <p:spPr>
            <a:xfrm>
              <a:off x="1357289" y="2786124"/>
              <a:ext cx="1071566" cy="57152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C:\Users\Seven\Desktop\slide_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2198" cy="6969148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7308304" y="6453336"/>
            <a:ext cx="1835696" cy="4046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676456" y="6381328"/>
            <a:ext cx="467544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404664"/>
          <a:ext cx="8229600" cy="5750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Структура ПОП г.Яровое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24744"/>
          <a:ext cx="82296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1619672" y="3933056"/>
            <a:ext cx="1368152" cy="144016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27100"/>
          </a:xfrm>
        </p:spPr>
        <p:txBody>
          <a:bodyPr/>
          <a:lstStyle/>
          <a:p>
            <a:r>
              <a:rPr lang="ru-RU" dirty="0" smtClean="0"/>
              <a:t>Национальная кухня</a:t>
            </a:r>
            <a:endParaRPr lang="ru-RU" dirty="0"/>
          </a:p>
        </p:txBody>
      </p:sp>
      <p:pic>
        <p:nvPicPr>
          <p:cNvPr id="1026" name="Picture 2" descr="C:\Documents and Settings\Администратор\Рабочий стол\3d56ace477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3571900" cy="2383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http://prichalivay22.ru/images/thumbnails/images-stories-prichal42-403x268.jpg">
            <a:hlinkClick r:id="rId3" tgtFrame="&quot;_blank&quot;" tooltip="&quot;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071942"/>
            <a:ext cx="3838575" cy="2552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Users\Seven\Desktop\chin-chin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1268" y="1052736"/>
            <a:ext cx="1969032" cy="2793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Seven\Desktop\chin-chin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66709" y="1052736"/>
            <a:ext cx="1997166" cy="2836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6" name="Picture 8" descr="C:\Users\Seven\Desktop\d758cd5959300db3d511a55319eaba3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149080"/>
            <a:ext cx="3365369" cy="2244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Быстрое питание</a:t>
            </a:r>
            <a:endParaRPr lang="ru-RU" dirty="0"/>
          </a:p>
        </p:txBody>
      </p:sp>
      <p:pic>
        <p:nvPicPr>
          <p:cNvPr id="4" name="Содержимое 3" descr="http://prichalivay22.ru/images/thumbnails/images-stories-laverna-387x240.jpg">
            <a:hlinkClick r:id="rId2" tgtFrame="&quot;_blank&quot;" tooltip="&quot;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3686175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http://prichalivay22.ru/images/thumbnails/images-stories-edba001-641x427.jpg">
            <a:hlinkClick r:id="rId4" tgtFrame="&quot;_blank&quot;" tooltip="&quot;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9" y="3861048"/>
            <a:ext cx="3528391" cy="2321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http://prichalivay22.ru/images/thumbnails/images-stories-zhara%2023-638x408.jpg">
            <a:hlinkClick r:id="rId6" tgtFrame="&quot;_blank&quot;" tooltip="&quot;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1196752"/>
            <a:ext cx="3600400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http://www.turistka.ru/im/13/s_yarovoe_2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4005064"/>
            <a:ext cx="3168352" cy="2376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80TGp_general_light">
  <a:themeElements>
    <a:clrScheme name="Default Design 3">
      <a:dk1>
        <a:srgbClr val="000000"/>
      </a:dk1>
      <a:lt1>
        <a:srgbClr val="FEE9DE"/>
      </a:lt1>
      <a:dk2>
        <a:srgbClr val="000066"/>
      </a:dk2>
      <a:lt2>
        <a:srgbClr val="808080"/>
      </a:lt2>
      <a:accent1>
        <a:srgbClr val="5CB1FE"/>
      </a:accent1>
      <a:accent2>
        <a:srgbClr val="FF7575"/>
      </a:accent2>
      <a:accent3>
        <a:srgbClr val="FEF2EC"/>
      </a:accent3>
      <a:accent4>
        <a:srgbClr val="000000"/>
      </a:accent4>
      <a:accent5>
        <a:srgbClr val="B5D5FE"/>
      </a:accent5>
      <a:accent6>
        <a:srgbClr val="E76969"/>
      </a:accent6>
      <a:hlink>
        <a:srgbClr val="FFC319"/>
      </a:hlink>
      <a:folHlink>
        <a:srgbClr val="A8D02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580TGp_general_light</Template>
  <TotalTime>1713</TotalTime>
  <Words>73</Words>
  <Application>Microsoft Office PowerPoint</Application>
  <PresentationFormat>Экран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580TGp_general_light</vt:lpstr>
      <vt:lpstr>  Направления развития предприятий общественного питания города Яровое</vt:lpstr>
      <vt:lpstr>Слайд 2</vt:lpstr>
      <vt:lpstr>Слайд 3</vt:lpstr>
      <vt:lpstr>Слайд 4</vt:lpstr>
      <vt:lpstr>Слайд 5</vt:lpstr>
      <vt:lpstr>Слайд 6</vt:lpstr>
      <vt:lpstr>Структура ПОП г.Яровое</vt:lpstr>
      <vt:lpstr>Национальная кухня</vt:lpstr>
      <vt:lpstr>Быстрое питание</vt:lpstr>
      <vt:lpstr>Молодёжное кафе</vt:lpstr>
      <vt:lpstr>Современное оборудование</vt:lpstr>
      <vt:lpstr>Базовая площадка лицея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Итоги и перспективы реализации проекта базовой площадки по подготовке квалифицированных кадров по направлениям гостиничного бизнеса, курортной и ресторанной индустрии.  </dc:title>
  <dc:creator>user</dc:creator>
  <cp:lastModifiedBy>user</cp:lastModifiedBy>
  <cp:revision>170</cp:revision>
  <dcterms:created xsi:type="dcterms:W3CDTF">2012-11-23T02:57:47Z</dcterms:created>
  <dcterms:modified xsi:type="dcterms:W3CDTF">2014-03-12T07:53:05Z</dcterms:modified>
</cp:coreProperties>
</file>