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307" r:id="rId3"/>
    <p:sldId id="261" r:id="rId4"/>
    <p:sldId id="286" r:id="rId5"/>
    <p:sldId id="287" r:id="rId6"/>
    <p:sldId id="288" r:id="rId7"/>
    <p:sldId id="289" r:id="rId8"/>
    <p:sldId id="290" r:id="rId9"/>
    <p:sldId id="291" r:id="rId10"/>
    <p:sldId id="293" r:id="rId11"/>
    <p:sldId id="278" r:id="rId12"/>
    <p:sldId id="294" r:id="rId13"/>
    <p:sldId id="310" r:id="rId14"/>
    <p:sldId id="296" r:id="rId15"/>
    <p:sldId id="297" r:id="rId16"/>
    <p:sldId id="298" r:id="rId17"/>
    <p:sldId id="274" r:id="rId18"/>
    <p:sldId id="276" r:id="rId19"/>
    <p:sldId id="300" r:id="rId20"/>
    <p:sldId id="301" r:id="rId21"/>
    <p:sldId id="302" r:id="rId22"/>
    <p:sldId id="303" r:id="rId23"/>
    <p:sldId id="304" r:id="rId24"/>
    <p:sldId id="305" r:id="rId25"/>
    <p:sldId id="311" r:id="rId26"/>
    <p:sldId id="308" r:id="rId27"/>
    <p:sldId id="309" r:id="rId28"/>
    <p:sldId id="285" r:id="rId29"/>
  </p:sldIdLst>
  <p:sldSz cx="9144000" cy="6858000" type="screen4x3"/>
  <p:notesSz cx="6834188" cy="99790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8929"/>
    <a:srgbClr val="D09A00"/>
    <a:srgbClr val="E7737E"/>
    <a:srgbClr val="0DFF7A"/>
    <a:srgbClr val="43661C"/>
    <a:srgbClr val="59A16A"/>
    <a:srgbClr val="FFC319"/>
    <a:srgbClr val="3E1B5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660"/>
  </p:normalViewPr>
  <p:slideViewPr>
    <p:cSldViewPr>
      <p:cViewPr>
        <p:scale>
          <a:sx n="100" d="100"/>
          <a:sy n="100" d="100"/>
        </p:scale>
        <p:origin x="-27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1481" cy="49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1125" y="0"/>
            <a:ext cx="2961481" cy="49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8342"/>
            <a:ext cx="2961481" cy="49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1125" y="9478342"/>
            <a:ext cx="2961481" cy="49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FB5AB85-758B-4DA1-8B29-27B6047FC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1481" cy="49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1125" y="0"/>
            <a:ext cx="2961481" cy="49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7713"/>
            <a:ext cx="4991100" cy="3743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3419" y="4740037"/>
            <a:ext cx="5467350" cy="449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78342"/>
            <a:ext cx="2961481" cy="49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1125" y="9478342"/>
            <a:ext cx="2961481" cy="49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979E9FE-024F-47DA-8B84-B5C3C49F5F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078B92-49CD-4412-B1B8-562ADA94B111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E6D92E-2EFE-4411-854E-9DA5B7D6EB67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7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>
                <a:latin typeface="Arial Black" pitchFamily="34" charset="0"/>
              </a:rPr>
              <a:t>L/O/G/O</a:t>
            </a:r>
          </a:p>
        </p:txBody>
      </p:sp>
      <p:grpSp>
        <p:nvGrpSpPr>
          <p:cNvPr id="28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29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1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2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3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34" name="Picture 83" descr="water"/>
          <p:cNvPicPr>
            <a:picLocks noChangeAspect="1" noChangeArrowheads="1"/>
          </p:cNvPicPr>
          <p:nvPr/>
        </p:nvPicPr>
        <p:blipFill>
          <a:blip r:embed="rId2" cstate="print"/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4AFDD-A2C9-4A98-A595-DB2B08E827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89FF8-1FB6-42C0-ACBD-EA0CD08804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FAD82-7FFE-45F2-A825-CD16B6E7F7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7B50E-CEFE-4DF9-8016-F5BEA91588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37390-1933-45C6-86B2-0DED6F7FE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C37F6-F14E-4E49-B4D2-E8AE3881E7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DCC1C-9DF0-4632-9F35-786B370D5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70723-47F5-457D-B0B5-39D8036FEC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842D2-5717-4ED5-A998-6108A8547D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C3B99-993D-49CF-9EDE-153311C757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479D0-7B34-4122-BC34-8312B46DC7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7CE96-1511-42AC-9479-1D4AB1585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1A124-E317-4F36-B3FE-BA7827E962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C8660-D98E-4FBF-BE1A-01906C948B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B60023F-7125-4786-B1FF-CDC1F71DD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pic>
        <p:nvPicPr>
          <p:cNvPr id="3" name="Picture 37" descr="water"/>
          <p:cNvPicPr>
            <a:picLocks noChangeAspect="1" noChangeArrowheads="1"/>
          </p:cNvPicPr>
          <p:nvPr/>
        </p:nvPicPr>
        <p:blipFill>
          <a:blip r:embed="rId16" cstate="print"/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8" descr="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  <p:sldLayoutId id="2147483650" r:id="rId1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ulinaram.ru/" TargetMode="External"/><Relationship Id="rId13" Type="http://schemas.openxmlformats.org/officeDocument/2006/relationships/slide" Target="slide3.xml"/><Relationship Id="rId3" Type="http://schemas.openxmlformats.org/officeDocument/2006/relationships/hyperlink" Target="http://www.100menu.ru/" TargetMode="External"/><Relationship Id="rId7" Type="http://schemas.openxmlformats.org/officeDocument/2006/relationships/hyperlink" Target="http://www.kulina.ru/" TargetMode="External"/><Relationship Id="rId12" Type="http://schemas.openxmlformats.org/officeDocument/2006/relationships/hyperlink" Target="http://www.eq-vip.ru/articles/" TargetMode="External"/><Relationship Id="rId2" Type="http://schemas.openxmlformats.org/officeDocument/2006/relationships/hyperlink" Target="http://povar.ru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food-formula.narod.ru/" TargetMode="External"/><Relationship Id="rId11" Type="http://schemas.openxmlformats.org/officeDocument/2006/relationships/hyperlink" Target="http://www.pekari.ru/catalog/obo/" TargetMode="External"/><Relationship Id="rId5" Type="http://schemas.openxmlformats.org/officeDocument/2006/relationships/hyperlink" Target="http://fcior.edu.ru/" TargetMode="External"/><Relationship Id="rId10" Type="http://schemas.openxmlformats.org/officeDocument/2006/relationships/hyperlink" Target="http://www.collegemicrob.narod.ru/microbilogy/index.html" TargetMode="External"/><Relationship Id="rId4" Type="http://schemas.openxmlformats.org/officeDocument/2006/relationships/hyperlink" Target="http://www.edu.ru/" TargetMode="External"/><Relationship Id="rId9" Type="http://schemas.openxmlformats.org/officeDocument/2006/relationships/hyperlink" Target="http://www.pitportal.ru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slide" Target="slide2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3.jpeg"/><Relationship Id="rId4" Type="http://schemas.openxmlformats.org/officeDocument/2006/relationships/image" Target="../media/image28.png"/><Relationship Id="rId9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slide" Target="slide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7.png"/><Relationship Id="rId7" Type="http://schemas.openxmlformats.org/officeDocument/2006/relationships/slide" Target="slide1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428625" y="1714500"/>
            <a:ext cx="5572125" cy="2643188"/>
          </a:xfrm>
        </p:spPr>
        <p:txBody>
          <a:bodyPr/>
          <a:lstStyle/>
          <a:p>
            <a:pPr algn="ctr">
              <a:defRPr/>
            </a:pPr>
            <a:r>
              <a:rPr lang="ru-RU" sz="2400" kern="1200" dirty="0" smtClean="0">
                <a:solidFill>
                  <a:srgbClr val="000000"/>
                </a:solidFill>
                <a:ea typeface="+mn-ea"/>
                <a:cs typeface="Arial" charset="0"/>
              </a:rPr>
              <a:t/>
            </a:r>
            <a:br>
              <a:rPr lang="ru-RU" sz="2400" kern="1200" dirty="0" smtClean="0">
                <a:solidFill>
                  <a:srgbClr val="000000"/>
                </a:solidFill>
                <a:ea typeface="+mn-ea"/>
                <a:cs typeface="Arial" charset="0"/>
              </a:rPr>
            </a:br>
            <a:r>
              <a:rPr lang="ru-RU" sz="2400" kern="1200" dirty="0" smtClean="0">
                <a:solidFill>
                  <a:srgbClr val="000000"/>
                </a:solidFill>
                <a:ea typeface="+mn-ea"/>
                <a:cs typeface="Arial" charset="0"/>
              </a:rPr>
              <a:t/>
            </a:r>
            <a:br>
              <a:rPr lang="ru-RU" sz="2400" kern="1200" dirty="0" smtClean="0">
                <a:solidFill>
                  <a:srgbClr val="000000"/>
                </a:solidFill>
                <a:ea typeface="+mn-ea"/>
                <a:cs typeface="Arial" charset="0"/>
              </a:rPr>
            </a:br>
            <a:r>
              <a:rPr lang="ru-RU" sz="2400" kern="1200" dirty="0" smtClean="0">
                <a:solidFill>
                  <a:srgbClr val="000000"/>
                </a:solidFill>
                <a:ea typeface="+mn-ea"/>
                <a:cs typeface="Arial" charset="0"/>
              </a:rPr>
              <a:t> </a:t>
            </a:r>
            <a:br>
              <a:rPr lang="ru-RU" sz="2400" kern="1200" dirty="0" smtClean="0">
                <a:solidFill>
                  <a:srgbClr val="000000"/>
                </a:solidFill>
                <a:ea typeface="+mn-ea"/>
                <a:cs typeface="Arial" charset="0"/>
              </a:rPr>
            </a:br>
            <a:r>
              <a:rPr lang="ru-RU" sz="2400" kern="1200" dirty="0" smtClean="0">
                <a:solidFill>
                  <a:srgbClr val="000000"/>
                </a:solidFill>
                <a:ea typeface="+mn-ea"/>
                <a:cs typeface="Arial" charset="0"/>
              </a:rPr>
              <a:t> </a:t>
            </a:r>
            <a:br>
              <a:rPr lang="ru-RU" sz="2400" kern="1200" dirty="0" smtClean="0">
                <a:solidFill>
                  <a:srgbClr val="000000"/>
                </a:solidFill>
                <a:ea typeface="+mn-ea"/>
                <a:cs typeface="Arial" charset="0"/>
              </a:rPr>
            </a:br>
            <a:r>
              <a:rPr lang="ru-RU" sz="2600" kern="1200" dirty="0" smtClean="0">
                <a:solidFill>
                  <a:srgbClr val="3E1B59"/>
                </a:solidFill>
                <a:ea typeface="+mn-ea"/>
                <a:cs typeface="Arial" charset="0"/>
              </a:rPr>
              <a:t>Итоги </a:t>
            </a:r>
            <a:r>
              <a:rPr lang="ru-RU" sz="2600" kern="1200" dirty="0">
                <a:solidFill>
                  <a:srgbClr val="3E1B59"/>
                </a:solidFill>
                <a:ea typeface="+mn-ea"/>
                <a:cs typeface="Arial" charset="0"/>
              </a:rPr>
              <a:t>и перспективы реализации проекта базовой площадки по подготовке квалифицированных кадров по направлениям гостиничного бизнеса, курортной и </a:t>
            </a:r>
            <a:r>
              <a:rPr lang="ru-RU" sz="2600" kern="1200" dirty="0" smtClean="0">
                <a:solidFill>
                  <a:srgbClr val="3E1B59"/>
                </a:solidFill>
                <a:ea typeface="+mn-ea"/>
                <a:cs typeface="Arial" charset="0"/>
              </a:rPr>
              <a:t>                                                                     ресторанной </a:t>
            </a:r>
            <a:br>
              <a:rPr lang="ru-RU" sz="2600" kern="1200" dirty="0" smtClean="0">
                <a:solidFill>
                  <a:srgbClr val="3E1B59"/>
                </a:solidFill>
                <a:ea typeface="+mn-ea"/>
                <a:cs typeface="Arial" charset="0"/>
              </a:rPr>
            </a:br>
            <a:r>
              <a:rPr lang="ru-RU" sz="2600" kern="1200" dirty="0" smtClean="0">
                <a:solidFill>
                  <a:srgbClr val="3E1B59"/>
                </a:solidFill>
                <a:ea typeface="+mn-ea"/>
                <a:cs typeface="Arial" charset="0"/>
              </a:rPr>
              <a:t>индустрии</a:t>
            </a:r>
            <a:r>
              <a:rPr lang="ru-RU" sz="2600" kern="1200" dirty="0">
                <a:solidFill>
                  <a:srgbClr val="3E1B59"/>
                </a:solidFill>
                <a:ea typeface="+mn-ea"/>
                <a:cs typeface="Arial" charset="0"/>
              </a:rPr>
              <a:t>. </a:t>
            </a:r>
            <a:r>
              <a:rPr lang="ru-RU" sz="2600" kern="1200" dirty="0">
                <a:solidFill>
                  <a:srgbClr val="000000"/>
                </a:solidFill>
                <a:ea typeface="+mn-ea"/>
                <a:cs typeface="Arial" charset="0"/>
              </a:rPr>
              <a:t/>
            </a:r>
            <a:br>
              <a:rPr lang="ru-RU" sz="2600" kern="1200" dirty="0">
                <a:solidFill>
                  <a:srgbClr val="000000"/>
                </a:solidFill>
                <a:ea typeface="+mn-ea"/>
                <a:cs typeface="Arial" charset="0"/>
              </a:rPr>
            </a:br>
            <a:endParaRPr lang="en-US" sz="2600" dirty="0"/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0298" y="5429264"/>
            <a:ext cx="2071688" cy="457200"/>
          </a:xfrm>
        </p:spPr>
        <p:txBody>
          <a:bodyPr/>
          <a:lstStyle/>
          <a:p>
            <a:r>
              <a:rPr lang="ru-RU" b="1" dirty="0" smtClean="0">
                <a:cs typeface="Arial" charset="0"/>
              </a:rPr>
              <a:t>                                 </a:t>
            </a:r>
            <a:r>
              <a:rPr lang="ru-RU" sz="1800" b="1" dirty="0" smtClean="0">
                <a:cs typeface="Arial" charset="0"/>
              </a:rPr>
              <a:t>Яровое 2012</a:t>
            </a:r>
          </a:p>
          <a:p>
            <a:endParaRPr lang="en-US" dirty="0" smtClean="0"/>
          </a:p>
        </p:txBody>
      </p:sp>
      <p:sp>
        <p:nvSpPr>
          <p:cNvPr id="18435" name="Прямоугольник 6"/>
          <p:cNvSpPr>
            <a:spLocks noChangeArrowheads="1"/>
          </p:cNvSpPr>
          <p:nvPr/>
        </p:nvSpPr>
        <p:spPr bwMode="auto">
          <a:xfrm>
            <a:off x="0" y="0"/>
            <a:ext cx="4572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b="1" dirty="0"/>
              <a:t>Краевое государственное бюджетное  образовательное учреждение начального профессионального образования </a:t>
            </a:r>
          </a:p>
          <a:p>
            <a:pPr marL="342900" indent="-342900" algn="ctr"/>
            <a:r>
              <a:rPr lang="ru-RU" b="1" dirty="0"/>
              <a:t>«Профессиональный лицей №39» </a:t>
            </a:r>
          </a:p>
        </p:txBody>
      </p:sp>
      <p:pic>
        <p:nvPicPr>
          <p:cNvPr id="6" name="Picture 6" descr="S73054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500570"/>
            <a:ext cx="1857356" cy="1553426"/>
          </a:xfrm>
          <a:prstGeom prst="roundRect">
            <a:avLst/>
          </a:prstGeom>
          <a:noFill/>
        </p:spPr>
      </p:pic>
      <p:sp>
        <p:nvSpPr>
          <p:cNvPr id="18437" name="Прямоугольник 7"/>
          <p:cNvSpPr>
            <a:spLocks noChangeArrowheads="1"/>
          </p:cNvSpPr>
          <p:nvPr/>
        </p:nvSpPr>
        <p:spPr bwMode="auto">
          <a:xfrm>
            <a:off x="4787900" y="6021388"/>
            <a:ext cx="37449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dirty="0"/>
              <a:t>Заместитель директора по УМР Е.Н. Якунина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Group 3"/>
          <p:cNvGrpSpPr>
            <a:grpSpLocks/>
          </p:cNvGrpSpPr>
          <p:nvPr/>
        </p:nvGrpSpPr>
        <p:grpSpPr bwMode="auto">
          <a:xfrm>
            <a:off x="0" y="404813"/>
            <a:ext cx="9074150" cy="5532437"/>
            <a:chOff x="-96" y="1152"/>
            <a:chExt cx="5716" cy="2588"/>
          </a:xfrm>
        </p:grpSpPr>
        <p:grpSp>
          <p:nvGrpSpPr>
            <p:cNvPr id="27651" name="Group 4"/>
            <p:cNvGrpSpPr>
              <a:grpSpLocks/>
            </p:cNvGrpSpPr>
            <p:nvPr/>
          </p:nvGrpSpPr>
          <p:grpSpPr bwMode="auto">
            <a:xfrm>
              <a:off x="3318" y="1312"/>
              <a:ext cx="2302" cy="2136"/>
              <a:chOff x="3217" y="1371"/>
              <a:chExt cx="2302" cy="2136"/>
            </a:xfrm>
          </p:grpSpPr>
          <p:sp>
            <p:nvSpPr>
              <p:cNvPr id="321541" name="AutoShape 5"/>
              <p:cNvSpPr>
                <a:spLocks noChangeArrowheads="1"/>
              </p:cNvSpPr>
              <p:nvPr/>
            </p:nvSpPr>
            <p:spPr bwMode="gray">
              <a:xfrm rot="16054750">
                <a:off x="3413" y="1401"/>
                <a:ext cx="2107" cy="2106"/>
              </a:xfrm>
              <a:custGeom>
                <a:avLst/>
                <a:gdLst>
                  <a:gd name="G0" fmla="+- 0 0 0"/>
                  <a:gd name="G1" fmla="+- -3915913 0 0"/>
                  <a:gd name="G2" fmla="+- 0 0 -3915913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30 0 0"/>
                  <a:gd name="G9" fmla="+- 0 0 -3915913"/>
                  <a:gd name="G10" fmla="+- 733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3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7330 0"/>
                  <a:gd name="G29" fmla="sin 733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15913"/>
                  <a:gd name="G36" fmla="sin G34 -3915913"/>
                  <a:gd name="G37" fmla="+/ -3915913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30 G39"/>
                  <a:gd name="G43" fmla="sin 733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164 w 21600"/>
                  <a:gd name="T5" fmla="*/ 5420 h 21600"/>
                  <a:gd name="T6" fmla="*/ 15366 w 21600"/>
                  <a:gd name="T7" fmla="*/ 2969 h 21600"/>
                  <a:gd name="T8" fmla="*/ 17155 w 21600"/>
                  <a:gd name="T9" fmla="*/ 7148 h 21600"/>
                  <a:gd name="T10" fmla="*/ 24300 w 21600"/>
                  <a:gd name="T11" fmla="*/ 10800 h 21600"/>
                  <a:gd name="T12" fmla="*/ 19865 w 21600"/>
                  <a:gd name="T13" fmla="*/ 15235 h 21600"/>
                  <a:gd name="T14" fmla="*/ 1543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0" y="10800"/>
                    </a:moveTo>
                    <a:cubicBezTo>
                      <a:pt x="18130" y="8192"/>
                      <a:pt x="16744" y="5781"/>
                      <a:pt x="14492" y="4467"/>
                    </a:cubicBezTo>
                    <a:lnTo>
                      <a:pt x="16240" y="1470"/>
                    </a:lnTo>
                    <a:cubicBezTo>
                      <a:pt x="19559" y="3405"/>
                      <a:pt x="21599" y="6958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9865" y="15235"/>
                    </a:lnTo>
                    <a:lnTo>
                      <a:pt x="15430" y="10800"/>
                    </a:lnTo>
                    <a:lnTo>
                      <a:pt x="1813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60392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6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1542" name="AutoShape 6"/>
              <p:cNvSpPr>
                <a:spLocks noChangeArrowheads="1"/>
              </p:cNvSpPr>
              <p:nvPr/>
            </p:nvSpPr>
            <p:spPr bwMode="gray">
              <a:xfrm rot="10800000">
                <a:off x="3217" y="1371"/>
                <a:ext cx="2106" cy="2107"/>
              </a:xfrm>
              <a:custGeom>
                <a:avLst/>
                <a:gdLst>
                  <a:gd name="G0" fmla="+- 365983 0 0"/>
                  <a:gd name="G1" fmla="+- -3923966 0 0"/>
                  <a:gd name="G2" fmla="+- 365983 0 -3923966"/>
                  <a:gd name="G3" fmla="+- 10800 0 0"/>
                  <a:gd name="G4" fmla="+- 0 0 365983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67 0 0"/>
                  <a:gd name="G9" fmla="+- 0 0 -3923966"/>
                  <a:gd name="G10" fmla="+- 7367 0 2700"/>
                  <a:gd name="G11" fmla="cos G10 365983"/>
                  <a:gd name="G12" fmla="sin G10 365983"/>
                  <a:gd name="G13" fmla="cos 13500 365983"/>
                  <a:gd name="G14" fmla="sin 13500 365983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67 1 2"/>
                  <a:gd name="G20" fmla="+- G19 5400 0"/>
                  <a:gd name="G21" fmla="cos G20 365983"/>
                  <a:gd name="G22" fmla="sin G20 365983"/>
                  <a:gd name="G23" fmla="+- G21 10800 0"/>
                  <a:gd name="G24" fmla="+- G12 G23 G22"/>
                  <a:gd name="G25" fmla="+- G22 G23 G11"/>
                  <a:gd name="G26" fmla="cos 10800 365983"/>
                  <a:gd name="G27" fmla="sin 10800 365983"/>
                  <a:gd name="G28" fmla="cos 7367 365983"/>
                  <a:gd name="G29" fmla="sin 7367 365983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23966"/>
                  <a:gd name="G36" fmla="sin G34 -3923966"/>
                  <a:gd name="G37" fmla="+/ -3923966 365983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67 G39"/>
                  <a:gd name="G43" fmla="sin 7367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410 w 21600"/>
                  <a:gd name="T5" fmla="*/ 5872 h 21600"/>
                  <a:gd name="T6" fmla="*/ 15359 w 21600"/>
                  <a:gd name="T7" fmla="*/ 2942 h 21600"/>
                  <a:gd name="T8" fmla="*/ 17355 w 21600"/>
                  <a:gd name="T9" fmla="*/ 7438 h 21600"/>
                  <a:gd name="T10" fmla="*/ 24235 w 21600"/>
                  <a:gd name="T11" fmla="*/ 12113 h 21600"/>
                  <a:gd name="T12" fmla="*/ 19411 w 21600"/>
                  <a:gd name="T13" fmla="*/ 16079 h 21600"/>
                  <a:gd name="T14" fmla="*/ 15444 w 21600"/>
                  <a:gd name="T15" fmla="*/ 11254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2" y="11516"/>
                    </a:moveTo>
                    <a:cubicBezTo>
                      <a:pt x="18155" y="11278"/>
                      <a:pt x="18167" y="11039"/>
                      <a:pt x="18167" y="10800"/>
                    </a:cubicBezTo>
                    <a:cubicBezTo>
                      <a:pt x="18167" y="8173"/>
                      <a:pt x="16768" y="5746"/>
                      <a:pt x="14497" y="4428"/>
                    </a:cubicBezTo>
                    <a:lnTo>
                      <a:pt x="16220" y="1458"/>
                    </a:lnTo>
                    <a:cubicBezTo>
                      <a:pt x="19550" y="3391"/>
                      <a:pt x="21600" y="6949"/>
                      <a:pt x="21600" y="10800"/>
                    </a:cubicBezTo>
                    <a:cubicBezTo>
                      <a:pt x="21600" y="11150"/>
                      <a:pt x="21582" y="11501"/>
                      <a:pt x="21548" y="11850"/>
                    </a:cubicBezTo>
                    <a:lnTo>
                      <a:pt x="24235" y="12113"/>
                    </a:lnTo>
                    <a:lnTo>
                      <a:pt x="19411" y="16079"/>
                    </a:lnTo>
                    <a:lnTo>
                      <a:pt x="15444" y="11254"/>
                    </a:lnTo>
                    <a:lnTo>
                      <a:pt x="18132" y="115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shade val="60392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21543" name="AutoShape 7"/>
              <p:cNvSpPr>
                <a:spLocks noChangeArrowheads="1"/>
              </p:cNvSpPr>
              <p:nvPr/>
            </p:nvSpPr>
            <p:spPr bwMode="gray">
              <a:xfrm rot="5400000">
                <a:off x="3217" y="1371"/>
                <a:ext cx="2107" cy="2106"/>
              </a:xfrm>
              <a:custGeom>
                <a:avLst/>
                <a:gdLst>
                  <a:gd name="G0" fmla="+- 0 0 0"/>
                  <a:gd name="G1" fmla="+- -3863678 0 0"/>
                  <a:gd name="G2" fmla="+- 0 0 -3863678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30 0 0"/>
                  <a:gd name="G9" fmla="+- 0 0 -3863678"/>
                  <a:gd name="G10" fmla="+- 733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3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7330 0"/>
                  <a:gd name="G29" fmla="sin 733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863678"/>
                  <a:gd name="G36" fmla="sin G34 -3863678"/>
                  <a:gd name="G37" fmla="+/ -3863678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30 G39"/>
                  <a:gd name="G43" fmla="sin 733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201 w 21600"/>
                  <a:gd name="T5" fmla="*/ 5485 h 21600"/>
                  <a:gd name="T6" fmla="*/ 15474 w 21600"/>
                  <a:gd name="T7" fmla="*/ 3033 h 21600"/>
                  <a:gd name="T8" fmla="*/ 17181 w 21600"/>
                  <a:gd name="T9" fmla="*/ 7193 h 21600"/>
                  <a:gd name="T10" fmla="*/ 24300 w 21600"/>
                  <a:gd name="T11" fmla="*/ 10800 h 21600"/>
                  <a:gd name="T12" fmla="*/ 19865 w 21600"/>
                  <a:gd name="T13" fmla="*/ 15235 h 21600"/>
                  <a:gd name="T14" fmla="*/ 1543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0" y="10800"/>
                    </a:moveTo>
                    <a:cubicBezTo>
                      <a:pt x="18130" y="8228"/>
                      <a:pt x="16782" y="5845"/>
                      <a:pt x="14580" y="4519"/>
                    </a:cubicBezTo>
                    <a:lnTo>
                      <a:pt x="16369" y="1546"/>
                    </a:lnTo>
                    <a:cubicBezTo>
                      <a:pt x="19615" y="3500"/>
                      <a:pt x="21599" y="7011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9865" y="15235"/>
                    </a:lnTo>
                    <a:lnTo>
                      <a:pt x="15430" y="10800"/>
                    </a:lnTo>
                    <a:lnTo>
                      <a:pt x="1813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60392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21544" name="AutoShape 8"/>
              <p:cNvSpPr>
                <a:spLocks noChangeArrowheads="1"/>
              </p:cNvSpPr>
              <p:nvPr/>
            </p:nvSpPr>
            <p:spPr bwMode="gray">
              <a:xfrm>
                <a:off x="3217" y="1371"/>
                <a:ext cx="2106" cy="2107"/>
              </a:xfrm>
              <a:custGeom>
                <a:avLst/>
                <a:gdLst>
                  <a:gd name="G0" fmla="+- -68763 0 0"/>
                  <a:gd name="G1" fmla="+- -3981460 0 0"/>
                  <a:gd name="G2" fmla="+- -68763 0 -3981460"/>
                  <a:gd name="G3" fmla="+- 10800 0 0"/>
                  <a:gd name="G4" fmla="+- 0 0 -68763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263 0 0"/>
                  <a:gd name="G9" fmla="+- 0 0 -3981460"/>
                  <a:gd name="G10" fmla="+- 7263 0 2700"/>
                  <a:gd name="G11" fmla="cos G10 -68763"/>
                  <a:gd name="G12" fmla="sin G10 -68763"/>
                  <a:gd name="G13" fmla="cos 13500 -68763"/>
                  <a:gd name="G14" fmla="sin 13500 -68763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263 1 2"/>
                  <a:gd name="G20" fmla="+- G19 5400 0"/>
                  <a:gd name="G21" fmla="cos G20 -68763"/>
                  <a:gd name="G22" fmla="sin G20 -68763"/>
                  <a:gd name="G23" fmla="+- G21 10800 0"/>
                  <a:gd name="G24" fmla="+- G12 G23 G22"/>
                  <a:gd name="G25" fmla="+- G22 G23 G11"/>
                  <a:gd name="G26" fmla="cos 10800 -68763"/>
                  <a:gd name="G27" fmla="sin 10800 -68763"/>
                  <a:gd name="G28" fmla="cos 7263 -68763"/>
                  <a:gd name="G29" fmla="sin 7263 -68763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81460"/>
                  <a:gd name="G36" fmla="sin G34 -3981460"/>
                  <a:gd name="G37" fmla="+/ -3981460 -68763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263 G39"/>
                  <a:gd name="G43" fmla="sin 7263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067 w 21600"/>
                  <a:gd name="T5" fmla="*/ 5253 h 21600"/>
                  <a:gd name="T6" fmla="*/ 15212 w 21600"/>
                  <a:gd name="T7" fmla="*/ 2919 h 21600"/>
                  <a:gd name="T8" fmla="*/ 17032 w 21600"/>
                  <a:gd name="T9" fmla="*/ 7070 h 21600"/>
                  <a:gd name="T10" fmla="*/ 24297 w 21600"/>
                  <a:gd name="T11" fmla="*/ 10552 h 21600"/>
                  <a:gd name="T12" fmla="*/ 19912 w 21600"/>
                  <a:gd name="T13" fmla="*/ 15102 h 21600"/>
                  <a:gd name="T14" fmla="*/ 15362 w 21600"/>
                  <a:gd name="T15" fmla="*/ 10716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061" y="10667"/>
                    </a:moveTo>
                    <a:cubicBezTo>
                      <a:pt x="18014" y="8086"/>
                      <a:pt x="16600" y="5724"/>
                      <a:pt x="14348" y="4462"/>
                    </a:cubicBezTo>
                    <a:lnTo>
                      <a:pt x="16076" y="1376"/>
                    </a:lnTo>
                    <a:cubicBezTo>
                      <a:pt x="19425" y="3252"/>
                      <a:pt x="21527" y="6764"/>
                      <a:pt x="21598" y="10602"/>
                    </a:cubicBezTo>
                    <a:lnTo>
                      <a:pt x="24297" y="10552"/>
                    </a:lnTo>
                    <a:lnTo>
                      <a:pt x="19912" y="15102"/>
                    </a:lnTo>
                    <a:lnTo>
                      <a:pt x="15362" y="10716"/>
                    </a:lnTo>
                    <a:lnTo>
                      <a:pt x="18061" y="1066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shade val="60392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7652" name="Text Box 9"/>
            <p:cNvSpPr txBox="1">
              <a:spLocks noChangeArrowheads="1"/>
            </p:cNvSpPr>
            <p:nvPr/>
          </p:nvSpPr>
          <p:spPr bwMode="gray">
            <a:xfrm rot="-2167751">
              <a:off x="3715" y="2241"/>
              <a:ext cx="1487" cy="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solidFill>
                    <a:srgbClr val="7030A0"/>
                  </a:solidFill>
                  <a:cs typeface="Arial" charset="0"/>
                </a:rPr>
                <a:t>Взаимодействие структур</a:t>
              </a:r>
              <a:endParaRPr lang="en-US" sz="2000" b="1">
                <a:solidFill>
                  <a:srgbClr val="7030A0"/>
                </a:solidFill>
                <a:cs typeface="Arial" charset="0"/>
              </a:endParaRPr>
            </a:p>
          </p:txBody>
        </p:sp>
        <p:sp>
          <p:nvSpPr>
            <p:cNvPr id="27653" name="Rectangle 12"/>
            <p:cNvSpPr>
              <a:spLocks noChangeArrowheads="1"/>
            </p:cNvSpPr>
            <p:nvPr/>
          </p:nvSpPr>
          <p:spPr bwMode="black">
            <a:xfrm>
              <a:off x="256" y="1152"/>
              <a:ext cx="240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chemeClr val="accent1"/>
                  </a:solidFill>
                  <a:cs typeface="Arial" charset="0"/>
                </a:rPr>
                <a:t>Методический совет</a:t>
              </a:r>
              <a:endParaRPr lang="en-US" sz="2400" b="1">
                <a:solidFill>
                  <a:schemeClr val="accent1"/>
                </a:solidFill>
                <a:cs typeface="Arial" charset="0"/>
              </a:endParaRPr>
            </a:p>
          </p:txBody>
        </p:sp>
        <p:sp>
          <p:nvSpPr>
            <p:cNvPr id="27654" name="Text Box 13"/>
            <p:cNvSpPr txBox="1">
              <a:spLocks noChangeArrowheads="1"/>
            </p:cNvSpPr>
            <p:nvPr/>
          </p:nvSpPr>
          <p:spPr bwMode="gray">
            <a:xfrm>
              <a:off x="199" y="1434"/>
              <a:ext cx="3583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>
                  <a:solidFill>
                    <a:srgbClr val="080808"/>
                  </a:solidFill>
                  <a:cs typeface="Arial" charset="0"/>
                </a:rPr>
                <a:t>Координация методической работы лицея</a:t>
              </a:r>
              <a:endParaRPr lang="en-US" sz="2000" b="1">
                <a:solidFill>
                  <a:srgbClr val="080808"/>
                </a:solidFill>
                <a:cs typeface="Arial" charset="0"/>
              </a:endParaRPr>
            </a:p>
          </p:txBody>
        </p:sp>
        <p:sp>
          <p:nvSpPr>
            <p:cNvPr id="27655" name="Rectangle 14"/>
            <p:cNvSpPr>
              <a:spLocks noChangeArrowheads="1"/>
            </p:cNvSpPr>
            <p:nvPr/>
          </p:nvSpPr>
          <p:spPr bwMode="black">
            <a:xfrm>
              <a:off x="256" y="1786"/>
              <a:ext cx="2982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Char char="•"/>
              </a:pPr>
              <a:r>
                <a:rPr lang="en-US" b="1">
                  <a:solidFill>
                    <a:schemeClr val="accent2"/>
                  </a:solidFill>
                  <a:cs typeface="Arial" charset="0"/>
                </a:rPr>
                <a:t> </a:t>
              </a:r>
              <a:r>
                <a:rPr lang="ru-RU" sz="2400" b="1">
                  <a:solidFill>
                    <a:schemeClr val="accent2"/>
                  </a:solidFill>
                  <a:cs typeface="Arial" charset="0"/>
                </a:rPr>
                <a:t>Совет по введению ФГОС </a:t>
              </a:r>
              <a:endParaRPr lang="en-US" sz="2400" b="1">
                <a:solidFill>
                  <a:schemeClr val="accent2"/>
                </a:solidFill>
                <a:cs typeface="Arial" charset="0"/>
              </a:endParaRPr>
            </a:p>
          </p:txBody>
        </p:sp>
        <p:sp>
          <p:nvSpPr>
            <p:cNvPr id="27656" name="Text Box 15"/>
            <p:cNvSpPr txBox="1">
              <a:spLocks noChangeArrowheads="1"/>
            </p:cNvSpPr>
            <p:nvPr/>
          </p:nvSpPr>
          <p:spPr bwMode="gray">
            <a:xfrm>
              <a:off x="62" y="2069"/>
              <a:ext cx="3175" cy="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>
                  <a:solidFill>
                    <a:srgbClr val="080808"/>
                  </a:solidFill>
                  <a:cs typeface="Arial" charset="0"/>
                </a:rPr>
                <a:t>Координация деятельности рабочих </a:t>
              </a:r>
            </a:p>
            <a:p>
              <a:pPr eaLnBrk="0" hangingPunct="0"/>
              <a:r>
                <a:rPr lang="ru-RU" sz="2000" b="1">
                  <a:solidFill>
                    <a:srgbClr val="080808"/>
                  </a:solidFill>
                  <a:cs typeface="Arial" charset="0"/>
                </a:rPr>
                <a:t>групп</a:t>
              </a:r>
              <a:endParaRPr lang="en-US" sz="2000" b="1">
                <a:solidFill>
                  <a:srgbClr val="080808"/>
                </a:solidFill>
                <a:cs typeface="Arial" charset="0"/>
              </a:endParaRPr>
            </a:p>
          </p:txBody>
        </p:sp>
        <p:sp>
          <p:nvSpPr>
            <p:cNvPr id="27657" name="Rectangle 16"/>
            <p:cNvSpPr>
              <a:spLocks noChangeArrowheads="1"/>
            </p:cNvSpPr>
            <p:nvPr/>
          </p:nvSpPr>
          <p:spPr bwMode="black">
            <a:xfrm>
              <a:off x="289" y="2432"/>
              <a:ext cx="240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Char char="•"/>
              </a:pPr>
              <a:r>
                <a:rPr lang="en-US" sz="2400" b="1">
                  <a:solidFill>
                    <a:schemeClr val="hlink"/>
                  </a:solidFill>
                  <a:cs typeface="Arial" charset="0"/>
                </a:rPr>
                <a:t> </a:t>
              </a:r>
              <a:r>
                <a:rPr lang="ru-RU" sz="2400" b="1">
                  <a:solidFill>
                    <a:schemeClr val="hlink"/>
                  </a:solidFill>
                  <a:cs typeface="Arial" charset="0"/>
                </a:rPr>
                <a:t>Рабочие группы </a:t>
              </a:r>
              <a:endParaRPr lang="en-US" sz="2400" b="1">
                <a:solidFill>
                  <a:schemeClr val="hlink"/>
                </a:solidFill>
                <a:cs typeface="Arial" charset="0"/>
              </a:endParaRPr>
            </a:p>
          </p:txBody>
        </p:sp>
        <p:sp>
          <p:nvSpPr>
            <p:cNvPr id="27658" name="Text Box 17"/>
            <p:cNvSpPr txBox="1">
              <a:spLocks noChangeArrowheads="1"/>
            </p:cNvSpPr>
            <p:nvPr/>
          </p:nvSpPr>
          <p:spPr bwMode="gray">
            <a:xfrm>
              <a:off x="-96" y="2735"/>
              <a:ext cx="4036" cy="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>
                  <a:solidFill>
                    <a:srgbClr val="080808"/>
                  </a:solidFill>
                  <a:cs typeface="Arial" charset="0"/>
                </a:rPr>
                <a:t>Разработка ОПОП , ФОС по профессиям</a:t>
              </a:r>
              <a:endParaRPr lang="en-US" sz="2000" b="1">
                <a:solidFill>
                  <a:srgbClr val="080808"/>
                </a:solidFill>
                <a:cs typeface="Arial" charset="0"/>
              </a:endParaRPr>
            </a:p>
          </p:txBody>
        </p:sp>
        <p:sp>
          <p:nvSpPr>
            <p:cNvPr id="27659" name="Rectangle 18"/>
            <p:cNvSpPr>
              <a:spLocks noChangeArrowheads="1"/>
            </p:cNvSpPr>
            <p:nvPr/>
          </p:nvSpPr>
          <p:spPr bwMode="black">
            <a:xfrm>
              <a:off x="256" y="2959"/>
              <a:ext cx="3299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Char char="•"/>
              </a:pPr>
              <a:r>
                <a:rPr lang="en-US" sz="2400" b="1">
                  <a:solidFill>
                    <a:schemeClr val="folHlink"/>
                  </a:solidFill>
                  <a:cs typeface="Arial" charset="0"/>
                </a:rPr>
                <a:t> </a:t>
              </a:r>
              <a:r>
                <a:rPr lang="ru-RU" sz="2400" b="1">
                  <a:solidFill>
                    <a:schemeClr val="folHlink"/>
                  </a:solidFill>
                  <a:cs typeface="Arial" charset="0"/>
                </a:rPr>
                <a:t>Методические комиссии</a:t>
              </a:r>
              <a:endParaRPr lang="en-US" sz="2400" b="1">
                <a:solidFill>
                  <a:schemeClr val="folHlink"/>
                </a:solidFill>
                <a:cs typeface="Arial" charset="0"/>
              </a:endParaRPr>
            </a:p>
          </p:txBody>
        </p:sp>
        <p:sp>
          <p:nvSpPr>
            <p:cNvPr id="27660" name="Text Box 19"/>
            <p:cNvSpPr txBox="1">
              <a:spLocks noChangeArrowheads="1"/>
            </p:cNvSpPr>
            <p:nvPr/>
          </p:nvSpPr>
          <p:spPr bwMode="gray">
            <a:xfrm>
              <a:off x="108" y="3294"/>
              <a:ext cx="3901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>
                  <a:solidFill>
                    <a:srgbClr val="080808"/>
                  </a:solidFill>
                  <a:cs typeface="Arial" charset="0"/>
                </a:rPr>
                <a:t>Комиссия профессий сферы обслуживания  - координация методической работы отделения.</a:t>
              </a:r>
              <a:endParaRPr lang="en-US" sz="2000" b="1">
                <a:solidFill>
                  <a:srgbClr val="080808"/>
                </a:solidFill>
                <a:cs typeface="Arial" charset="0"/>
              </a:endParaRPr>
            </a:p>
          </p:txBody>
        </p:sp>
      </p:grpSp>
      <p:sp>
        <p:nvSpPr>
          <p:cNvPr id="21" name="Управляющая кнопка: возврат 20">
            <a:hlinkClick r:id="rId3" action="ppaction://hlinksldjump" highlightClick="1"/>
          </p:cNvPr>
          <p:cNvSpPr/>
          <p:nvPr/>
        </p:nvSpPr>
        <p:spPr>
          <a:xfrm>
            <a:off x="8316913" y="5589588"/>
            <a:ext cx="503237" cy="6477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Freeform 5"/>
          <p:cNvSpPr>
            <a:spLocks/>
          </p:cNvSpPr>
          <p:nvPr/>
        </p:nvSpPr>
        <p:spPr bwMode="gray">
          <a:xfrm flipH="1">
            <a:off x="5867400" y="1628775"/>
            <a:ext cx="2233613" cy="2160588"/>
          </a:xfrm>
          <a:custGeom>
            <a:avLst/>
            <a:gdLst>
              <a:gd name="T0" fmla="*/ 763 w 1335"/>
              <a:gd name="T1" fmla="*/ 102 h 1479"/>
              <a:gd name="T2" fmla="*/ 1209 w 1335"/>
              <a:gd name="T3" fmla="*/ 244 h 1479"/>
              <a:gd name="T4" fmla="*/ 1325 w 1335"/>
              <a:gd name="T5" fmla="*/ 314 h 1479"/>
              <a:gd name="T6" fmla="*/ 843 w 1335"/>
              <a:gd name="T7" fmla="*/ 267 h 1479"/>
              <a:gd name="T8" fmla="*/ 305 w 1335"/>
              <a:gd name="T9" fmla="*/ 1479 h 1479"/>
              <a:gd name="T10" fmla="*/ 0 w 1335"/>
              <a:gd name="T11" fmla="*/ 1303 h 1479"/>
              <a:gd name="T12" fmla="*/ 763 w 1335"/>
              <a:gd name="T13" fmla="*/ 102 h 14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5"/>
              <a:gd name="T22" fmla="*/ 0 h 1479"/>
              <a:gd name="T23" fmla="*/ 1335 w 1335"/>
              <a:gd name="T24" fmla="*/ 1479 h 147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98" name="Freeform 7"/>
          <p:cNvSpPr>
            <a:spLocks/>
          </p:cNvSpPr>
          <p:nvPr/>
        </p:nvSpPr>
        <p:spPr bwMode="gray">
          <a:xfrm>
            <a:off x="4151313" y="1574800"/>
            <a:ext cx="625475" cy="2439988"/>
          </a:xfrm>
          <a:custGeom>
            <a:avLst/>
            <a:gdLst>
              <a:gd name="T0" fmla="*/ 229 w 398"/>
              <a:gd name="T1" fmla="*/ 318 h 1542"/>
              <a:gd name="T2" fmla="*/ 80 w 398"/>
              <a:gd name="T3" fmla="*/ 240 h 1542"/>
              <a:gd name="T4" fmla="*/ 10 w 398"/>
              <a:gd name="T5" fmla="*/ 1542 h 1542"/>
              <a:gd name="T6" fmla="*/ 362 w 398"/>
              <a:gd name="T7" fmla="*/ 1525 h 1542"/>
              <a:gd name="T8" fmla="*/ 229 w 398"/>
              <a:gd name="T9" fmla="*/ 318 h 15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8"/>
              <a:gd name="T16" fmla="*/ 0 h 1542"/>
              <a:gd name="T17" fmla="*/ 398 w 398"/>
              <a:gd name="T18" fmla="*/ 1542 h 15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8" h="1542">
                <a:moveTo>
                  <a:pt x="229" y="318"/>
                </a:moveTo>
                <a:cubicBezTo>
                  <a:pt x="169" y="114"/>
                  <a:pt x="110" y="0"/>
                  <a:pt x="80" y="240"/>
                </a:cubicBezTo>
                <a:cubicBezTo>
                  <a:pt x="50" y="480"/>
                  <a:pt x="0" y="1379"/>
                  <a:pt x="10" y="1542"/>
                </a:cubicBezTo>
                <a:lnTo>
                  <a:pt x="362" y="1525"/>
                </a:lnTo>
                <a:cubicBezTo>
                  <a:pt x="398" y="1321"/>
                  <a:pt x="289" y="522"/>
                  <a:pt x="229" y="318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Oval 11"/>
          <p:cNvSpPr>
            <a:spLocks noChangeArrowheads="1"/>
          </p:cNvSpPr>
          <p:nvPr/>
        </p:nvSpPr>
        <p:spPr bwMode="gray">
          <a:xfrm>
            <a:off x="250825" y="3573463"/>
            <a:ext cx="1749425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0" name="Oval 12"/>
          <p:cNvSpPr>
            <a:spLocks noChangeArrowheads="1"/>
          </p:cNvSpPr>
          <p:nvPr/>
        </p:nvSpPr>
        <p:spPr bwMode="gray">
          <a:xfrm>
            <a:off x="323850" y="3716338"/>
            <a:ext cx="1595438" cy="1582737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9701" name="Picture 13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323850" y="3789363"/>
            <a:ext cx="14922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6" name="Oval 14"/>
          <p:cNvSpPr>
            <a:spLocks noChangeArrowheads="1"/>
          </p:cNvSpPr>
          <p:nvPr/>
        </p:nvSpPr>
        <p:spPr bwMode="gray">
          <a:xfrm>
            <a:off x="250825" y="3716338"/>
            <a:ext cx="1873250" cy="15843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26275"/>
                  <a:invGamma/>
                  <a:alpha val="89999"/>
                </a:schemeClr>
              </a:gs>
              <a:gs pos="50000">
                <a:schemeClr val="accent1">
                  <a:alpha val="45000"/>
                </a:schemeClr>
              </a:gs>
              <a:gs pos="100000">
                <a:schemeClr val="accent1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703" name="Oval 16"/>
          <p:cNvSpPr>
            <a:spLocks noChangeArrowheads="1"/>
          </p:cNvSpPr>
          <p:nvPr/>
        </p:nvSpPr>
        <p:spPr bwMode="gray">
          <a:xfrm>
            <a:off x="7164388" y="3573463"/>
            <a:ext cx="1747837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4" name="Oval 17"/>
          <p:cNvSpPr>
            <a:spLocks noChangeArrowheads="1"/>
          </p:cNvSpPr>
          <p:nvPr/>
        </p:nvSpPr>
        <p:spPr bwMode="gray">
          <a:xfrm>
            <a:off x="7308850" y="3716338"/>
            <a:ext cx="1597025" cy="1693862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9705" name="Picture 18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7019925" y="3716338"/>
            <a:ext cx="183673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91" name="Oval 19"/>
          <p:cNvSpPr>
            <a:spLocks noChangeArrowheads="1"/>
          </p:cNvSpPr>
          <p:nvPr/>
        </p:nvSpPr>
        <p:spPr bwMode="gray">
          <a:xfrm>
            <a:off x="7092950" y="3716338"/>
            <a:ext cx="1768475" cy="1800225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26275"/>
                  <a:invGamma/>
                  <a:alpha val="89999"/>
                </a:schemeClr>
              </a:gs>
              <a:gs pos="50000">
                <a:schemeClr val="folHlink">
                  <a:alpha val="45000"/>
                </a:schemeClr>
              </a:gs>
              <a:gs pos="100000">
                <a:schemeClr val="fol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29707" name="Group 21"/>
          <p:cNvGrpSpPr>
            <a:grpSpLocks/>
          </p:cNvGrpSpPr>
          <p:nvPr/>
        </p:nvGrpSpPr>
        <p:grpSpPr bwMode="auto">
          <a:xfrm rot="-1297425" flipH="1" flipV="1">
            <a:off x="6327775" y="5715000"/>
            <a:ext cx="1293813" cy="309563"/>
            <a:chOff x="2532" y="1051"/>
            <a:chExt cx="893" cy="246"/>
          </a:xfrm>
        </p:grpSpPr>
        <p:grpSp>
          <p:nvGrpSpPr>
            <p:cNvPr id="29749" name="Group 22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29755" name="AutoShape 2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56" name="AutoShape 2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57" name="AutoShape 2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58" name="AutoShape 2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9750" name="Group 27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29751" name="AutoShape 2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52" name="AutoShape 2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53" name="AutoShape 3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54" name="AutoShape 3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9708" name="Oval 32"/>
          <p:cNvSpPr>
            <a:spLocks noChangeArrowheads="1"/>
          </p:cNvSpPr>
          <p:nvPr/>
        </p:nvSpPr>
        <p:spPr bwMode="gray">
          <a:xfrm>
            <a:off x="3635375" y="3933825"/>
            <a:ext cx="1747838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9" name="Oval 33"/>
          <p:cNvSpPr>
            <a:spLocks noChangeArrowheads="1"/>
          </p:cNvSpPr>
          <p:nvPr/>
        </p:nvSpPr>
        <p:spPr bwMode="gray">
          <a:xfrm>
            <a:off x="3571875" y="3998913"/>
            <a:ext cx="1743075" cy="1866900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9710" name="Picture 34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3563938" y="4005263"/>
            <a:ext cx="175895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907" name="Oval 35"/>
          <p:cNvSpPr>
            <a:spLocks noChangeArrowheads="1"/>
          </p:cNvSpPr>
          <p:nvPr/>
        </p:nvSpPr>
        <p:spPr bwMode="gray">
          <a:xfrm>
            <a:off x="3563938" y="4005263"/>
            <a:ext cx="1736725" cy="172243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26275"/>
                  <a:invGamma/>
                  <a:alpha val="89999"/>
                </a:schemeClr>
              </a:gs>
              <a:gs pos="50000">
                <a:schemeClr val="hlink">
                  <a:alpha val="45000"/>
                </a:schemeClr>
              </a:gs>
              <a:gs pos="100000">
                <a:schemeClr val="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29712" name="Group 37"/>
          <p:cNvGrpSpPr>
            <a:grpSpLocks/>
          </p:cNvGrpSpPr>
          <p:nvPr/>
        </p:nvGrpSpPr>
        <p:grpSpPr bwMode="auto">
          <a:xfrm rot="-1297425" flipH="1" flipV="1">
            <a:off x="3662363" y="5332413"/>
            <a:ext cx="1411287" cy="365125"/>
            <a:chOff x="2532" y="1051"/>
            <a:chExt cx="893" cy="246"/>
          </a:xfrm>
        </p:grpSpPr>
        <p:grpSp>
          <p:nvGrpSpPr>
            <p:cNvPr id="29739" name="Group 38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29745" name="AutoShape 3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46" name="AutoShape 4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47" name="AutoShape 4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48" name="AutoShape 4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9740" name="Group 43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29741" name="AutoShape 4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42" name="AutoShape 4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43" name="AutoShape 4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44" name="AutoShape 4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9713" name="Rectangle 49"/>
          <p:cNvSpPr>
            <a:spLocks noChangeArrowheads="1"/>
          </p:cNvSpPr>
          <p:nvPr/>
        </p:nvSpPr>
        <p:spPr bwMode="black">
          <a:xfrm>
            <a:off x="3644900" y="4643438"/>
            <a:ext cx="1655763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C1C1C"/>
                </a:solidFill>
              </a:rPr>
              <a:t>медиатека</a:t>
            </a:r>
            <a:endParaRPr lang="en-US" sz="2000" b="1">
              <a:solidFill>
                <a:srgbClr val="1C1C1C"/>
              </a:solidFill>
            </a:endParaRPr>
          </a:p>
        </p:txBody>
      </p:sp>
      <p:sp>
        <p:nvSpPr>
          <p:cNvPr id="29714" name="Rectangle 50"/>
          <p:cNvSpPr>
            <a:spLocks noChangeArrowheads="1"/>
          </p:cNvSpPr>
          <p:nvPr/>
        </p:nvSpPr>
        <p:spPr bwMode="black">
          <a:xfrm>
            <a:off x="598488" y="4149725"/>
            <a:ext cx="110172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C1C1C"/>
                </a:solidFill>
              </a:rPr>
              <a:t>УМКК</a:t>
            </a:r>
            <a:endParaRPr lang="en-US" sz="2000" b="1">
              <a:solidFill>
                <a:srgbClr val="1C1C1C"/>
              </a:solidFill>
            </a:endParaRPr>
          </a:p>
        </p:txBody>
      </p:sp>
      <p:sp>
        <p:nvSpPr>
          <p:cNvPr id="29715" name="Rectangle 51"/>
          <p:cNvSpPr>
            <a:spLocks noChangeArrowheads="1"/>
          </p:cNvSpPr>
          <p:nvPr/>
        </p:nvSpPr>
        <p:spPr bwMode="black">
          <a:xfrm>
            <a:off x="7164388" y="4221163"/>
            <a:ext cx="1773237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C1C1C"/>
                </a:solidFill>
              </a:rPr>
              <a:t>Интернет-ресурсы</a:t>
            </a:r>
            <a:endParaRPr lang="en-US" sz="2000" b="1">
              <a:solidFill>
                <a:srgbClr val="1C1C1C"/>
              </a:solidFill>
            </a:endParaRPr>
          </a:p>
        </p:txBody>
      </p:sp>
      <p:grpSp>
        <p:nvGrpSpPr>
          <p:cNvPr id="29716" name="Group 53"/>
          <p:cNvGrpSpPr>
            <a:grpSpLocks/>
          </p:cNvGrpSpPr>
          <p:nvPr/>
        </p:nvGrpSpPr>
        <p:grpSpPr bwMode="auto">
          <a:xfrm rot="-1297425" flipH="1" flipV="1">
            <a:off x="363538" y="4895850"/>
            <a:ext cx="1633537" cy="334963"/>
            <a:chOff x="2532" y="1051"/>
            <a:chExt cx="893" cy="246"/>
          </a:xfrm>
        </p:grpSpPr>
        <p:grpSp>
          <p:nvGrpSpPr>
            <p:cNvPr id="29729" name="Group 54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29735" name="AutoShape 5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36" name="AutoShape 5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37" name="AutoShape 5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38" name="AutoShape 5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9730" name="Group 59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29731" name="AutoShape 6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32" name="AutoShape 6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33" name="AutoShape 6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34" name="AutoShape 6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9717" name="Group 64"/>
          <p:cNvGrpSpPr>
            <a:grpSpLocks/>
          </p:cNvGrpSpPr>
          <p:nvPr/>
        </p:nvGrpSpPr>
        <p:grpSpPr bwMode="auto">
          <a:xfrm>
            <a:off x="1979613" y="692150"/>
            <a:ext cx="4824412" cy="1357313"/>
            <a:chOff x="1440" y="924"/>
            <a:chExt cx="2688" cy="470"/>
          </a:xfrm>
        </p:grpSpPr>
        <p:grpSp>
          <p:nvGrpSpPr>
            <p:cNvPr id="29725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29727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803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9" name="AutoShape 67"/>
              <p:cNvSpPr>
                <a:spLocks noChangeArrowheads="1"/>
              </p:cNvSpPr>
              <p:nvPr/>
            </p:nvSpPr>
            <p:spPr bwMode="gray">
              <a:xfrm>
                <a:off x="1632" y="1200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gamma/>
                      <a:shade val="72549"/>
                      <a:invGamma/>
                    </a:schemeClr>
                  </a:gs>
                  <a:gs pos="50000">
                    <a:schemeClr val="tx2">
                      <a:alpha val="89999"/>
                    </a:schemeClr>
                  </a:gs>
                  <a:gs pos="100000">
                    <a:schemeClr val="tx2">
                      <a:gamma/>
                      <a:shade val="72549"/>
                      <a:invGamma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29726" name="Rectangle 68"/>
            <p:cNvSpPr>
              <a:spLocks noChangeArrowheads="1"/>
            </p:cNvSpPr>
            <p:nvPr/>
          </p:nvSpPr>
          <p:spPr bwMode="gray">
            <a:xfrm>
              <a:off x="1662" y="1047"/>
              <a:ext cx="2241" cy="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ru-RU" sz="2400" b="1">
                  <a:solidFill>
                    <a:srgbClr val="FFFFFF"/>
                  </a:solidFill>
                </a:rPr>
                <a:t>Информационный ресурс</a:t>
              </a:r>
              <a:endParaRPr lang="en-US" sz="2400" b="1">
                <a:solidFill>
                  <a:srgbClr val="FFFFFF"/>
                </a:solidFill>
              </a:endParaRPr>
            </a:p>
          </p:txBody>
        </p:sp>
      </p:grpSp>
      <p:pic>
        <p:nvPicPr>
          <p:cNvPr id="29718" name="Picture 69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" y="3632200"/>
            <a:ext cx="14795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9" name="Picture 70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4076700"/>
            <a:ext cx="15303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0" name="Picture 71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3716338"/>
            <a:ext cx="11699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21" name="Freeform 4"/>
          <p:cNvSpPr>
            <a:spLocks/>
          </p:cNvSpPr>
          <p:nvPr/>
        </p:nvSpPr>
        <p:spPr bwMode="gray">
          <a:xfrm rot="-443188">
            <a:off x="819150" y="1538288"/>
            <a:ext cx="2097088" cy="2232025"/>
          </a:xfrm>
          <a:custGeom>
            <a:avLst/>
            <a:gdLst>
              <a:gd name="T0" fmla="*/ 763 w 1335"/>
              <a:gd name="T1" fmla="*/ 102 h 1479"/>
              <a:gd name="T2" fmla="*/ 1209 w 1335"/>
              <a:gd name="T3" fmla="*/ 244 h 1479"/>
              <a:gd name="T4" fmla="*/ 1325 w 1335"/>
              <a:gd name="T5" fmla="*/ 314 h 1479"/>
              <a:gd name="T6" fmla="*/ 843 w 1335"/>
              <a:gd name="T7" fmla="*/ 267 h 1479"/>
              <a:gd name="T8" fmla="*/ 305 w 1335"/>
              <a:gd name="T9" fmla="*/ 1479 h 1479"/>
              <a:gd name="T10" fmla="*/ 0 w 1335"/>
              <a:gd name="T11" fmla="*/ 1303 h 1479"/>
              <a:gd name="T12" fmla="*/ 763 w 1335"/>
              <a:gd name="T13" fmla="*/ 102 h 14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5"/>
              <a:gd name="T22" fmla="*/ 0 h 1479"/>
              <a:gd name="T23" fmla="*/ 1335 w 1335"/>
              <a:gd name="T24" fmla="*/ 1479 h 147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4-конечная звезда 82">
            <a:hlinkClick r:id="rId5" action="ppaction://hlinksldjump"/>
          </p:cNvPr>
          <p:cNvSpPr/>
          <p:nvPr/>
        </p:nvSpPr>
        <p:spPr>
          <a:xfrm>
            <a:off x="981075" y="4508500"/>
            <a:ext cx="817563" cy="547688"/>
          </a:xfrm>
          <a:prstGeom prst="star4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4" name="4-конечная звезда 83">
            <a:hlinkClick r:id="rId6" action="ppaction://hlinksldjump"/>
          </p:cNvPr>
          <p:cNvSpPr/>
          <p:nvPr/>
        </p:nvSpPr>
        <p:spPr>
          <a:xfrm>
            <a:off x="8101013" y="4868863"/>
            <a:ext cx="574675" cy="504825"/>
          </a:xfrm>
          <a:prstGeom prst="star4">
            <a:avLst/>
          </a:prstGeom>
          <a:solidFill>
            <a:srgbClr val="43661C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5" name="Управляющая кнопка: возврат 84">
            <a:hlinkClick r:id="rId7" action="ppaction://hlinksldjump" highlightClick="1"/>
          </p:cNvPr>
          <p:cNvSpPr/>
          <p:nvPr/>
        </p:nvSpPr>
        <p:spPr>
          <a:xfrm>
            <a:off x="8316913" y="6092825"/>
            <a:ext cx="576262" cy="404813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4293096"/>
            <a:ext cx="716428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a typeface="Calibri" pitchFamily="34" charset="0"/>
                <a:cs typeface="Times New Roman" pitchFamily="18" charset="0"/>
              </a:rPr>
              <a:t> </a:t>
            </a:r>
            <a:endParaRPr lang="ru-RU" sz="1000" dirty="0">
              <a:ea typeface="Calibri" pitchFamily="34" charset="0"/>
              <a:cs typeface="Arial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b="1" dirty="0">
                <a:ea typeface="Calibri" pitchFamily="34" charset="0"/>
                <a:cs typeface="Times New Roman" pitchFamily="18" charset="0"/>
              </a:rPr>
              <a:t>  Самостоятельное по наличию печатного эквивалента </a:t>
            </a:r>
            <a:endParaRPr lang="ru-RU" sz="1000" dirty="0">
              <a:cs typeface="Arial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b="1" dirty="0"/>
              <a:t>  </a:t>
            </a:r>
            <a:r>
              <a:rPr lang="ru-RU" b="1" dirty="0" err="1"/>
              <a:t>Мультимедийное</a:t>
            </a:r>
            <a:r>
              <a:rPr lang="ru-RU" b="1" dirty="0"/>
              <a:t> по природе основной информации </a:t>
            </a:r>
            <a:endParaRPr lang="ru-RU" sz="1000" dirty="0">
              <a:cs typeface="Arial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b="1" dirty="0"/>
              <a:t>  Учебное по целевому назначению </a:t>
            </a:r>
            <a:endParaRPr lang="ru-RU" sz="1000" dirty="0">
              <a:cs typeface="Arial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b="1" dirty="0"/>
              <a:t>  Локальное по технологии распространения </a:t>
            </a:r>
            <a:endParaRPr lang="ru-RU" sz="1000" dirty="0">
              <a:cs typeface="Arial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b="1" dirty="0"/>
              <a:t>  Детерминированное по характеру взаимодействия </a:t>
            </a:r>
            <a:r>
              <a:rPr lang="ru-RU" b="1" dirty="0" smtClean="0"/>
              <a:t>                                пользователя </a:t>
            </a:r>
            <a:r>
              <a:rPr lang="ru-RU" b="1" dirty="0"/>
              <a:t>и электронного издания </a:t>
            </a:r>
            <a:endParaRPr lang="ru-RU" sz="1000" dirty="0">
              <a:cs typeface="Arial" charset="0"/>
            </a:endParaRPr>
          </a:p>
          <a:p>
            <a:pPr eaLnBrk="0" hangingPunct="0"/>
            <a:endParaRPr lang="ru-RU" sz="1000" dirty="0">
              <a:cs typeface="Arial" charset="0"/>
            </a:endParaRPr>
          </a:p>
          <a:p>
            <a:pPr eaLnBrk="0" hangingPunct="0"/>
            <a:endParaRPr lang="ru-RU" sz="1600" dirty="0">
              <a:cs typeface="Arial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316913" y="6021388"/>
            <a:ext cx="576262" cy="503237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1" name="Picture 3" descr="C:\Users\Seven\Desktop\Изображение0003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2656"/>
            <a:ext cx="2918668" cy="4131093"/>
          </a:xfrm>
          <a:prstGeom prst="rect">
            <a:avLst/>
          </a:prstGeom>
          <a:noFill/>
        </p:spPr>
      </p:pic>
      <p:pic>
        <p:nvPicPr>
          <p:cNvPr id="2052" name="Picture 4" descr="C:\Users\Seven\Desktop\Изображение0002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9"/>
            <a:ext cx="2963519" cy="410445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404665"/>
            <a:ext cx="856895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a typeface="Calibri" pitchFamily="34" charset="0"/>
                <a:cs typeface="Times New Roman" pitchFamily="18" charset="0"/>
              </a:rPr>
              <a:t> </a:t>
            </a:r>
            <a:endParaRPr lang="ru-RU" b="1" dirty="0" smtClean="0">
              <a:ea typeface="Calibri" pitchFamily="34" charset="0"/>
              <a:cs typeface="Times New Roman" pitchFamily="18" charset="0"/>
            </a:endParaRPr>
          </a:p>
          <a:p>
            <a:endParaRPr lang="ru-RU" sz="1000" b="1" dirty="0" smtClean="0">
              <a:ea typeface="Calibri" pitchFamily="34" charset="0"/>
              <a:cs typeface="Times New Roman" pitchFamily="18" charset="0"/>
            </a:endParaRPr>
          </a:p>
          <a:p>
            <a:endParaRPr lang="ru-RU" sz="1000" b="1" dirty="0" smtClean="0">
              <a:ea typeface="Calibri" pitchFamily="34" charset="0"/>
              <a:cs typeface="Times New Roman" pitchFamily="18" charset="0"/>
            </a:endParaRPr>
          </a:p>
          <a:p>
            <a:endParaRPr lang="ru-RU" sz="1000" b="1" dirty="0" smtClean="0">
              <a:ea typeface="Calibri" pitchFamily="34" charset="0"/>
              <a:cs typeface="Times New Roman" pitchFamily="18" charset="0"/>
            </a:endParaRPr>
          </a:p>
          <a:p>
            <a:endParaRPr lang="ru-RU" sz="1000" b="1" dirty="0" smtClean="0">
              <a:ea typeface="Calibri" pitchFamily="34" charset="0"/>
              <a:cs typeface="Times New Roman" pitchFamily="18" charset="0"/>
            </a:endParaRPr>
          </a:p>
          <a:p>
            <a:endParaRPr lang="ru-RU" sz="1000" dirty="0">
              <a:ea typeface="Calibri" pitchFamily="34" charset="0"/>
              <a:cs typeface="Arial" charset="0"/>
            </a:endParaRPr>
          </a:p>
          <a:p>
            <a:pPr algn="just" eaLnBrk="0" hangingPunct="0"/>
            <a:r>
              <a:rPr lang="en-US" sz="1600" dirty="0" smtClean="0">
                <a:cs typeface="Arial" charset="0"/>
                <a:hlinkClick r:id="rId2"/>
              </a:rPr>
              <a:t>http://povar.ru</a:t>
            </a:r>
            <a:r>
              <a:rPr lang="ru-RU" sz="1600" dirty="0" smtClean="0">
                <a:cs typeface="Arial" charset="0"/>
              </a:rPr>
              <a:t>  - сайт профессиональных поваров и любителей</a:t>
            </a:r>
            <a:endParaRPr lang="en-US" sz="1600" dirty="0" smtClean="0">
              <a:cs typeface="Arial" charset="0"/>
            </a:endParaRPr>
          </a:p>
          <a:p>
            <a:pPr algn="just" eaLnBrk="0" hangingPunct="0"/>
            <a:r>
              <a:rPr lang="en-US" sz="1600" dirty="0" smtClean="0">
                <a:cs typeface="Arial" charset="0"/>
                <a:hlinkClick r:id="rId3"/>
              </a:rPr>
              <a:t>www.100menu.ru</a:t>
            </a:r>
            <a:r>
              <a:rPr lang="ru-RU" sz="1600" dirty="0" smtClean="0">
                <a:cs typeface="Arial" charset="0"/>
              </a:rPr>
              <a:t>  - большой электронный сборник рецептур для ПОП</a:t>
            </a:r>
            <a:endParaRPr lang="en-US" sz="1600" dirty="0" smtClean="0">
              <a:cs typeface="Arial" charset="0"/>
            </a:endParaRPr>
          </a:p>
          <a:p>
            <a:pPr algn="just" eaLnBrk="0" hangingPunct="0"/>
            <a:r>
              <a:rPr lang="en-US" sz="1600" dirty="0" smtClean="0">
                <a:cs typeface="Arial" charset="0"/>
                <a:hlinkClick r:id="rId4"/>
              </a:rPr>
              <a:t>www.edu.ru</a:t>
            </a:r>
            <a:r>
              <a:rPr lang="ru-RU" sz="1600" dirty="0" smtClean="0">
                <a:cs typeface="Arial" charset="0"/>
              </a:rPr>
              <a:t>  - федеральный портал «Российское образование» (государственный стандарты, нормативные документы, тесты и т.д.)</a:t>
            </a:r>
          </a:p>
          <a:p>
            <a:pPr algn="just" eaLnBrk="0" hangingPunct="0"/>
            <a:r>
              <a:rPr lang="en-US" sz="1600" dirty="0" smtClean="0">
                <a:cs typeface="Arial" charset="0"/>
                <a:hlinkClick r:id="rId5"/>
              </a:rPr>
              <a:t>http://fcior.edu.ru/</a:t>
            </a:r>
            <a:r>
              <a:rPr lang="ru-RU" sz="1600" dirty="0" smtClean="0">
                <a:cs typeface="Arial" charset="0"/>
              </a:rPr>
              <a:t>  - федеральный центр информационных образовательный ресурсов</a:t>
            </a:r>
            <a:endParaRPr lang="en-US" sz="1600" dirty="0" smtClean="0">
              <a:cs typeface="Arial" charset="0"/>
            </a:endParaRPr>
          </a:p>
          <a:p>
            <a:pPr algn="just" eaLnBrk="0" hangingPunct="0"/>
            <a:r>
              <a:rPr lang="en-US" sz="1600" dirty="0" smtClean="0">
                <a:cs typeface="Arial" charset="0"/>
                <a:hlinkClick r:id="rId6"/>
              </a:rPr>
              <a:t>www.food-formula.narod.ru</a:t>
            </a:r>
            <a:r>
              <a:rPr lang="ru-RU" sz="1600" dirty="0" smtClean="0">
                <a:cs typeface="Arial" charset="0"/>
              </a:rPr>
              <a:t>   - информационный сайт о кулинарии, Большой словарь повара</a:t>
            </a:r>
            <a:endParaRPr lang="en-US" sz="1600" dirty="0" smtClean="0">
              <a:cs typeface="Arial" charset="0"/>
            </a:endParaRPr>
          </a:p>
          <a:p>
            <a:pPr algn="just" eaLnBrk="0" hangingPunct="0"/>
            <a:r>
              <a:rPr lang="en-US" sz="1600" dirty="0" smtClean="0">
                <a:cs typeface="Arial" charset="0"/>
                <a:hlinkClick r:id="rId7"/>
              </a:rPr>
              <a:t>www.kulina.ru</a:t>
            </a:r>
            <a:r>
              <a:rPr lang="ru-RU" sz="1600" dirty="0" smtClean="0">
                <a:cs typeface="Arial" charset="0"/>
              </a:rPr>
              <a:t>  - кулинарный портал (кулинарный словарь, рецепты, мастер-классы)</a:t>
            </a:r>
            <a:endParaRPr lang="en-US" sz="1600" dirty="0" smtClean="0">
              <a:cs typeface="Arial" charset="0"/>
            </a:endParaRPr>
          </a:p>
          <a:p>
            <a:pPr algn="just" eaLnBrk="0" hangingPunct="0"/>
            <a:r>
              <a:rPr lang="en-US" sz="1600" dirty="0" smtClean="0">
                <a:cs typeface="Arial" charset="0"/>
                <a:hlinkClick r:id="rId8"/>
              </a:rPr>
              <a:t>www.kulinaram.ru</a:t>
            </a:r>
            <a:r>
              <a:rPr lang="ru-RU" sz="1600" dirty="0" smtClean="0">
                <a:cs typeface="Arial" charset="0"/>
              </a:rPr>
              <a:t>  - полезные советы, рецепты, словарь терминов, толковый словарь ингредиентов и т. </a:t>
            </a:r>
            <a:r>
              <a:rPr lang="ru-RU" sz="1600" dirty="0" err="1" smtClean="0">
                <a:cs typeface="Arial" charset="0"/>
              </a:rPr>
              <a:t>д</a:t>
            </a:r>
            <a:r>
              <a:rPr lang="ru-RU" sz="1600" dirty="0" smtClean="0">
                <a:cs typeface="Arial" charset="0"/>
              </a:rPr>
              <a:t>)</a:t>
            </a:r>
            <a:endParaRPr lang="en-US" sz="1600" dirty="0" smtClean="0">
              <a:cs typeface="Arial" charset="0"/>
            </a:endParaRPr>
          </a:p>
          <a:p>
            <a:pPr algn="just" eaLnBrk="0" hangingPunct="0"/>
            <a:r>
              <a:rPr lang="en-US" sz="1600" dirty="0" smtClean="0">
                <a:cs typeface="Arial" charset="0"/>
                <a:hlinkClick r:id="rId9"/>
              </a:rPr>
              <a:t>www.pitportal.ru</a:t>
            </a:r>
            <a:r>
              <a:rPr lang="ru-RU" sz="1600" dirty="0" smtClean="0">
                <a:cs typeface="Arial" charset="0"/>
              </a:rPr>
              <a:t>  - интернет-журнал «Вестник индустриального питания»</a:t>
            </a:r>
            <a:endParaRPr lang="en-US" sz="1600" dirty="0" smtClean="0">
              <a:cs typeface="Arial" charset="0"/>
            </a:endParaRPr>
          </a:p>
          <a:p>
            <a:pPr algn="just" eaLnBrk="0" hangingPunct="0"/>
            <a:r>
              <a:rPr lang="ru-RU" sz="1600" u="sng" dirty="0" smtClean="0">
                <a:hlinkClick r:id="rId10"/>
              </a:rPr>
              <a:t>http://www.collegemicrob.narod.ru/microbilogy/index.html</a:t>
            </a:r>
            <a:r>
              <a:rPr lang="en-US" sz="1600" dirty="0" smtClean="0"/>
              <a:t>  - </a:t>
            </a:r>
            <a:r>
              <a:rPr lang="ru-RU" sz="1600" dirty="0" smtClean="0"/>
              <a:t>краткий теоретический курс по дисциплине "Основы микробиологии, вирусологии, иммунологии"</a:t>
            </a:r>
          </a:p>
          <a:p>
            <a:pPr algn="just" eaLnBrk="0" hangingPunct="0"/>
            <a:r>
              <a:rPr lang="ru-RU" sz="1600" dirty="0" smtClean="0">
                <a:hlinkClick r:id="rId11"/>
              </a:rPr>
              <a:t>http://www.pekari.ru/catalog/obo/</a:t>
            </a:r>
            <a:r>
              <a:rPr lang="ru-RU" sz="1600" dirty="0" smtClean="0"/>
              <a:t> - каталог оборудования, инвентаря, предметов сервировки для предприятий общественного питания </a:t>
            </a:r>
          </a:p>
          <a:p>
            <a:pPr algn="just" eaLnBrk="0" hangingPunct="0"/>
            <a:r>
              <a:rPr lang="ru-RU" sz="1600" dirty="0" smtClean="0">
                <a:hlinkClick r:id="rId12"/>
              </a:rPr>
              <a:t>http://www.eq-vip.ru/articles/</a:t>
            </a:r>
            <a:r>
              <a:rPr lang="ru-RU" sz="1600" dirty="0" smtClean="0"/>
              <a:t>  - комплексное оборудование предприятий общественного питания </a:t>
            </a:r>
          </a:p>
          <a:p>
            <a:pPr eaLnBrk="0" hangingPunct="0">
              <a:buFont typeface="Wingdings" pitchFamily="2" charset="2"/>
              <a:buChar char="Ø"/>
            </a:pPr>
            <a:endParaRPr lang="ru-RU" sz="1600" dirty="0" smtClean="0"/>
          </a:p>
          <a:p>
            <a:pPr eaLnBrk="0" hangingPunct="0"/>
            <a:endParaRPr lang="ru-RU" sz="1600" dirty="0"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92696"/>
            <a:ext cx="5688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Профессия «Повар, кондитер»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возврат 8">
            <a:hlinkClick r:id="rId13" action="ppaction://hlinksldjump" highlightClick="1"/>
          </p:cNvPr>
          <p:cNvSpPr/>
          <p:nvPr/>
        </p:nvSpPr>
        <p:spPr>
          <a:xfrm>
            <a:off x="8244408" y="5661248"/>
            <a:ext cx="504056" cy="648072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Oval 2"/>
          <p:cNvSpPr>
            <a:spLocks noChangeArrowheads="1"/>
          </p:cNvSpPr>
          <p:nvPr/>
        </p:nvSpPr>
        <p:spPr bwMode="gray">
          <a:xfrm>
            <a:off x="3203575" y="2420938"/>
            <a:ext cx="2881313" cy="2668587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4" name="Oval 3"/>
          <p:cNvSpPr>
            <a:spLocks noChangeArrowheads="1"/>
          </p:cNvSpPr>
          <p:nvPr/>
        </p:nvSpPr>
        <p:spPr bwMode="gray">
          <a:xfrm>
            <a:off x="3348038" y="2565400"/>
            <a:ext cx="2592387" cy="2376488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3795" name="Text Box 4"/>
          <p:cNvSpPr txBox="1">
            <a:spLocks noChangeArrowheads="1"/>
          </p:cNvSpPr>
          <p:nvPr/>
        </p:nvSpPr>
        <p:spPr bwMode="gray">
          <a:xfrm>
            <a:off x="3708400" y="3213100"/>
            <a:ext cx="1982788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3E1B59"/>
                </a:solidFill>
                <a:cs typeface="Arial" charset="0"/>
              </a:rPr>
              <a:t>Базовая площадка</a:t>
            </a:r>
            <a:endParaRPr lang="en-US" sz="2400" b="1">
              <a:solidFill>
                <a:srgbClr val="3E1B59"/>
              </a:solidFill>
              <a:cs typeface="Arial" charset="0"/>
            </a:endParaRPr>
          </a:p>
        </p:txBody>
      </p:sp>
      <p:sp>
        <p:nvSpPr>
          <p:cNvPr id="43013" name="Oval 5"/>
          <p:cNvSpPr>
            <a:spLocks noChangeArrowheads="1"/>
          </p:cNvSpPr>
          <p:nvPr/>
        </p:nvSpPr>
        <p:spPr bwMode="gray">
          <a:xfrm>
            <a:off x="6659563" y="4365625"/>
            <a:ext cx="1873250" cy="1655763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33797" name="Picture 6" descr="cir_lighteffect0"/>
          <p:cNvPicPr>
            <a:picLocks noChangeAspect="1" noChangeArrowheads="1"/>
          </p:cNvPicPr>
          <p:nvPr/>
        </p:nvPicPr>
        <p:blipFill>
          <a:blip r:embed="rId2" cstate="print">
            <a:lum bright="18000" contrast="-12000"/>
          </a:blip>
          <a:srcRect/>
          <a:stretch>
            <a:fillRect/>
          </a:stretch>
        </p:blipFill>
        <p:spPr bwMode="gray">
          <a:xfrm>
            <a:off x="6659563" y="4365625"/>
            <a:ext cx="18002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Rectangle 7"/>
          <p:cNvSpPr>
            <a:spLocks noChangeArrowheads="1"/>
          </p:cNvSpPr>
          <p:nvPr/>
        </p:nvSpPr>
        <p:spPr bwMode="white">
          <a:xfrm>
            <a:off x="6659563" y="4652963"/>
            <a:ext cx="180022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другие организации</a:t>
            </a:r>
            <a:endParaRPr lang="en-US" sz="2000" dirty="0">
              <a:cs typeface="Arial" charset="0"/>
            </a:endParaRPr>
          </a:p>
        </p:txBody>
      </p:sp>
      <p:sp>
        <p:nvSpPr>
          <p:cNvPr id="43022" name="Oval 14"/>
          <p:cNvSpPr>
            <a:spLocks noChangeArrowheads="1"/>
          </p:cNvSpPr>
          <p:nvPr/>
        </p:nvSpPr>
        <p:spPr bwMode="gray">
          <a:xfrm>
            <a:off x="900113" y="4508500"/>
            <a:ext cx="1800225" cy="165735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33800" name="Picture 15" descr="cir_lighteffect0"/>
          <p:cNvPicPr>
            <a:picLocks noChangeAspect="1" noChangeArrowheads="1"/>
          </p:cNvPicPr>
          <p:nvPr/>
        </p:nvPicPr>
        <p:blipFill>
          <a:blip r:embed="rId2" cstate="print">
            <a:lum bright="18000" contrast="-12000"/>
          </a:blip>
          <a:srcRect/>
          <a:stretch>
            <a:fillRect/>
          </a:stretch>
        </p:blipFill>
        <p:spPr bwMode="gray">
          <a:xfrm>
            <a:off x="900113" y="4437063"/>
            <a:ext cx="18716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4" name="Rectangle 16"/>
          <p:cNvSpPr>
            <a:spLocks noChangeArrowheads="1"/>
          </p:cNvSpPr>
          <p:nvPr/>
        </p:nvSpPr>
        <p:spPr bwMode="white">
          <a:xfrm>
            <a:off x="971550" y="5013325"/>
            <a:ext cx="1493838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социум</a:t>
            </a:r>
            <a:endParaRPr lang="en-US" sz="2000" dirty="0">
              <a:cs typeface="Arial" charset="0"/>
            </a:endParaRPr>
          </a:p>
        </p:txBody>
      </p:sp>
      <p:sp>
        <p:nvSpPr>
          <p:cNvPr id="43026" name="Oval 18"/>
          <p:cNvSpPr>
            <a:spLocks noChangeArrowheads="1"/>
          </p:cNvSpPr>
          <p:nvPr/>
        </p:nvSpPr>
        <p:spPr bwMode="gray">
          <a:xfrm>
            <a:off x="755650" y="1268413"/>
            <a:ext cx="1871663" cy="1728787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33803" name="Picture 19" descr="cir_lighteffect0"/>
          <p:cNvPicPr>
            <a:picLocks noChangeAspect="1" noChangeArrowheads="1"/>
          </p:cNvPicPr>
          <p:nvPr/>
        </p:nvPicPr>
        <p:blipFill>
          <a:blip r:embed="rId2" cstate="print">
            <a:lum bright="18000" contrast="-12000"/>
          </a:blip>
          <a:srcRect/>
          <a:stretch>
            <a:fillRect/>
          </a:stretch>
        </p:blipFill>
        <p:spPr bwMode="gray">
          <a:xfrm>
            <a:off x="684213" y="1268413"/>
            <a:ext cx="20161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8" name="Rectangle 20"/>
          <p:cNvSpPr>
            <a:spLocks noChangeArrowheads="1"/>
          </p:cNvSpPr>
          <p:nvPr/>
        </p:nvSpPr>
        <p:spPr bwMode="white">
          <a:xfrm>
            <a:off x="900113" y="1628775"/>
            <a:ext cx="1493837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однопро-фильные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ОУ</a:t>
            </a:r>
            <a:endParaRPr lang="en-US" sz="2000" dirty="0">
              <a:cs typeface="Arial" charset="0"/>
            </a:endParaRPr>
          </a:p>
        </p:txBody>
      </p:sp>
      <p:sp>
        <p:nvSpPr>
          <p:cNvPr id="43032" name="Oval 24"/>
          <p:cNvSpPr>
            <a:spLocks noChangeArrowheads="1"/>
          </p:cNvSpPr>
          <p:nvPr/>
        </p:nvSpPr>
        <p:spPr bwMode="gray">
          <a:xfrm>
            <a:off x="6443663" y="1341438"/>
            <a:ext cx="2089150" cy="15827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33806" name="Picture 25" descr="cir_lighteffect0"/>
          <p:cNvPicPr>
            <a:picLocks noChangeAspect="1" noChangeArrowheads="1"/>
          </p:cNvPicPr>
          <p:nvPr/>
        </p:nvPicPr>
        <p:blipFill>
          <a:blip r:embed="rId2" cstate="print">
            <a:lum bright="18000" contrast="-12000"/>
          </a:blip>
          <a:srcRect/>
          <a:stretch>
            <a:fillRect/>
          </a:stretch>
        </p:blipFill>
        <p:spPr bwMode="gray">
          <a:xfrm>
            <a:off x="6443663" y="1341438"/>
            <a:ext cx="1944687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34" name="Rectangle 26"/>
          <p:cNvSpPr>
            <a:spLocks noChangeArrowheads="1"/>
          </p:cNvSpPr>
          <p:nvPr/>
        </p:nvSpPr>
        <p:spPr bwMode="white">
          <a:xfrm>
            <a:off x="6227763" y="1844675"/>
            <a:ext cx="23050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работодатели</a:t>
            </a:r>
            <a:endParaRPr lang="en-US" sz="2000" dirty="0">
              <a:cs typeface="Arial" charset="0"/>
            </a:endParaRPr>
          </a:p>
        </p:txBody>
      </p:sp>
      <p:grpSp>
        <p:nvGrpSpPr>
          <p:cNvPr id="33808" name="Group 35"/>
          <p:cNvGrpSpPr>
            <a:grpSpLocks/>
          </p:cNvGrpSpPr>
          <p:nvPr/>
        </p:nvGrpSpPr>
        <p:grpSpPr bwMode="auto">
          <a:xfrm>
            <a:off x="684213" y="1268413"/>
            <a:ext cx="7920037" cy="4968875"/>
            <a:chOff x="854" y="1094"/>
            <a:chExt cx="3956" cy="2842"/>
          </a:xfrm>
        </p:grpSpPr>
        <p:sp>
          <p:nvSpPr>
            <p:cNvPr id="33814" name="Oval 8"/>
            <p:cNvSpPr>
              <a:spLocks noChangeArrowheads="1"/>
            </p:cNvSpPr>
            <p:nvPr/>
          </p:nvSpPr>
          <p:spPr bwMode="gray">
            <a:xfrm>
              <a:off x="3771" y="2821"/>
              <a:ext cx="1039" cy="1038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15" name="Oval 9"/>
            <p:cNvSpPr>
              <a:spLocks noChangeArrowheads="1"/>
            </p:cNvSpPr>
            <p:nvPr/>
          </p:nvSpPr>
          <p:spPr bwMode="gray">
            <a:xfrm>
              <a:off x="2045" y="1725"/>
              <a:ext cx="1563" cy="1564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16" name="Line 10"/>
            <p:cNvSpPr>
              <a:spLocks noChangeShapeType="1"/>
            </p:cNvSpPr>
            <p:nvPr/>
          </p:nvSpPr>
          <p:spPr bwMode="gray">
            <a:xfrm flipV="1">
              <a:off x="1885" y="2964"/>
              <a:ext cx="307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7" name="Line 11"/>
            <p:cNvSpPr>
              <a:spLocks noChangeShapeType="1"/>
            </p:cNvSpPr>
            <p:nvPr/>
          </p:nvSpPr>
          <p:spPr bwMode="gray">
            <a:xfrm flipV="1">
              <a:off x="1832" y="2869"/>
              <a:ext cx="306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8" name="Line 12"/>
            <p:cNvSpPr>
              <a:spLocks noChangeShapeType="1"/>
            </p:cNvSpPr>
            <p:nvPr/>
          </p:nvSpPr>
          <p:spPr bwMode="gray">
            <a:xfrm flipV="1">
              <a:off x="3502" y="1931"/>
              <a:ext cx="307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9" name="Line 13"/>
            <p:cNvSpPr>
              <a:spLocks noChangeShapeType="1"/>
            </p:cNvSpPr>
            <p:nvPr/>
          </p:nvSpPr>
          <p:spPr bwMode="gray">
            <a:xfrm flipV="1">
              <a:off x="3448" y="1836"/>
              <a:ext cx="308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0" name="Oval 17"/>
            <p:cNvSpPr>
              <a:spLocks noChangeArrowheads="1"/>
            </p:cNvSpPr>
            <p:nvPr/>
          </p:nvSpPr>
          <p:spPr bwMode="gray">
            <a:xfrm>
              <a:off x="891" y="2899"/>
              <a:ext cx="1038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21" name="Oval 21"/>
            <p:cNvSpPr>
              <a:spLocks noChangeArrowheads="1"/>
            </p:cNvSpPr>
            <p:nvPr/>
          </p:nvSpPr>
          <p:spPr bwMode="gray">
            <a:xfrm>
              <a:off x="854" y="1094"/>
              <a:ext cx="1039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22" name="Line 22"/>
            <p:cNvSpPr>
              <a:spLocks noChangeShapeType="1"/>
            </p:cNvSpPr>
            <p:nvPr/>
          </p:nvSpPr>
          <p:spPr bwMode="gray">
            <a:xfrm>
              <a:off x="1814" y="1863"/>
              <a:ext cx="354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3" name="Line 23"/>
            <p:cNvSpPr>
              <a:spLocks noChangeShapeType="1"/>
            </p:cNvSpPr>
            <p:nvPr/>
          </p:nvSpPr>
          <p:spPr bwMode="gray">
            <a:xfrm>
              <a:off x="1760" y="1954"/>
              <a:ext cx="355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4" name="Oval 27"/>
            <p:cNvSpPr>
              <a:spLocks noChangeArrowheads="1"/>
            </p:cNvSpPr>
            <p:nvPr/>
          </p:nvSpPr>
          <p:spPr bwMode="gray">
            <a:xfrm>
              <a:off x="3693" y="1094"/>
              <a:ext cx="1038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25" name="Line 28"/>
            <p:cNvSpPr>
              <a:spLocks noChangeShapeType="1"/>
            </p:cNvSpPr>
            <p:nvPr/>
          </p:nvSpPr>
          <p:spPr bwMode="gray">
            <a:xfrm>
              <a:off x="3555" y="2784"/>
              <a:ext cx="354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6" name="Line 29"/>
            <p:cNvSpPr>
              <a:spLocks noChangeShapeType="1"/>
            </p:cNvSpPr>
            <p:nvPr/>
          </p:nvSpPr>
          <p:spPr bwMode="gray">
            <a:xfrm>
              <a:off x="3501" y="2875"/>
              <a:ext cx="355" cy="217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042" name="Rectangle 3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15888"/>
            <a:ext cx="8229600" cy="9271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Сетевое взаимодействие</a:t>
            </a:r>
            <a:endParaRPr lang="en-US" dirty="0"/>
          </a:p>
        </p:txBody>
      </p:sp>
      <p:sp>
        <p:nvSpPr>
          <p:cNvPr id="32" name="4-конечная звезда 31">
            <a:hlinkClick r:id="rId3" action="ppaction://hlinksldjump"/>
          </p:cNvPr>
          <p:cNvSpPr/>
          <p:nvPr/>
        </p:nvSpPr>
        <p:spPr>
          <a:xfrm rot="1135465">
            <a:off x="1908175" y="2420938"/>
            <a:ext cx="360363" cy="431800"/>
          </a:xfrm>
          <a:prstGeom prst="star4">
            <a:avLst/>
          </a:prstGeom>
          <a:solidFill>
            <a:srgbClr val="43661C"/>
          </a:solidFill>
          <a:ln>
            <a:solidFill>
              <a:srgbClr val="59A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4-конечная звезда 32">
            <a:hlinkClick r:id="rId4" action="ppaction://hlinksldjump"/>
          </p:cNvPr>
          <p:cNvSpPr/>
          <p:nvPr/>
        </p:nvSpPr>
        <p:spPr>
          <a:xfrm>
            <a:off x="7667625" y="5445125"/>
            <a:ext cx="433388" cy="431800"/>
          </a:xfrm>
          <a:prstGeom prst="star4">
            <a:avLst/>
          </a:prstGeom>
          <a:solidFill>
            <a:schemeClr val="accent3">
              <a:lumMod val="2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4-конечная звезда 34">
            <a:hlinkClick r:id="rId5" action="ppaction://hlinksldjump"/>
          </p:cNvPr>
          <p:cNvSpPr/>
          <p:nvPr/>
        </p:nvSpPr>
        <p:spPr>
          <a:xfrm>
            <a:off x="1979613" y="5445125"/>
            <a:ext cx="431800" cy="431800"/>
          </a:xfrm>
          <a:prstGeom prst="star4">
            <a:avLst>
              <a:gd name="adj" fmla="val 8721"/>
            </a:avLst>
          </a:prstGeom>
          <a:solidFill>
            <a:srgbClr val="D09A00"/>
          </a:solidFill>
          <a:ln>
            <a:solidFill>
              <a:srgbClr val="A38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4-конечная звезда 35">
            <a:hlinkClick r:id="rId6" action="ppaction://hlinksldjump"/>
          </p:cNvPr>
          <p:cNvSpPr/>
          <p:nvPr/>
        </p:nvSpPr>
        <p:spPr>
          <a:xfrm>
            <a:off x="7740650" y="2276475"/>
            <a:ext cx="431800" cy="431800"/>
          </a:xfrm>
          <a:prstGeom prst="star4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Стрелка вправо 36">
            <a:hlinkClick r:id="rId7" action="ppaction://hlinksldjump"/>
          </p:cNvPr>
          <p:cNvSpPr/>
          <p:nvPr/>
        </p:nvSpPr>
        <p:spPr>
          <a:xfrm>
            <a:off x="8501090" y="6143644"/>
            <a:ext cx="500034" cy="341756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Group 2"/>
          <p:cNvGrpSpPr>
            <a:grpSpLocks/>
          </p:cNvGrpSpPr>
          <p:nvPr/>
        </p:nvGrpSpPr>
        <p:grpSpPr bwMode="auto">
          <a:xfrm>
            <a:off x="2128838" y="5267325"/>
            <a:ext cx="4927600" cy="754063"/>
            <a:chOff x="1341" y="1723"/>
            <a:chExt cx="3104" cy="335"/>
          </a:xfrm>
        </p:grpSpPr>
        <p:sp>
          <p:nvSpPr>
            <p:cNvPr id="9219" name="AutoShape 3"/>
            <p:cNvSpPr>
              <a:spLocks noChangeArrowheads="1"/>
            </p:cNvSpPr>
            <p:nvPr/>
          </p:nvSpPr>
          <p:spPr bwMode="gray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28575" algn="ctr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43" name="AutoShape 4"/>
            <p:cNvSpPr>
              <a:spLocks noChangeArrowheads="1"/>
            </p:cNvSpPr>
            <p:nvPr/>
          </p:nvSpPr>
          <p:spPr bwMode="gray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black">
          <a:xfrm>
            <a:off x="2547938" y="5353050"/>
            <a:ext cx="411480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000" b="1" dirty="0"/>
              <a:t>трудоустройство</a:t>
            </a:r>
            <a:endParaRPr lang="en-US" sz="2000" b="1" dirty="0"/>
          </a:p>
        </p:txBody>
      </p:sp>
      <p:grpSp>
        <p:nvGrpSpPr>
          <p:cNvPr id="34819" name="Group 6"/>
          <p:cNvGrpSpPr>
            <a:grpSpLocks/>
          </p:cNvGrpSpPr>
          <p:nvPr/>
        </p:nvGrpSpPr>
        <p:grpSpPr bwMode="auto">
          <a:xfrm>
            <a:off x="2128838" y="4221163"/>
            <a:ext cx="4927600" cy="720725"/>
            <a:chOff x="1341" y="1723"/>
            <a:chExt cx="3104" cy="335"/>
          </a:xfrm>
        </p:grpSpPr>
        <p:sp>
          <p:nvSpPr>
            <p:cNvPr id="9223" name="AutoShape 7"/>
            <p:cNvSpPr>
              <a:spLocks noChangeArrowheads="1"/>
            </p:cNvSpPr>
            <p:nvPr/>
          </p:nvSpPr>
          <p:spPr bwMode="gray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8575" algn="ctr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41" name="AutoShape 8"/>
            <p:cNvSpPr>
              <a:spLocks noChangeArrowheads="1"/>
            </p:cNvSpPr>
            <p:nvPr/>
          </p:nvSpPr>
          <p:spPr bwMode="gray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25" name="Text Box 9"/>
          <p:cNvSpPr txBox="1">
            <a:spLocks noChangeArrowheads="1"/>
          </p:cNvSpPr>
          <p:nvPr/>
        </p:nvSpPr>
        <p:spPr bwMode="black">
          <a:xfrm>
            <a:off x="2555875" y="4365625"/>
            <a:ext cx="411480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000" b="1" dirty="0"/>
              <a:t>Совместные мероприятия</a:t>
            </a:r>
            <a:endParaRPr lang="en-US" sz="2000" b="1" dirty="0"/>
          </a:p>
        </p:txBody>
      </p:sp>
      <p:grpSp>
        <p:nvGrpSpPr>
          <p:cNvPr id="34821" name="Group 10"/>
          <p:cNvGrpSpPr>
            <a:grpSpLocks/>
          </p:cNvGrpSpPr>
          <p:nvPr/>
        </p:nvGrpSpPr>
        <p:grpSpPr bwMode="auto">
          <a:xfrm>
            <a:off x="2195513" y="2997200"/>
            <a:ext cx="4927600" cy="936625"/>
            <a:chOff x="1341" y="1723"/>
            <a:chExt cx="3104" cy="335"/>
          </a:xfrm>
        </p:grpSpPr>
        <p:sp>
          <p:nvSpPr>
            <p:cNvPr id="9227" name="AutoShape 11"/>
            <p:cNvSpPr>
              <a:spLocks noChangeArrowheads="1"/>
            </p:cNvSpPr>
            <p:nvPr/>
          </p:nvSpPr>
          <p:spPr bwMode="gray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 algn="ctr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39" name="AutoShape 12"/>
            <p:cNvSpPr>
              <a:spLocks noChangeArrowheads="1"/>
            </p:cNvSpPr>
            <p:nvPr/>
          </p:nvSpPr>
          <p:spPr bwMode="gray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29" name="Text Box 13"/>
          <p:cNvSpPr txBox="1">
            <a:spLocks noChangeArrowheads="1"/>
          </p:cNvSpPr>
          <p:nvPr/>
        </p:nvSpPr>
        <p:spPr bwMode="black">
          <a:xfrm>
            <a:off x="2555875" y="3068638"/>
            <a:ext cx="4114800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000" b="1" dirty="0"/>
              <a:t>Участие в аттестационных комиссиях</a:t>
            </a:r>
            <a:endParaRPr lang="en-US" sz="2000" b="1" dirty="0"/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gray">
          <a:xfrm>
            <a:off x="1692275" y="2924175"/>
            <a:ext cx="828675" cy="1009650"/>
          </a:xfrm>
          <a:prstGeom prst="diamond">
            <a:avLst/>
          </a:prstGeom>
          <a:solidFill>
            <a:schemeClr val="accent2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4824" name="Text Box 17"/>
          <p:cNvSpPr txBox="1">
            <a:spLocks noChangeArrowheads="1"/>
          </p:cNvSpPr>
          <p:nvPr/>
        </p:nvSpPr>
        <p:spPr bwMode="gray">
          <a:xfrm>
            <a:off x="1908175" y="321310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gray">
          <a:xfrm>
            <a:off x="1619250" y="4149725"/>
            <a:ext cx="858838" cy="860425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4826" name="Text Box 19"/>
          <p:cNvSpPr txBox="1">
            <a:spLocks noChangeArrowheads="1"/>
          </p:cNvSpPr>
          <p:nvPr/>
        </p:nvSpPr>
        <p:spPr bwMode="gray">
          <a:xfrm>
            <a:off x="1908175" y="429260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gray">
          <a:xfrm>
            <a:off x="1763713" y="5205413"/>
            <a:ext cx="712787" cy="887412"/>
          </a:xfrm>
          <a:prstGeom prst="diamond">
            <a:avLst/>
          </a:prstGeom>
          <a:solidFill>
            <a:schemeClr val="folHlink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4828" name="Text Box 21"/>
          <p:cNvSpPr txBox="1">
            <a:spLocks noChangeArrowheads="1"/>
          </p:cNvSpPr>
          <p:nvPr/>
        </p:nvSpPr>
        <p:spPr bwMode="gray">
          <a:xfrm>
            <a:off x="1979613" y="5373688"/>
            <a:ext cx="288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4829" name="Group 22"/>
          <p:cNvGrpSpPr>
            <a:grpSpLocks/>
          </p:cNvGrpSpPr>
          <p:nvPr/>
        </p:nvGrpSpPr>
        <p:grpSpPr bwMode="auto">
          <a:xfrm>
            <a:off x="2195513" y="1484313"/>
            <a:ext cx="4927600" cy="1223962"/>
            <a:chOff x="1341" y="1723"/>
            <a:chExt cx="3104" cy="335"/>
          </a:xfrm>
        </p:grpSpPr>
        <p:sp>
          <p:nvSpPr>
            <p:cNvPr id="9239" name="AutoShape 23"/>
            <p:cNvSpPr>
              <a:spLocks noChangeArrowheads="1"/>
            </p:cNvSpPr>
            <p:nvPr/>
          </p:nvSpPr>
          <p:spPr bwMode="gray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28575" algn="ctr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37" name="AutoShape 24"/>
            <p:cNvSpPr>
              <a:spLocks noChangeArrowheads="1"/>
            </p:cNvSpPr>
            <p:nvPr/>
          </p:nvSpPr>
          <p:spPr bwMode="gray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41" name="Text Box 25"/>
          <p:cNvSpPr txBox="1">
            <a:spLocks noChangeArrowheads="1"/>
          </p:cNvSpPr>
          <p:nvPr/>
        </p:nvSpPr>
        <p:spPr bwMode="black">
          <a:xfrm>
            <a:off x="2555875" y="1700213"/>
            <a:ext cx="4114800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000" b="1" dirty="0"/>
              <a:t>Совместная работа по формированию  содержания ОПОП </a:t>
            </a:r>
            <a:endParaRPr lang="en-US" sz="2000" b="1" dirty="0"/>
          </a:p>
        </p:txBody>
      </p:sp>
      <p:sp>
        <p:nvSpPr>
          <p:cNvPr id="9242" name="AutoShape 26"/>
          <p:cNvSpPr>
            <a:spLocks noChangeArrowheads="1"/>
          </p:cNvSpPr>
          <p:nvPr/>
        </p:nvSpPr>
        <p:spPr bwMode="gray">
          <a:xfrm>
            <a:off x="1619250" y="1484313"/>
            <a:ext cx="901700" cy="1152525"/>
          </a:xfrm>
          <a:prstGeom prst="diamond">
            <a:avLst/>
          </a:prstGeom>
          <a:solidFill>
            <a:schemeClr val="hlink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4832" name="Text Box 27"/>
          <p:cNvSpPr txBox="1">
            <a:spLocks noChangeArrowheads="1"/>
          </p:cNvSpPr>
          <p:nvPr/>
        </p:nvSpPr>
        <p:spPr bwMode="gray">
          <a:xfrm>
            <a:off x="1835150" y="1773238"/>
            <a:ext cx="504825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" name="4-конечная звезда 29">
            <a:hlinkClick r:id="rId2" action="ppaction://hlinksldjump"/>
          </p:cNvPr>
          <p:cNvSpPr/>
          <p:nvPr/>
        </p:nvSpPr>
        <p:spPr>
          <a:xfrm>
            <a:off x="6516688" y="4508500"/>
            <a:ext cx="431800" cy="360363"/>
          </a:xfrm>
          <a:prstGeom prst="star4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4-конечная звезда 30">
            <a:hlinkClick r:id="rId3" action="ppaction://hlinksldjump"/>
          </p:cNvPr>
          <p:cNvSpPr/>
          <p:nvPr/>
        </p:nvSpPr>
        <p:spPr>
          <a:xfrm>
            <a:off x="6516688" y="5516563"/>
            <a:ext cx="431800" cy="433387"/>
          </a:xfrm>
          <a:prstGeom prst="star4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Управляющая кнопка: возврат 27">
            <a:hlinkClick r:id="rId4" action="ppaction://hlinksldjump" highlightClick="1"/>
          </p:cNvPr>
          <p:cNvSpPr/>
          <p:nvPr/>
        </p:nvSpPr>
        <p:spPr>
          <a:xfrm>
            <a:off x="8459788" y="6021388"/>
            <a:ext cx="468312" cy="503237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2710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Совещание директоров </a:t>
            </a:r>
            <a:r>
              <a:rPr lang="ru-RU" sz="3200" dirty="0" err="1" smtClean="0"/>
              <a:t>Кулундинской</a:t>
            </a:r>
            <a:r>
              <a:rPr lang="ru-RU" sz="3200" dirty="0" smtClean="0"/>
              <a:t> территориальной группы</a:t>
            </a:r>
            <a:endParaRPr lang="ru-RU" sz="3200" dirty="0"/>
          </a:p>
        </p:txBody>
      </p:sp>
      <p:pic>
        <p:nvPicPr>
          <p:cNvPr id="1026" name="Picture 2" descr="C:\Users\Seven\Desktop\pl_39_1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3600400" cy="2700300"/>
          </a:xfrm>
          <a:prstGeom prst="roundRect">
            <a:avLst/>
          </a:prstGeom>
          <a:ln>
            <a:solidFill>
              <a:srgbClr val="59A16A"/>
            </a:solidFill>
          </a:ln>
        </p:spPr>
      </p:pic>
      <p:pic>
        <p:nvPicPr>
          <p:cNvPr id="1027" name="Picture 3" descr="C:\Users\Seven\Desktop\pl_39_1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789040"/>
            <a:ext cx="3645768" cy="2531620"/>
          </a:xfrm>
          <a:prstGeom prst="roundRect">
            <a:avLst/>
          </a:prstGeom>
          <a:noFill/>
          <a:ln w="12700">
            <a:solidFill>
              <a:srgbClr val="59A16A"/>
            </a:solidFill>
          </a:ln>
        </p:spPr>
      </p:pic>
      <p:sp>
        <p:nvSpPr>
          <p:cNvPr id="35844" name="Прямоугольник 5"/>
          <p:cNvSpPr>
            <a:spLocks noChangeArrowheads="1"/>
          </p:cNvSpPr>
          <p:nvPr/>
        </p:nvSpPr>
        <p:spPr bwMode="auto">
          <a:xfrm>
            <a:off x="4067175" y="1268413"/>
            <a:ext cx="4572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  <a:p>
            <a:pPr algn="just"/>
            <a:r>
              <a:rPr lang="ru-RU" dirty="0"/>
              <a:t>«Место профессионального лицея №39 в инфраструктуре города Яровое, его роль в реализации Стратегии социально-экономического развития Алтайского края».</a:t>
            </a:r>
          </a:p>
        </p:txBody>
      </p:sp>
      <p:sp>
        <p:nvSpPr>
          <p:cNvPr id="35845" name="Прямоугольник 6"/>
          <p:cNvSpPr>
            <a:spLocks noChangeArrowheads="1"/>
          </p:cNvSpPr>
          <p:nvPr/>
        </p:nvSpPr>
        <p:spPr bwMode="auto">
          <a:xfrm>
            <a:off x="250825" y="4005263"/>
            <a:ext cx="45370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dirty="0"/>
              <a:t>Социальные партнёры ПЛ№39 директор ООО «Причал», финансовый директор ООО «Житница Алтая» Ирина </a:t>
            </a:r>
            <a:r>
              <a:rPr lang="ru-RU" dirty="0" err="1"/>
              <a:t>Мысина</a:t>
            </a:r>
            <a:r>
              <a:rPr lang="ru-RU" dirty="0"/>
              <a:t> и менеджер фонда поддержки малого и среднего бизнеса Александра </a:t>
            </a:r>
            <a:r>
              <a:rPr lang="ru-RU" dirty="0" err="1"/>
              <a:t>Коробкова</a:t>
            </a:r>
            <a:r>
              <a:rPr lang="ru-RU" dirty="0"/>
              <a:t> отметили важность развития партнёрских отношений с профессиональным лицеем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567738" y="6165850"/>
            <a:ext cx="468312" cy="50323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AutoShape 3"/>
          <p:cNvSpPr>
            <a:spLocks noChangeArrowheads="1"/>
          </p:cNvSpPr>
          <p:nvPr/>
        </p:nvSpPr>
        <p:spPr bwMode="gray">
          <a:xfrm>
            <a:off x="179388" y="4005263"/>
            <a:ext cx="2808287" cy="1008062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780" name="AutoShape 4"/>
          <p:cNvSpPr>
            <a:spLocks noChangeArrowheads="1"/>
          </p:cNvSpPr>
          <p:nvPr/>
        </p:nvSpPr>
        <p:spPr bwMode="gray">
          <a:xfrm rot="16200000" flipV="1">
            <a:off x="668337" y="2651126"/>
            <a:ext cx="2778125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5781" name="AutoShape 5"/>
          <p:cNvSpPr>
            <a:spLocks noChangeArrowheads="1"/>
          </p:cNvSpPr>
          <p:nvPr/>
        </p:nvSpPr>
        <p:spPr bwMode="gray">
          <a:xfrm rot="16200000" flipV="1">
            <a:off x="-88900" y="2976563"/>
            <a:ext cx="2276475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6868" name="Text Box 6"/>
          <p:cNvSpPr txBox="1">
            <a:spLocks noChangeArrowheads="1"/>
          </p:cNvSpPr>
          <p:nvPr/>
        </p:nvSpPr>
        <p:spPr bwMode="gray">
          <a:xfrm>
            <a:off x="179388" y="4508500"/>
            <a:ext cx="2370137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/>
              <a:t>трудоустройство</a:t>
            </a:r>
            <a:endParaRPr lang="en-US" sz="2000" b="1"/>
          </a:p>
        </p:txBody>
      </p:sp>
      <p:sp>
        <p:nvSpPr>
          <p:cNvPr id="36869" name="AutoShape 24"/>
          <p:cNvSpPr>
            <a:spLocks noChangeArrowheads="1"/>
          </p:cNvSpPr>
          <p:nvPr/>
        </p:nvSpPr>
        <p:spPr bwMode="gray">
          <a:xfrm>
            <a:off x="3276600" y="3644900"/>
            <a:ext cx="2879725" cy="1368425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801" name="AutoShape 25"/>
          <p:cNvSpPr>
            <a:spLocks noChangeArrowheads="1"/>
          </p:cNvSpPr>
          <p:nvPr/>
        </p:nvSpPr>
        <p:spPr bwMode="gray">
          <a:xfrm rot="16200000" flipV="1">
            <a:off x="3930154" y="2558678"/>
            <a:ext cx="2448272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5802" name="AutoShape 26"/>
          <p:cNvSpPr>
            <a:spLocks noChangeArrowheads="1"/>
          </p:cNvSpPr>
          <p:nvPr/>
        </p:nvSpPr>
        <p:spPr bwMode="gray">
          <a:xfrm rot="16200000" flipV="1">
            <a:off x="2928664" y="2623865"/>
            <a:ext cx="2578647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6872" name="AutoShape 27"/>
          <p:cNvSpPr>
            <a:spLocks noChangeArrowheads="1"/>
          </p:cNvSpPr>
          <p:nvPr/>
        </p:nvSpPr>
        <p:spPr bwMode="gray">
          <a:xfrm>
            <a:off x="6156325" y="3573463"/>
            <a:ext cx="2879725" cy="1368425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804" name="AutoShape 28"/>
          <p:cNvSpPr>
            <a:spLocks noChangeArrowheads="1"/>
          </p:cNvSpPr>
          <p:nvPr/>
        </p:nvSpPr>
        <p:spPr bwMode="gray">
          <a:xfrm rot="16200000" flipV="1">
            <a:off x="7076282" y="2724944"/>
            <a:ext cx="1916112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5805" name="AutoShape 29"/>
          <p:cNvSpPr>
            <a:spLocks noChangeArrowheads="1"/>
          </p:cNvSpPr>
          <p:nvPr/>
        </p:nvSpPr>
        <p:spPr bwMode="gray">
          <a:xfrm rot="16200000" flipV="1">
            <a:off x="6149975" y="2714626"/>
            <a:ext cx="1895475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6875" name="Text Box 30"/>
          <p:cNvSpPr txBox="1">
            <a:spLocks noChangeArrowheads="1"/>
          </p:cNvSpPr>
          <p:nvPr/>
        </p:nvSpPr>
        <p:spPr bwMode="gray">
          <a:xfrm>
            <a:off x="3348038" y="4292600"/>
            <a:ext cx="2303462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Трёхсторонние договора</a:t>
            </a:r>
            <a:endParaRPr lang="en-US" sz="2000" b="1"/>
          </a:p>
        </p:txBody>
      </p:sp>
      <p:sp>
        <p:nvSpPr>
          <p:cNvPr id="36876" name="Text Box 31"/>
          <p:cNvSpPr txBox="1">
            <a:spLocks noChangeArrowheads="1"/>
          </p:cNvSpPr>
          <p:nvPr/>
        </p:nvSpPr>
        <p:spPr bwMode="gray">
          <a:xfrm>
            <a:off x="6084888" y="4221163"/>
            <a:ext cx="2374900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договора о сотрудничестве</a:t>
            </a:r>
            <a:endParaRPr lang="en-US" sz="2000" b="1"/>
          </a:p>
        </p:txBody>
      </p:sp>
      <p:sp>
        <p:nvSpPr>
          <p:cNvPr id="36877" name="Text Box 32"/>
          <p:cNvSpPr txBox="1">
            <a:spLocks noChangeArrowheads="1"/>
          </p:cNvSpPr>
          <p:nvPr/>
        </p:nvSpPr>
        <p:spPr bwMode="gray">
          <a:xfrm>
            <a:off x="684213" y="1628775"/>
            <a:ext cx="719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95%</a:t>
            </a:r>
            <a:endParaRPr lang="en-US" sz="2000" b="1"/>
          </a:p>
        </p:txBody>
      </p:sp>
      <p:sp>
        <p:nvSpPr>
          <p:cNvPr id="36878" name="Text Box 33"/>
          <p:cNvSpPr txBox="1">
            <a:spLocks noChangeArrowheads="1"/>
          </p:cNvSpPr>
          <p:nvPr/>
        </p:nvSpPr>
        <p:spPr bwMode="gray">
          <a:xfrm>
            <a:off x="1692275" y="1052513"/>
            <a:ext cx="9350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100%</a:t>
            </a:r>
            <a:endParaRPr lang="en-US" sz="2000" b="1"/>
          </a:p>
        </p:txBody>
      </p:sp>
      <p:sp>
        <p:nvSpPr>
          <p:cNvPr id="36879" name="Text Box 34"/>
          <p:cNvSpPr txBox="1">
            <a:spLocks noChangeArrowheads="1"/>
          </p:cNvSpPr>
          <p:nvPr/>
        </p:nvSpPr>
        <p:spPr bwMode="gray">
          <a:xfrm>
            <a:off x="3923928" y="1124744"/>
            <a:ext cx="576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15</a:t>
            </a:r>
            <a:endParaRPr lang="en-US" sz="2000" b="1" dirty="0"/>
          </a:p>
        </p:txBody>
      </p:sp>
      <p:sp>
        <p:nvSpPr>
          <p:cNvPr id="36880" name="Text Box 35"/>
          <p:cNvSpPr txBox="1">
            <a:spLocks noChangeArrowheads="1"/>
          </p:cNvSpPr>
          <p:nvPr/>
        </p:nvSpPr>
        <p:spPr bwMode="gray">
          <a:xfrm>
            <a:off x="5004048" y="1124744"/>
            <a:ext cx="503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15</a:t>
            </a:r>
            <a:endParaRPr lang="en-US" sz="2000" b="1" dirty="0"/>
          </a:p>
        </p:txBody>
      </p:sp>
      <p:sp>
        <p:nvSpPr>
          <p:cNvPr id="36881" name="Text Box 36"/>
          <p:cNvSpPr txBox="1">
            <a:spLocks noChangeArrowheads="1"/>
          </p:cNvSpPr>
          <p:nvPr/>
        </p:nvSpPr>
        <p:spPr bwMode="gray">
          <a:xfrm>
            <a:off x="6875463" y="1557338"/>
            <a:ext cx="433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9</a:t>
            </a:r>
            <a:endParaRPr lang="en-US" sz="2000" b="1"/>
          </a:p>
        </p:txBody>
      </p:sp>
      <p:sp>
        <p:nvSpPr>
          <p:cNvPr id="36882" name="Text Box 36"/>
          <p:cNvSpPr txBox="1">
            <a:spLocks noChangeArrowheads="1"/>
          </p:cNvSpPr>
          <p:nvPr/>
        </p:nvSpPr>
        <p:spPr bwMode="gray">
          <a:xfrm>
            <a:off x="7812088" y="1557338"/>
            <a:ext cx="431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9</a:t>
            </a:r>
            <a:endParaRPr lang="en-US" sz="2000" b="1"/>
          </a:p>
        </p:txBody>
      </p:sp>
      <p:sp>
        <p:nvSpPr>
          <p:cNvPr id="42" name="Прямоугольник 41"/>
          <p:cNvSpPr/>
          <p:nvPr/>
        </p:nvSpPr>
        <p:spPr>
          <a:xfrm>
            <a:off x="1258888" y="5589588"/>
            <a:ext cx="576262" cy="5032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787900" y="5516563"/>
            <a:ext cx="576263" cy="504825"/>
          </a:xfrm>
          <a:prstGeom prst="rect">
            <a:avLst/>
          </a:prstGeom>
          <a:solidFill>
            <a:srgbClr val="FFC319"/>
          </a:solidFill>
          <a:ln>
            <a:solidFill>
              <a:srgbClr val="FFC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885" name="Text Box 34"/>
          <p:cNvSpPr txBox="1">
            <a:spLocks noChangeArrowheads="1"/>
          </p:cNvSpPr>
          <p:nvPr/>
        </p:nvSpPr>
        <p:spPr bwMode="gray">
          <a:xfrm>
            <a:off x="1979613" y="5661025"/>
            <a:ext cx="15128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- 2011 год</a:t>
            </a:r>
            <a:endParaRPr lang="en-US" sz="2000" b="1"/>
          </a:p>
        </p:txBody>
      </p:sp>
      <p:sp>
        <p:nvSpPr>
          <p:cNvPr id="36886" name="Text Box 34"/>
          <p:cNvSpPr txBox="1">
            <a:spLocks noChangeArrowheads="1"/>
          </p:cNvSpPr>
          <p:nvPr/>
        </p:nvSpPr>
        <p:spPr bwMode="gray">
          <a:xfrm>
            <a:off x="5724525" y="5589588"/>
            <a:ext cx="1511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- 2012 год</a:t>
            </a:r>
            <a:endParaRPr lang="en-US" sz="2000" b="1"/>
          </a:p>
        </p:txBody>
      </p:sp>
      <p:sp>
        <p:nvSpPr>
          <p:cNvPr id="46" name="Управляющая кнопка: возврат 45">
            <a:hlinkClick r:id="rId2" action="ppaction://hlinksldjump" highlightClick="1"/>
          </p:cNvPr>
          <p:cNvSpPr/>
          <p:nvPr/>
        </p:nvSpPr>
        <p:spPr>
          <a:xfrm>
            <a:off x="8388350" y="5949950"/>
            <a:ext cx="360363" cy="4318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AutoShape 3"/>
          <p:cNvSpPr>
            <a:spLocks noChangeArrowheads="1"/>
          </p:cNvSpPr>
          <p:nvPr/>
        </p:nvSpPr>
        <p:spPr bwMode="gray">
          <a:xfrm rot="5400000">
            <a:off x="580763" y="3758245"/>
            <a:ext cx="2437854" cy="237626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7892" name="Freeform 4"/>
          <p:cNvSpPr>
            <a:spLocks/>
          </p:cNvSpPr>
          <p:nvPr/>
        </p:nvSpPr>
        <p:spPr bwMode="gray">
          <a:xfrm>
            <a:off x="611188" y="3725863"/>
            <a:ext cx="2376487" cy="481012"/>
          </a:xfrm>
          <a:custGeom>
            <a:avLst/>
            <a:gdLst>
              <a:gd name="T0" fmla="*/ 5 w 1270"/>
              <a:gd name="T1" fmla="*/ 303 h 303"/>
              <a:gd name="T2" fmla="*/ 21 w 1270"/>
              <a:gd name="T3" fmla="*/ 177 h 303"/>
              <a:gd name="T4" fmla="*/ 172 w 1270"/>
              <a:gd name="T5" fmla="*/ 22 h 303"/>
              <a:gd name="T6" fmla="*/ 361 w 1270"/>
              <a:gd name="T7" fmla="*/ 11 h 303"/>
              <a:gd name="T8" fmla="*/ 932 w 1270"/>
              <a:gd name="T9" fmla="*/ 12 h 303"/>
              <a:gd name="T10" fmla="*/ 1070 w 1270"/>
              <a:gd name="T11" fmla="*/ 14 h 303"/>
              <a:gd name="T12" fmla="*/ 1260 w 1270"/>
              <a:gd name="T13" fmla="*/ 189 h 303"/>
              <a:gd name="T14" fmla="*/ 1266 w 1270"/>
              <a:gd name="T15" fmla="*/ 302 h 303"/>
              <a:gd name="T16" fmla="*/ 5 w 1270"/>
              <a:gd name="T17" fmla="*/ 303 h 3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70"/>
              <a:gd name="T28" fmla="*/ 0 h 303"/>
              <a:gd name="T29" fmla="*/ 1270 w 1270"/>
              <a:gd name="T30" fmla="*/ 303 h 3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gray">
          <a:xfrm>
            <a:off x="952500" y="3813175"/>
            <a:ext cx="1670050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1C1C1C"/>
                </a:solidFill>
              </a:rPr>
              <a:t>Работа в УМК</a:t>
            </a:r>
            <a:endParaRPr lang="en-US">
              <a:solidFill>
                <a:srgbClr val="1C1C1C"/>
              </a:solidFill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gray">
          <a:xfrm>
            <a:off x="468313" y="4292600"/>
            <a:ext cx="2519362" cy="157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 b="1">
                <a:solidFill>
                  <a:srgbClr val="1C1C1C"/>
                </a:solidFill>
              </a:rPr>
              <a:t>Член президиума УМК преподаватель высшей квалификационной категории Ирина Васильевна Яровая</a:t>
            </a:r>
            <a:endParaRPr lang="en-US" sz="1600" b="1">
              <a:solidFill>
                <a:srgbClr val="1C1C1C"/>
              </a:solidFill>
            </a:endParaRPr>
          </a:p>
        </p:txBody>
      </p:sp>
      <p:sp>
        <p:nvSpPr>
          <p:cNvPr id="77831" name="AutoShape 7"/>
          <p:cNvSpPr>
            <a:spLocks noChangeArrowheads="1"/>
          </p:cNvSpPr>
          <p:nvPr/>
        </p:nvSpPr>
        <p:spPr bwMode="gray">
          <a:xfrm rot="5400000">
            <a:off x="3392252" y="3895960"/>
            <a:ext cx="2365846" cy="20288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7898" name="Freeform 8"/>
          <p:cNvSpPr>
            <a:spLocks/>
          </p:cNvSpPr>
          <p:nvPr/>
        </p:nvSpPr>
        <p:spPr bwMode="gray">
          <a:xfrm>
            <a:off x="3576638" y="3724275"/>
            <a:ext cx="2001837" cy="481013"/>
          </a:xfrm>
          <a:custGeom>
            <a:avLst/>
            <a:gdLst>
              <a:gd name="T0" fmla="*/ 6 w 1261"/>
              <a:gd name="T1" fmla="*/ 297 h 303"/>
              <a:gd name="T2" fmla="*/ 18 w 1261"/>
              <a:gd name="T3" fmla="*/ 174 h 303"/>
              <a:gd name="T4" fmla="*/ 171 w 1261"/>
              <a:gd name="T5" fmla="*/ 30 h 303"/>
              <a:gd name="T6" fmla="*/ 352 w 1261"/>
              <a:gd name="T7" fmla="*/ 13 h 303"/>
              <a:gd name="T8" fmla="*/ 922 w 1261"/>
              <a:gd name="T9" fmla="*/ 10 h 303"/>
              <a:gd name="T10" fmla="*/ 1061 w 1261"/>
              <a:gd name="T11" fmla="*/ 12 h 303"/>
              <a:gd name="T12" fmla="*/ 1251 w 1261"/>
              <a:gd name="T13" fmla="*/ 190 h 303"/>
              <a:gd name="T14" fmla="*/ 1257 w 1261"/>
              <a:gd name="T15" fmla="*/ 303 h 303"/>
              <a:gd name="T16" fmla="*/ 6 w 1261"/>
              <a:gd name="T17" fmla="*/ 297 h 3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61"/>
              <a:gd name="T28" fmla="*/ 0 h 303"/>
              <a:gd name="T29" fmla="*/ 1261 w 1261"/>
              <a:gd name="T30" fmla="*/ 303 h 3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9" name="Rectangle 9"/>
          <p:cNvSpPr>
            <a:spLocks noChangeArrowheads="1"/>
          </p:cNvSpPr>
          <p:nvPr/>
        </p:nvSpPr>
        <p:spPr bwMode="gray">
          <a:xfrm>
            <a:off x="3817938" y="3813175"/>
            <a:ext cx="1425575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1C1C1C"/>
                </a:solidFill>
              </a:rPr>
              <a:t>г. Кемерово</a:t>
            </a:r>
            <a:endParaRPr lang="en-US">
              <a:solidFill>
                <a:srgbClr val="1C1C1C"/>
              </a:solidFill>
            </a:endParaRPr>
          </a:p>
        </p:txBody>
      </p:sp>
      <p:sp>
        <p:nvSpPr>
          <p:cNvPr id="37900" name="Text Box 10"/>
          <p:cNvSpPr txBox="1">
            <a:spLocks noChangeArrowheads="1"/>
          </p:cNvSpPr>
          <p:nvPr/>
        </p:nvSpPr>
        <p:spPr bwMode="gray">
          <a:xfrm>
            <a:off x="3560763" y="4403725"/>
            <a:ext cx="2011362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 b="1">
                <a:solidFill>
                  <a:srgbClr val="1C1C1C"/>
                </a:solidFill>
              </a:rPr>
              <a:t>Сотрудничество в реализации ФГОС</a:t>
            </a:r>
            <a:r>
              <a:rPr lang="en-US" sz="1600" b="1">
                <a:solidFill>
                  <a:srgbClr val="1C1C1C"/>
                </a:solidFill>
              </a:rPr>
              <a:t>.</a:t>
            </a:r>
          </a:p>
        </p:txBody>
      </p:sp>
      <p:sp>
        <p:nvSpPr>
          <p:cNvPr id="77835" name="AutoShape 11"/>
          <p:cNvSpPr>
            <a:spLocks noChangeArrowheads="1"/>
          </p:cNvSpPr>
          <p:nvPr/>
        </p:nvSpPr>
        <p:spPr bwMode="gray">
          <a:xfrm rot="5400000">
            <a:off x="6133356" y="3859956"/>
            <a:ext cx="2293838" cy="20288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7904" name="Freeform 12"/>
          <p:cNvSpPr>
            <a:spLocks/>
          </p:cNvSpPr>
          <p:nvPr/>
        </p:nvSpPr>
        <p:spPr bwMode="gray">
          <a:xfrm>
            <a:off x="6276975" y="3743325"/>
            <a:ext cx="2000250" cy="463550"/>
          </a:xfrm>
          <a:custGeom>
            <a:avLst/>
            <a:gdLst>
              <a:gd name="T0" fmla="*/ 5 w 1260"/>
              <a:gd name="T1" fmla="*/ 292 h 292"/>
              <a:gd name="T2" fmla="*/ 192 w 1260"/>
              <a:gd name="T3" fmla="*/ 0 h 292"/>
              <a:gd name="T4" fmla="*/ 1060 w 1260"/>
              <a:gd name="T5" fmla="*/ 0 h 292"/>
              <a:gd name="T6" fmla="*/ 1254 w 1260"/>
              <a:gd name="T7" fmla="*/ 291 h 292"/>
              <a:gd name="T8" fmla="*/ 5 w 1260"/>
              <a:gd name="T9" fmla="*/ 292 h 2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0"/>
              <a:gd name="T16" fmla="*/ 0 h 292"/>
              <a:gd name="T17" fmla="*/ 1260 w 1260"/>
              <a:gd name="T18" fmla="*/ 292 h 2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0" h="292">
                <a:moveTo>
                  <a:pt x="5" y="292"/>
                </a:moveTo>
                <a:cubicBezTo>
                  <a:pt x="0" y="270"/>
                  <a:pt x="16" y="49"/>
                  <a:pt x="192" y="0"/>
                </a:cubicBezTo>
                <a:lnTo>
                  <a:pt x="1060" y="0"/>
                </a:lnTo>
                <a:cubicBezTo>
                  <a:pt x="1241" y="48"/>
                  <a:pt x="1260" y="186"/>
                  <a:pt x="1254" y="291"/>
                </a:cubicBezTo>
                <a:lnTo>
                  <a:pt x="5" y="292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05" name="Text Box 14"/>
          <p:cNvSpPr txBox="1">
            <a:spLocks noChangeArrowheads="1"/>
          </p:cNvSpPr>
          <p:nvPr/>
        </p:nvSpPr>
        <p:spPr bwMode="gray">
          <a:xfrm>
            <a:off x="6265863" y="4403725"/>
            <a:ext cx="2011362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 b="1" dirty="0">
                <a:solidFill>
                  <a:srgbClr val="1C1C1C"/>
                </a:solidFill>
              </a:rPr>
              <a:t>Участие в мероприятиях </a:t>
            </a:r>
            <a:r>
              <a:rPr lang="ru-RU" sz="1600" b="1" dirty="0" smtClean="0">
                <a:solidFill>
                  <a:srgbClr val="1C1C1C"/>
                </a:solidFill>
              </a:rPr>
              <a:t>Краевого</a:t>
            </a:r>
            <a:r>
              <a:rPr lang="ru-RU" sz="1600" b="1" dirty="0">
                <a:solidFill>
                  <a:srgbClr val="1C1C1C"/>
                </a:solidFill>
              </a:rPr>
              <a:t>, </a:t>
            </a:r>
            <a:r>
              <a:rPr lang="ru-RU" sz="1600" b="1" dirty="0" smtClean="0">
                <a:solidFill>
                  <a:srgbClr val="1C1C1C"/>
                </a:solidFill>
              </a:rPr>
              <a:t>Всероссийского </a:t>
            </a:r>
            <a:r>
              <a:rPr lang="ru-RU" sz="1600" b="1" dirty="0">
                <a:solidFill>
                  <a:srgbClr val="1C1C1C"/>
                </a:solidFill>
              </a:rPr>
              <a:t>уровней</a:t>
            </a:r>
            <a:endParaRPr lang="en-US" sz="1600" b="1" dirty="0">
              <a:solidFill>
                <a:srgbClr val="1C1C1C"/>
              </a:solidFill>
            </a:endParaRPr>
          </a:p>
        </p:txBody>
      </p:sp>
      <p:grpSp>
        <p:nvGrpSpPr>
          <p:cNvPr id="37906" name="Group 15"/>
          <p:cNvGrpSpPr>
            <a:grpSpLocks/>
          </p:cNvGrpSpPr>
          <p:nvPr/>
        </p:nvGrpSpPr>
        <p:grpSpPr bwMode="auto">
          <a:xfrm>
            <a:off x="3348038" y="1771650"/>
            <a:ext cx="2413000" cy="538163"/>
            <a:chOff x="2251" y="1126"/>
            <a:chExt cx="1501" cy="339"/>
          </a:xfrm>
        </p:grpSpPr>
        <p:sp>
          <p:nvSpPr>
            <p:cNvPr id="77840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41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907" name="Rectangle 18"/>
          <p:cNvSpPr>
            <a:spLocks noChangeArrowheads="1"/>
          </p:cNvSpPr>
          <p:nvPr/>
        </p:nvSpPr>
        <p:spPr bwMode="gray">
          <a:xfrm>
            <a:off x="3403600" y="1841500"/>
            <a:ext cx="2354263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1C1C1C"/>
                </a:solidFill>
              </a:rPr>
              <a:t>ГОУ НПО «ПЛ№49»</a:t>
            </a:r>
            <a:endParaRPr lang="en-US" b="1">
              <a:solidFill>
                <a:srgbClr val="1C1C1C"/>
              </a:solidFill>
            </a:endParaRPr>
          </a:p>
        </p:txBody>
      </p:sp>
      <p:grpSp>
        <p:nvGrpSpPr>
          <p:cNvPr id="37908" name="Group 19"/>
          <p:cNvGrpSpPr>
            <a:grpSpLocks/>
          </p:cNvGrpSpPr>
          <p:nvPr/>
        </p:nvGrpSpPr>
        <p:grpSpPr bwMode="auto">
          <a:xfrm>
            <a:off x="6105525" y="1771650"/>
            <a:ext cx="2384425" cy="649288"/>
            <a:chOff x="3969" y="1126"/>
            <a:chExt cx="1502" cy="339"/>
          </a:xfrm>
        </p:grpSpPr>
        <p:sp>
          <p:nvSpPr>
            <p:cNvPr id="77844" name="AutoShape 20"/>
            <p:cNvSpPr>
              <a:spLocks noChangeArrowheads="1"/>
            </p:cNvSpPr>
            <p:nvPr/>
          </p:nvSpPr>
          <p:spPr bwMode="gray">
            <a:xfrm>
              <a:off x="3969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45" name="AutoShape 21"/>
            <p:cNvSpPr>
              <a:spLocks noChangeArrowheads="1"/>
            </p:cNvSpPr>
            <p:nvPr/>
          </p:nvSpPr>
          <p:spPr bwMode="gray">
            <a:xfrm>
              <a:off x="3988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909" name="Rectangle 22"/>
          <p:cNvSpPr>
            <a:spLocks noChangeArrowheads="1"/>
          </p:cNvSpPr>
          <p:nvPr/>
        </p:nvSpPr>
        <p:spPr bwMode="gray">
          <a:xfrm>
            <a:off x="6443663" y="1773238"/>
            <a:ext cx="1779587" cy="646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1C1C1C"/>
                </a:solidFill>
              </a:rPr>
              <a:t>Конкурсные</a:t>
            </a:r>
          </a:p>
          <a:p>
            <a:pPr algn="ctr"/>
            <a:r>
              <a:rPr lang="ru-RU" b="1">
                <a:solidFill>
                  <a:srgbClr val="1C1C1C"/>
                </a:solidFill>
              </a:rPr>
              <a:t> мероприятия</a:t>
            </a:r>
            <a:endParaRPr lang="en-US" b="1">
              <a:solidFill>
                <a:srgbClr val="1C1C1C"/>
              </a:solidFill>
            </a:endParaRPr>
          </a:p>
        </p:txBody>
      </p:sp>
      <p:grpSp>
        <p:nvGrpSpPr>
          <p:cNvPr id="37910" name="Group 23"/>
          <p:cNvGrpSpPr>
            <a:grpSpLocks/>
          </p:cNvGrpSpPr>
          <p:nvPr/>
        </p:nvGrpSpPr>
        <p:grpSpPr bwMode="auto">
          <a:xfrm>
            <a:off x="468313" y="1771650"/>
            <a:ext cx="2601912" cy="538163"/>
            <a:chOff x="555" y="1126"/>
            <a:chExt cx="1502" cy="339"/>
          </a:xfrm>
        </p:grpSpPr>
        <p:sp>
          <p:nvSpPr>
            <p:cNvPr id="77848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49" name="AutoShape 25"/>
            <p:cNvSpPr>
              <a:spLocks noChangeArrowheads="1"/>
            </p:cNvSpPr>
            <p:nvPr/>
          </p:nvSpPr>
          <p:spPr bwMode="gray">
            <a:xfrm>
              <a:off x="574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911" name="Rectangle 26"/>
          <p:cNvSpPr>
            <a:spLocks noChangeArrowheads="1"/>
          </p:cNvSpPr>
          <p:nvPr/>
        </p:nvSpPr>
        <p:spPr bwMode="gray">
          <a:xfrm>
            <a:off x="568325" y="1841500"/>
            <a:ext cx="2644775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1C1C1C"/>
                </a:solidFill>
              </a:rPr>
              <a:t>КГБОУ НПО «ПУ№35»</a:t>
            </a:r>
            <a:endParaRPr lang="en-US" b="1">
              <a:solidFill>
                <a:srgbClr val="1C1C1C"/>
              </a:solidFill>
            </a:endParaRPr>
          </a:p>
        </p:txBody>
      </p:sp>
      <p:sp>
        <p:nvSpPr>
          <p:cNvPr id="77851" name="AutoShape 27"/>
          <p:cNvSpPr>
            <a:spLocks noChangeArrowheads="1"/>
          </p:cNvSpPr>
          <p:nvPr/>
        </p:nvSpPr>
        <p:spPr bwMode="gray">
          <a:xfrm flipV="1">
            <a:off x="827088" y="2349500"/>
            <a:ext cx="1981200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7852" name="AutoShape 28"/>
          <p:cNvSpPr>
            <a:spLocks noChangeArrowheads="1"/>
          </p:cNvSpPr>
          <p:nvPr/>
        </p:nvSpPr>
        <p:spPr bwMode="gray">
          <a:xfrm flipV="1">
            <a:off x="3538538" y="2324100"/>
            <a:ext cx="1981200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7853" name="AutoShape 29"/>
          <p:cNvSpPr>
            <a:spLocks noChangeArrowheads="1"/>
          </p:cNvSpPr>
          <p:nvPr/>
        </p:nvSpPr>
        <p:spPr bwMode="gray">
          <a:xfrm flipV="1">
            <a:off x="6281738" y="2324100"/>
            <a:ext cx="1981200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1" name="4-конечная звезда 30">
            <a:hlinkClick r:id="rId2" action="ppaction://hlinksldjump"/>
          </p:cNvPr>
          <p:cNvSpPr/>
          <p:nvPr/>
        </p:nvSpPr>
        <p:spPr>
          <a:xfrm>
            <a:off x="7740650" y="5445125"/>
            <a:ext cx="431800" cy="504825"/>
          </a:xfrm>
          <a:prstGeom prst="star4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Управляющая кнопка: возврат 31">
            <a:hlinkClick r:id="rId3" action="ppaction://hlinksldjump" highlightClick="1"/>
          </p:cNvPr>
          <p:cNvSpPr/>
          <p:nvPr/>
        </p:nvSpPr>
        <p:spPr>
          <a:xfrm>
            <a:off x="8604250" y="6021388"/>
            <a:ext cx="395288" cy="47625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Line 201"/>
          <p:cNvSpPr>
            <a:spLocks noChangeShapeType="1"/>
          </p:cNvSpPr>
          <p:nvPr/>
        </p:nvSpPr>
        <p:spPr bwMode="auto">
          <a:xfrm flipV="1">
            <a:off x="1547813" y="2838450"/>
            <a:ext cx="5376862" cy="339883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8914" name="Group 202"/>
          <p:cNvGrpSpPr>
            <a:grpSpLocks/>
          </p:cNvGrpSpPr>
          <p:nvPr/>
        </p:nvGrpSpPr>
        <p:grpSpPr bwMode="auto">
          <a:xfrm>
            <a:off x="3132138" y="5084763"/>
            <a:ext cx="203200" cy="190500"/>
            <a:chOff x="1355" y="3452"/>
            <a:chExt cx="183" cy="172"/>
          </a:xfrm>
        </p:grpSpPr>
        <p:pic>
          <p:nvPicPr>
            <p:cNvPr id="38995" name="Picture 203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2300" name="Oval 204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8997" name="Group 205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38999" name="Group 20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9005" name="AutoShape 20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9006" name="AutoShape 20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9007" name="AutoShape 20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9008" name="AutoShape 21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39000" name="Group 21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9001" name="AutoShape 21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9002" name="AutoShape 21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9003" name="AutoShape 21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9004" name="AutoShape 21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pic>
          <p:nvPicPr>
            <p:cNvPr id="38998" name="Picture 216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8915" name="Group 217"/>
          <p:cNvGrpSpPr>
            <a:grpSpLocks/>
          </p:cNvGrpSpPr>
          <p:nvPr/>
        </p:nvGrpSpPr>
        <p:grpSpPr bwMode="auto">
          <a:xfrm>
            <a:off x="4787900" y="4005263"/>
            <a:ext cx="203200" cy="190500"/>
            <a:chOff x="1355" y="3452"/>
            <a:chExt cx="183" cy="172"/>
          </a:xfrm>
        </p:grpSpPr>
        <p:pic>
          <p:nvPicPr>
            <p:cNvPr id="38981" name="Picture 218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2315" name="Oval 219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8983" name="Group 220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38985" name="Group 22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8991" name="AutoShape 2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92" name="AutoShape 2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93" name="AutoShape 2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94" name="AutoShape 2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38986" name="Group 22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8987" name="AutoShape 2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88" name="AutoShape 2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89" name="AutoShape 2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90" name="AutoShape 2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pic>
          <p:nvPicPr>
            <p:cNvPr id="38984" name="Picture 231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8916" name="Group 232"/>
          <p:cNvGrpSpPr>
            <a:grpSpLocks/>
          </p:cNvGrpSpPr>
          <p:nvPr/>
        </p:nvGrpSpPr>
        <p:grpSpPr bwMode="auto">
          <a:xfrm>
            <a:off x="5867400" y="3284538"/>
            <a:ext cx="203200" cy="190500"/>
            <a:chOff x="1355" y="3452"/>
            <a:chExt cx="183" cy="172"/>
          </a:xfrm>
        </p:grpSpPr>
        <p:pic>
          <p:nvPicPr>
            <p:cNvPr id="38967" name="Picture 233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2330" name="Oval 234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8969" name="Group 235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38971" name="Group 23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8977" name="AutoShape 23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78" name="AutoShape 23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79" name="AutoShape 23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80" name="AutoShape 24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38972" name="Group 24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8973" name="AutoShape 24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74" name="AutoShape 24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75" name="AutoShape 24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76" name="AutoShape 24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pic>
          <p:nvPicPr>
            <p:cNvPr id="38970" name="Picture 246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8917" name="Group 247"/>
          <p:cNvGrpSpPr>
            <a:grpSpLocks/>
          </p:cNvGrpSpPr>
          <p:nvPr/>
        </p:nvGrpSpPr>
        <p:grpSpPr bwMode="auto">
          <a:xfrm>
            <a:off x="6759574" y="2714620"/>
            <a:ext cx="241317" cy="239718"/>
            <a:chOff x="1355" y="3452"/>
            <a:chExt cx="183" cy="172"/>
          </a:xfrm>
        </p:grpSpPr>
        <p:pic>
          <p:nvPicPr>
            <p:cNvPr id="38951" name="Picture 248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2345" name="Oval 249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01BCFF">
                    <a:gamma/>
                    <a:shade val="46275"/>
                    <a:invGamma/>
                  </a:srgbClr>
                </a:gs>
                <a:gs pos="50000">
                  <a:srgbClr val="01BCFF">
                    <a:alpha val="50000"/>
                  </a:srgbClr>
                </a:gs>
                <a:gs pos="100000">
                  <a:srgbClr val="01B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8955" name="Group 250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38957" name="Group 25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8963" name="AutoShape 25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64" name="AutoShape 25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65" name="AutoShape 25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66" name="AutoShape 25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38958" name="Group 25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8959" name="AutoShape 25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60" name="AutoShape 25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61" name="AutoShape 25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62" name="AutoShape 26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pic>
          <p:nvPicPr>
            <p:cNvPr id="38956" name="Picture 261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2358" name="AutoShape 262"/>
          <p:cNvSpPr>
            <a:spLocks noChangeArrowheads="1"/>
          </p:cNvSpPr>
          <p:nvPr/>
        </p:nvSpPr>
        <p:spPr bwMode="gray">
          <a:xfrm>
            <a:off x="1547813" y="4508500"/>
            <a:ext cx="1697037" cy="571500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2359" name="AutoShape 263"/>
          <p:cNvSpPr>
            <a:spLocks noChangeArrowheads="1"/>
          </p:cNvSpPr>
          <p:nvPr/>
        </p:nvSpPr>
        <p:spPr bwMode="gray">
          <a:xfrm>
            <a:off x="2987675" y="3429000"/>
            <a:ext cx="1795463" cy="538163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2361" name="Text Box 265"/>
          <p:cNvSpPr txBox="1">
            <a:spLocks noChangeArrowheads="1"/>
          </p:cNvSpPr>
          <p:nvPr/>
        </p:nvSpPr>
        <p:spPr bwMode="white">
          <a:xfrm>
            <a:off x="1763713" y="4581525"/>
            <a:ext cx="1357312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2 место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8921" name="Text Box 269"/>
          <p:cNvSpPr txBox="1">
            <a:spLocks noChangeArrowheads="1"/>
          </p:cNvSpPr>
          <p:nvPr/>
        </p:nvSpPr>
        <p:spPr bwMode="black">
          <a:xfrm>
            <a:off x="1835150" y="6308725"/>
            <a:ext cx="360094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dirty="0"/>
              <a:t> конкурс «</a:t>
            </a:r>
            <a:r>
              <a:rPr lang="ru-RU" dirty="0" err="1"/>
              <a:t>Арт</a:t>
            </a:r>
            <a:r>
              <a:rPr lang="ru-RU" dirty="0"/>
              <a:t> – </a:t>
            </a:r>
            <a:r>
              <a:rPr lang="ru-RU" dirty="0" smtClean="0"/>
              <a:t>профи форум»</a:t>
            </a:r>
            <a:endParaRPr lang="en-US" dirty="0"/>
          </a:p>
        </p:txBody>
      </p:sp>
      <p:sp>
        <p:nvSpPr>
          <p:cNvPr id="38922" name="Прямоугольник 74"/>
          <p:cNvSpPr>
            <a:spLocks noChangeArrowheads="1"/>
          </p:cNvSpPr>
          <p:nvPr/>
        </p:nvSpPr>
        <p:spPr bwMode="auto">
          <a:xfrm>
            <a:off x="3419475" y="5373688"/>
            <a:ext cx="51133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dirty="0" smtClean="0"/>
              <a:t> Фестиваль </a:t>
            </a:r>
            <a:r>
              <a:rPr lang="ru-RU" dirty="0"/>
              <a:t>инновационных образовательных проектов среди ОУ НПО</a:t>
            </a:r>
          </a:p>
        </p:txBody>
      </p:sp>
      <p:sp>
        <p:nvSpPr>
          <p:cNvPr id="38923" name="Прямоугольник 75"/>
          <p:cNvSpPr>
            <a:spLocks noChangeArrowheads="1"/>
          </p:cNvSpPr>
          <p:nvPr/>
        </p:nvSpPr>
        <p:spPr bwMode="auto">
          <a:xfrm>
            <a:off x="4284663" y="4365625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/>
              <a:t> Второй открытый профессиональный конкурс педагогов «Активные методы обучения в образовательном процессе» </a:t>
            </a:r>
          </a:p>
        </p:txBody>
      </p:sp>
      <p:sp>
        <p:nvSpPr>
          <p:cNvPr id="77" name="Text Box 265"/>
          <p:cNvSpPr txBox="1">
            <a:spLocks noChangeArrowheads="1"/>
          </p:cNvSpPr>
          <p:nvPr/>
        </p:nvSpPr>
        <p:spPr bwMode="white">
          <a:xfrm>
            <a:off x="3203575" y="3500438"/>
            <a:ext cx="1357313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2 место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8925" name="Picture 60" descr="num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16632"/>
            <a:ext cx="27368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AutoShape 263"/>
          <p:cNvSpPr>
            <a:spLocks noChangeArrowheads="1"/>
          </p:cNvSpPr>
          <p:nvPr/>
        </p:nvSpPr>
        <p:spPr bwMode="gray">
          <a:xfrm>
            <a:off x="4140200" y="2349500"/>
            <a:ext cx="1795463" cy="895350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0" name="Text Box 265"/>
          <p:cNvSpPr txBox="1">
            <a:spLocks noChangeArrowheads="1"/>
          </p:cNvSpPr>
          <p:nvPr/>
        </p:nvSpPr>
        <p:spPr bwMode="white">
          <a:xfrm>
            <a:off x="4356100" y="2349500"/>
            <a:ext cx="1357313" cy="877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2 место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общее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8928" name="Прямоугольник 80"/>
          <p:cNvSpPr>
            <a:spLocks noChangeArrowheads="1"/>
          </p:cNvSpPr>
          <p:nvPr/>
        </p:nvSpPr>
        <p:spPr bwMode="auto">
          <a:xfrm>
            <a:off x="6011863" y="3284538"/>
            <a:ext cx="31321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dirty="0"/>
              <a:t>Конкурс </a:t>
            </a:r>
            <a:r>
              <a:rPr lang="ru-RU" dirty="0" err="1"/>
              <a:t>профессиональ-ного</a:t>
            </a:r>
            <a:r>
              <a:rPr lang="ru-RU" dirty="0"/>
              <a:t> мастерства по профессии повар</a:t>
            </a:r>
            <a:endParaRPr lang="en-US" dirty="0"/>
          </a:p>
        </p:txBody>
      </p:sp>
      <p:sp>
        <p:nvSpPr>
          <p:cNvPr id="38929" name="Прямоугольник 82"/>
          <p:cNvSpPr>
            <a:spLocks noChangeArrowheads="1"/>
          </p:cNvSpPr>
          <p:nvPr/>
        </p:nvSpPr>
        <p:spPr bwMode="auto">
          <a:xfrm>
            <a:off x="6948264" y="2060848"/>
            <a:ext cx="2286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dirty="0"/>
              <a:t>Мастер производственного обучения</a:t>
            </a:r>
            <a:endParaRPr lang="en-US" dirty="0"/>
          </a:p>
        </p:txBody>
      </p:sp>
      <p:grpSp>
        <p:nvGrpSpPr>
          <p:cNvPr id="38930" name="Group 202"/>
          <p:cNvGrpSpPr>
            <a:grpSpLocks/>
          </p:cNvGrpSpPr>
          <p:nvPr/>
        </p:nvGrpSpPr>
        <p:grpSpPr bwMode="auto">
          <a:xfrm>
            <a:off x="1403350" y="6092825"/>
            <a:ext cx="203200" cy="190500"/>
            <a:chOff x="1355" y="3452"/>
            <a:chExt cx="183" cy="172"/>
          </a:xfrm>
        </p:grpSpPr>
        <p:pic>
          <p:nvPicPr>
            <p:cNvPr id="38937" name="Picture 203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" name="Oval 204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8939" name="Group 205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38941" name="Group 20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8947" name="AutoShape 20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48" name="AutoShape 20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49" name="AutoShape 20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50" name="AutoShape 21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38942" name="Group 21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8943" name="AutoShape 21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44" name="AutoShape 21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45" name="AutoShape 21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46" name="AutoShape 21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pic>
          <p:nvPicPr>
            <p:cNvPr id="38940" name="Picture 216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4" name="AutoShape 262"/>
          <p:cNvSpPr>
            <a:spLocks noChangeArrowheads="1"/>
          </p:cNvSpPr>
          <p:nvPr/>
        </p:nvSpPr>
        <p:spPr bwMode="gray">
          <a:xfrm>
            <a:off x="179388" y="5445125"/>
            <a:ext cx="1697037" cy="571500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5" name="Text Box 265"/>
          <p:cNvSpPr txBox="1">
            <a:spLocks noChangeArrowheads="1"/>
          </p:cNvSpPr>
          <p:nvPr/>
        </p:nvSpPr>
        <p:spPr bwMode="white">
          <a:xfrm>
            <a:off x="395288" y="5516563"/>
            <a:ext cx="1357312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3 место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6" name="Picture 3" descr="S730495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107504" y="3573016"/>
            <a:ext cx="1330647" cy="1773987"/>
          </a:xfrm>
          <a:prstGeom prst="round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</p:spPr>
      </p:pic>
      <p:pic>
        <p:nvPicPr>
          <p:cNvPr id="97" name="Picture 4" descr="S730550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571480"/>
            <a:ext cx="2015554" cy="151184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98" name="Picture 5" descr="DSC072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80832" y="214290"/>
            <a:ext cx="1765107" cy="128588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99" name="Управляющая кнопка: возврат 98">
            <a:hlinkClick r:id="rId8" action="ppaction://hlinksldjump" highlightClick="1"/>
          </p:cNvPr>
          <p:cNvSpPr/>
          <p:nvPr/>
        </p:nvSpPr>
        <p:spPr>
          <a:xfrm>
            <a:off x="8496300" y="6021388"/>
            <a:ext cx="468313" cy="503237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6" name="Picture 2" descr="D:\Мои документы\УМР\конкурсы\АМО2\Диплом - 000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43042" y="2071678"/>
            <a:ext cx="1277043" cy="180394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100" name="Picture 2" descr="H:\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71736" y="142852"/>
            <a:ext cx="1320762" cy="185738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101" name="Picture 3" descr="S730495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142844" y="3571876"/>
            <a:ext cx="1330647" cy="1773987"/>
          </a:xfrm>
          <a:prstGeom prst="round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Oval 4"/>
          <p:cNvSpPr>
            <a:spLocks noChangeArrowheads="1"/>
          </p:cNvSpPr>
          <p:nvPr/>
        </p:nvSpPr>
        <p:spPr bwMode="gray">
          <a:xfrm>
            <a:off x="831845" y="2162180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2918"/>
            <a:ext cx="9001156" cy="563563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  Перспективный инновационный проект</a:t>
            </a:r>
            <a:endParaRPr lang="en-US" sz="3200" dirty="0" smtClean="0"/>
          </a:p>
        </p:txBody>
      </p:sp>
      <p:sp>
        <p:nvSpPr>
          <p:cNvPr id="19459" name="Oval 3"/>
          <p:cNvSpPr>
            <a:spLocks noChangeArrowheads="1"/>
          </p:cNvSpPr>
          <p:nvPr/>
        </p:nvSpPr>
        <p:spPr bwMode="gray">
          <a:xfrm>
            <a:off x="5259382" y="2247905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19460" name="Group 5"/>
          <p:cNvGrpSpPr>
            <a:grpSpLocks/>
          </p:cNvGrpSpPr>
          <p:nvPr/>
        </p:nvGrpSpPr>
        <p:grpSpPr bwMode="auto">
          <a:xfrm>
            <a:off x="2951157" y="3033717"/>
            <a:ext cx="1368425" cy="1266825"/>
            <a:chOff x="2226" y="2171"/>
            <a:chExt cx="798" cy="741"/>
          </a:xfrm>
        </p:grpSpPr>
        <p:sp>
          <p:nvSpPr>
            <p:cNvPr id="43014" name="AutoShape 6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25400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15" name="Freeform 7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60392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61" name="Text Box 8"/>
          <p:cNvSpPr txBox="1">
            <a:spLocks noChangeArrowheads="1"/>
          </p:cNvSpPr>
          <p:nvPr/>
        </p:nvSpPr>
        <p:spPr bwMode="white">
          <a:xfrm>
            <a:off x="2947982" y="3267080"/>
            <a:ext cx="1376363" cy="830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2060"/>
                </a:solidFill>
                <a:cs typeface="Arial" charset="0"/>
              </a:rPr>
              <a:t>Усло-вия</a:t>
            </a:r>
            <a:endParaRPr lang="en-US" sz="2400" b="1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19462" name="AutoShape 10"/>
          <p:cNvSpPr>
            <a:spLocks noChangeArrowheads="1"/>
          </p:cNvSpPr>
          <p:nvPr/>
        </p:nvSpPr>
        <p:spPr bwMode="gray">
          <a:xfrm>
            <a:off x="3741732" y="2466980"/>
            <a:ext cx="13335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488" y="8640"/>
                </a:moveTo>
                <a:cubicBezTo>
                  <a:pt x="17520" y="5194"/>
                  <a:pt x="14378" y="2814"/>
                  <a:pt x="10800" y="2814"/>
                </a:cubicBezTo>
                <a:cubicBezTo>
                  <a:pt x="6441" y="2813"/>
                  <a:pt x="2888" y="6308"/>
                  <a:pt x="2815" y="10665"/>
                </a:cubicBezTo>
                <a:lnTo>
                  <a:pt x="1" y="10618"/>
                </a:lnTo>
                <a:cubicBezTo>
                  <a:pt x="100" y="4725"/>
                  <a:pt x="4906" y="-1"/>
                  <a:pt x="10800" y="0"/>
                </a:cubicBezTo>
                <a:cubicBezTo>
                  <a:pt x="15639" y="0"/>
                  <a:pt x="19888" y="3219"/>
                  <a:pt x="21197" y="7879"/>
                </a:cubicBezTo>
                <a:lnTo>
                  <a:pt x="23796" y="7148"/>
                </a:lnTo>
                <a:lnTo>
                  <a:pt x="20953" y="12212"/>
                </a:lnTo>
                <a:lnTo>
                  <a:pt x="15889" y="9370"/>
                </a:lnTo>
                <a:lnTo>
                  <a:pt x="18488" y="8640"/>
                </a:lnTo>
                <a:close/>
              </a:path>
            </a:pathLst>
          </a:custGeom>
          <a:solidFill>
            <a:schemeClr val="tx1">
              <a:alpha val="36862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9463" name="Group 11"/>
          <p:cNvGrpSpPr>
            <a:grpSpLocks/>
          </p:cNvGrpSpPr>
          <p:nvPr/>
        </p:nvGrpSpPr>
        <p:grpSpPr bwMode="auto">
          <a:xfrm>
            <a:off x="4470395" y="3033717"/>
            <a:ext cx="1368425" cy="1266825"/>
            <a:chOff x="2226" y="2171"/>
            <a:chExt cx="798" cy="741"/>
          </a:xfrm>
        </p:grpSpPr>
        <p:sp>
          <p:nvSpPr>
            <p:cNvPr id="43020" name="AutoShape 12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25400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1" name="Freeform 13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0392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64" name="Text Box 14"/>
          <p:cNvSpPr txBox="1">
            <a:spLocks noChangeArrowheads="1"/>
          </p:cNvSpPr>
          <p:nvPr/>
        </p:nvSpPr>
        <p:spPr bwMode="white">
          <a:xfrm>
            <a:off x="4467220" y="3267080"/>
            <a:ext cx="1376362" cy="830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2060"/>
                </a:solidFill>
                <a:cs typeface="Arial" charset="0"/>
              </a:rPr>
              <a:t>Реали-  зация</a:t>
            </a:r>
            <a:endParaRPr lang="en-US" sz="2400" b="1">
              <a:solidFill>
                <a:srgbClr val="002060"/>
              </a:solidFill>
              <a:cs typeface="Arial" charset="0"/>
            </a:endParaRPr>
          </a:p>
        </p:txBody>
      </p:sp>
      <p:grpSp>
        <p:nvGrpSpPr>
          <p:cNvPr id="19465" name="Group 15"/>
          <p:cNvGrpSpPr>
            <a:grpSpLocks/>
          </p:cNvGrpSpPr>
          <p:nvPr/>
        </p:nvGrpSpPr>
        <p:grpSpPr bwMode="auto">
          <a:xfrm>
            <a:off x="1544612" y="1676391"/>
            <a:ext cx="1855788" cy="1171575"/>
            <a:chOff x="480" y="1200"/>
            <a:chExt cx="1042" cy="1019"/>
          </a:xfrm>
        </p:grpSpPr>
        <p:grpSp>
          <p:nvGrpSpPr>
            <p:cNvPr id="19498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500" name="Picture 17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026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5000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499" name="Picture 1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66" name="Group 20"/>
          <p:cNvGrpSpPr>
            <a:grpSpLocks/>
          </p:cNvGrpSpPr>
          <p:nvPr/>
        </p:nvGrpSpPr>
        <p:grpSpPr bwMode="auto">
          <a:xfrm>
            <a:off x="204782" y="3076580"/>
            <a:ext cx="1533525" cy="1171575"/>
            <a:chOff x="480" y="1200"/>
            <a:chExt cx="1042" cy="1019"/>
          </a:xfrm>
        </p:grpSpPr>
        <p:grpSp>
          <p:nvGrpSpPr>
            <p:cNvPr id="19494" name="Group 21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496" name="Picture 2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031" name="Oval 23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6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5000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495" name="Picture 24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67" name="Group 25"/>
          <p:cNvGrpSpPr>
            <a:grpSpLocks/>
          </p:cNvGrpSpPr>
          <p:nvPr/>
        </p:nvGrpSpPr>
        <p:grpSpPr bwMode="auto">
          <a:xfrm>
            <a:off x="1065207" y="4371980"/>
            <a:ext cx="1968500" cy="1171575"/>
            <a:chOff x="480" y="1200"/>
            <a:chExt cx="1042" cy="1019"/>
          </a:xfrm>
        </p:grpSpPr>
        <p:grpSp>
          <p:nvGrpSpPr>
            <p:cNvPr id="19490" name="Group 2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492" name="Picture 27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036" name="Oval 2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5000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491" name="Picture 2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68" name="Text Box 31"/>
          <p:cNvSpPr txBox="1">
            <a:spLocks noChangeArrowheads="1"/>
          </p:cNvSpPr>
          <p:nvPr/>
        </p:nvSpPr>
        <p:spPr bwMode="white">
          <a:xfrm>
            <a:off x="225420" y="3460755"/>
            <a:ext cx="14795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cs typeface="Arial" charset="0"/>
              </a:rPr>
              <a:t>проблема</a:t>
            </a:r>
            <a:endParaRPr lang="en-US" sz="2000" b="1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19469" name="Text Box 32"/>
          <p:cNvSpPr txBox="1">
            <a:spLocks noChangeArrowheads="1"/>
          </p:cNvSpPr>
          <p:nvPr/>
        </p:nvSpPr>
        <p:spPr bwMode="white">
          <a:xfrm>
            <a:off x="1089020" y="4757742"/>
            <a:ext cx="2017712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cs typeface="Arial" charset="0"/>
              </a:rPr>
              <a:t>Актуальность</a:t>
            </a:r>
            <a:r>
              <a:rPr lang="ru-RU" b="1">
                <a:cs typeface="Arial" charset="0"/>
              </a:rPr>
              <a:t> </a:t>
            </a:r>
            <a:endParaRPr lang="en-US" b="1">
              <a:cs typeface="Arial" charset="0"/>
            </a:endParaRPr>
          </a:p>
        </p:txBody>
      </p:sp>
      <p:grpSp>
        <p:nvGrpSpPr>
          <p:cNvPr id="19470" name="Group 39"/>
          <p:cNvGrpSpPr>
            <a:grpSpLocks/>
          </p:cNvGrpSpPr>
          <p:nvPr/>
        </p:nvGrpSpPr>
        <p:grpSpPr bwMode="auto">
          <a:xfrm>
            <a:off x="7065957" y="3076580"/>
            <a:ext cx="1908175" cy="1171575"/>
            <a:chOff x="480" y="1200"/>
            <a:chExt cx="1042" cy="1019"/>
          </a:xfrm>
        </p:grpSpPr>
        <p:grpSp>
          <p:nvGrpSpPr>
            <p:cNvPr id="19486" name="Group 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488" name="Picture 41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050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487" name="Picture 43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71" name="Text Box 44"/>
          <p:cNvSpPr txBox="1">
            <a:spLocks noChangeArrowheads="1"/>
          </p:cNvSpPr>
          <p:nvPr/>
        </p:nvSpPr>
        <p:spPr bwMode="white">
          <a:xfrm>
            <a:off x="7210420" y="3317880"/>
            <a:ext cx="1619250" cy="706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cs typeface="Arial" charset="0"/>
              </a:rPr>
              <a:t>финансирование</a:t>
            </a:r>
            <a:endParaRPr lang="en-US" sz="2000" b="1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19472" name="AutoShape 51"/>
          <p:cNvSpPr>
            <a:spLocks noChangeArrowheads="1"/>
          </p:cNvSpPr>
          <p:nvPr/>
        </p:nvSpPr>
        <p:spPr bwMode="gray">
          <a:xfrm rot="10800000">
            <a:off x="3786182" y="4143380"/>
            <a:ext cx="13335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488" y="8640"/>
                </a:moveTo>
                <a:cubicBezTo>
                  <a:pt x="17520" y="5194"/>
                  <a:pt x="14378" y="2814"/>
                  <a:pt x="10800" y="2814"/>
                </a:cubicBezTo>
                <a:cubicBezTo>
                  <a:pt x="6441" y="2813"/>
                  <a:pt x="2888" y="6308"/>
                  <a:pt x="2815" y="10665"/>
                </a:cubicBezTo>
                <a:lnTo>
                  <a:pt x="1" y="10618"/>
                </a:lnTo>
                <a:cubicBezTo>
                  <a:pt x="100" y="4725"/>
                  <a:pt x="4906" y="-1"/>
                  <a:pt x="10800" y="0"/>
                </a:cubicBezTo>
                <a:cubicBezTo>
                  <a:pt x="15639" y="0"/>
                  <a:pt x="19888" y="3219"/>
                  <a:pt x="21197" y="7879"/>
                </a:cubicBezTo>
                <a:lnTo>
                  <a:pt x="23796" y="7148"/>
                </a:lnTo>
                <a:lnTo>
                  <a:pt x="20953" y="12212"/>
                </a:lnTo>
                <a:lnTo>
                  <a:pt x="15889" y="9370"/>
                </a:lnTo>
                <a:lnTo>
                  <a:pt x="18488" y="8640"/>
                </a:lnTo>
                <a:close/>
              </a:path>
            </a:pathLst>
          </a:custGeom>
          <a:solidFill>
            <a:schemeClr val="tx1">
              <a:alpha val="36862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9473" name="Group 45"/>
          <p:cNvGrpSpPr>
            <a:grpSpLocks/>
          </p:cNvGrpSpPr>
          <p:nvPr/>
        </p:nvGrpSpPr>
        <p:grpSpPr bwMode="auto">
          <a:xfrm>
            <a:off x="5626095" y="1660530"/>
            <a:ext cx="2305050" cy="1214437"/>
            <a:chOff x="480" y="1200"/>
            <a:chExt cx="1042" cy="1019"/>
          </a:xfrm>
        </p:grpSpPr>
        <p:grpSp>
          <p:nvGrpSpPr>
            <p:cNvPr id="19482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484" name="Picture 47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9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483" name="Picture 4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74" name="Text Box 50"/>
          <p:cNvSpPr txBox="1">
            <a:spLocks noChangeArrowheads="1"/>
          </p:cNvSpPr>
          <p:nvPr/>
        </p:nvSpPr>
        <p:spPr bwMode="white">
          <a:xfrm>
            <a:off x="1738307" y="1876430"/>
            <a:ext cx="1435100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cs typeface="Arial" charset="0"/>
              </a:rPr>
              <a:t>Пути решения</a:t>
            </a:r>
            <a:endParaRPr lang="en-US" sz="2000" b="1">
              <a:solidFill>
                <a:srgbClr val="002060"/>
              </a:solidFill>
              <a:cs typeface="Arial" charset="0"/>
            </a:endParaRPr>
          </a:p>
        </p:txBody>
      </p:sp>
      <p:grpSp>
        <p:nvGrpSpPr>
          <p:cNvPr id="19475" name="Group 45"/>
          <p:cNvGrpSpPr>
            <a:grpSpLocks/>
          </p:cNvGrpSpPr>
          <p:nvPr/>
        </p:nvGrpSpPr>
        <p:grpSpPr bwMode="auto">
          <a:xfrm>
            <a:off x="5626095" y="4397380"/>
            <a:ext cx="2305050" cy="1171575"/>
            <a:chOff x="480" y="1200"/>
            <a:chExt cx="1042" cy="1019"/>
          </a:xfrm>
        </p:grpSpPr>
        <p:grpSp>
          <p:nvGrpSpPr>
            <p:cNvPr id="19478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480" name="Picture 47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0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479" name="Picture 4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76" name="Text Box 31"/>
          <p:cNvSpPr txBox="1">
            <a:spLocks noChangeArrowheads="1"/>
          </p:cNvSpPr>
          <p:nvPr/>
        </p:nvSpPr>
        <p:spPr bwMode="white">
          <a:xfrm>
            <a:off x="5841995" y="4757742"/>
            <a:ext cx="1944687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cs typeface="Arial" charset="0"/>
              </a:rPr>
              <a:t>перспективы</a:t>
            </a:r>
            <a:endParaRPr lang="en-US" sz="2000" b="1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19477" name="Text Box 30"/>
          <p:cNvSpPr txBox="1">
            <a:spLocks noChangeArrowheads="1"/>
          </p:cNvSpPr>
          <p:nvPr/>
        </p:nvSpPr>
        <p:spPr bwMode="white">
          <a:xfrm>
            <a:off x="5915020" y="1876430"/>
            <a:ext cx="1773237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2060"/>
                </a:solidFill>
                <a:cs typeface="Arial" charset="0"/>
              </a:rPr>
              <a:t>Направления деятельности</a:t>
            </a:r>
            <a:endParaRPr lang="en-US" b="1">
              <a:solidFill>
                <a:srgbClr val="002060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/>
          </p:cNvSpPr>
          <p:nvPr/>
        </p:nvSpPr>
        <p:spPr bwMode="gray">
          <a:xfrm rot="3046289" flipH="1">
            <a:off x="4441826" y="322262"/>
            <a:ext cx="2462212" cy="3433763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hlink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67" name="Freeform 3"/>
          <p:cNvSpPr>
            <a:spLocks/>
          </p:cNvSpPr>
          <p:nvPr/>
        </p:nvSpPr>
        <p:spPr bwMode="gray">
          <a:xfrm rot="3171804" flipH="1">
            <a:off x="1666876" y="2919412"/>
            <a:ext cx="2087562" cy="3503613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2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68" name="Freeform 4">
            <a:hlinkClick r:id="rId2" action="ppaction://hlinksldjump"/>
          </p:cNvPr>
          <p:cNvSpPr>
            <a:spLocks/>
          </p:cNvSpPr>
          <p:nvPr/>
        </p:nvSpPr>
        <p:spPr bwMode="gray">
          <a:xfrm rot="-46326947">
            <a:off x="4761706" y="2953544"/>
            <a:ext cx="2173288" cy="354965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1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69" name="Freeform 5"/>
          <p:cNvSpPr>
            <a:spLocks/>
          </p:cNvSpPr>
          <p:nvPr/>
        </p:nvSpPr>
        <p:spPr bwMode="gray">
          <a:xfrm rot="-46246289">
            <a:off x="1489076" y="322262"/>
            <a:ext cx="2462212" cy="3433763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folHlink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9941" name="Text Box 10"/>
          <p:cNvSpPr txBox="1">
            <a:spLocks noChangeArrowheads="1"/>
          </p:cNvSpPr>
          <p:nvPr/>
        </p:nvSpPr>
        <p:spPr bwMode="gray">
          <a:xfrm rot="-1249555">
            <a:off x="1673225" y="4233863"/>
            <a:ext cx="2228850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Другие формы сотрудничества</a:t>
            </a:r>
            <a:endParaRPr lang="en-US" sz="2000" b="1"/>
          </a:p>
        </p:txBody>
      </p:sp>
      <p:sp>
        <p:nvSpPr>
          <p:cNvPr id="39942" name="Text Box 11"/>
          <p:cNvSpPr txBox="1">
            <a:spLocks noChangeArrowheads="1"/>
          </p:cNvSpPr>
          <p:nvPr/>
        </p:nvSpPr>
        <p:spPr bwMode="gray">
          <a:xfrm rot="1771354">
            <a:off x="4835525" y="4295775"/>
            <a:ext cx="195262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Городские мероприятия</a:t>
            </a:r>
            <a:endParaRPr lang="en-US" sz="2000" b="1"/>
          </a:p>
        </p:txBody>
      </p:sp>
      <p:sp>
        <p:nvSpPr>
          <p:cNvPr id="39943" name="Text Box 16"/>
          <p:cNvSpPr txBox="1">
            <a:spLocks noChangeArrowheads="1"/>
          </p:cNvSpPr>
          <p:nvPr/>
        </p:nvSpPr>
        <p:spPr bwMode="gray">
          <a:xfrm rot="1908115">
            <a:off x="1255713" y="1395413"/>
            <a:ext cx="2771775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Профессиональная подготовка и переподготовка кадров</a:t>
            </a:r>
            <a:endParaRPr lang="en-US" sz="2000" b="1"/>
          </a:p>
        </p:txBody>
      </p:sp>
      <p:sp>
        <p:nvSpPr>
          <p:cNvPr id="20" name="4-конечная звезда 19">
            <a:hlinkClick r:id="rId3" action="ppaction://hlinksldjump"/>
          </p:cNvPr>
          <p:cNvSpPr/>
          <p:nvPr/>
        </p:nvSpPr>
        <p:spPr>
          <a:xfrm>
            <a:off x="2843213" y="2708275"/>
            <a:ext cx="504825" cy="504825"/>
          </a:xfrm>
          <a:prstGeom prst="star4">
            <a:avLst>
              <a:gd name="adj" fmla="val 16279"/>
            </a:avLst>
          </a:prstGeom>
          <a:solidFill>
            <a:srgbClr val="92D050"/>
          </a:solidFill>
          <a:ln>
            <a:solidFill>
              <a:srgbClr val="0DFF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945" name="Text Box 11"/>
          <p:cNvSpPr txBox="1">
            <a:spLocks noChangeArrowheads="1"/>
          </p:cNvSpPr>
          <p:nvPr/>
        </p:nvSpPr>
        <p:spPr bwMode="gray">
          <a:xfrm rot="-1124190">
            <a:off x="4611688" y="1555750"/>
            <a:ext cx="1951037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Мастер –классы, презентации</a:t>
            </a:r>
            <a:endParaRPr lang="en-US" sz="2000" b="1"/>
          </a:p>
        </p:txBody>
      </p:sp>
      <p:sp>
        <p:nvSpPr>
          <p:cNvPr id="22" name="4-конечная звезда 21">
            <a:hlinkClick r:id="rId4" action="ppaction://hlinksldjump"/>
          </p:cNvPr>
          <p:cNvSpPr/>
          <p:nvPr/>
        </p:nvSpPr>
        <p:spPr>
          <a:xfrm>
            <a:off x="2771775" y="4941888"/>
            <a:ext cx="576263" cy="503237"/>
          </a:xfrm>
          <a:prstGeom prst="star4">
            <a:avLst/>
          </a:prstGeom>
          <a:solidFill>
            <a:schemeClr val="accent6"/>
          </a:solidFill>
          <a:ln>
            <a:solidFill>
              <a:srgbClr val="E773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4-конечная звезда 22">
            <a:hlinkClick r:id="rId2" action="ppaction://hlinksldjump"/>
          </p:cNvPr>
          <p:cNvSpPr/>
          <p:nvPr/>
        </p:nvSpPr>
        <p:spPr>
          <a:xfrm>
            <a:off x="5940425" y="5229225"/>
            <a:ext cx="503238" cy="503238"/>
          </a:xfrm>
          <a:prstGeom prst="star4">
            <a:avLst/>
          </a:prstGeom>
          <a:ln>
            <a:solidFill>
              <a:schemeClr val="accent5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Управляющая кнопка: возврат 23">
            <a:hlinkClick r:id="rId5" action="ppaction://hlinksldjump" highlightClick="1"/>
          </p:cNvPr>
          <p:cNvSpPr/>
          <p:nvPr/>
        </p:nvSpPr>
        <p:spPr>
          <a:xfrm>
            <a:off x="8459788" y="5949950"/>
            <a:ext cx="433387" cy="4318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Group 65"/>
          <p:cNvGrpSpPr>
            <a:grpSpLocks/>
          </p:cNvGrpSpPr>
          <p:nvPr/>
        </p:nvGrpSpPr>
        <p:grpSpPr bwMode="auto">
          <a:xfrm>
            <a:off x="6969125" y="1270000"/>
            <a:ext cx="1928813" cy="366713"/>
            <a:chOff x="602" y="1625"/>
            <a:chExt cx="1096" cy="210"/>
          </a:xfrm>
        </p:grpSpPr>
        <p:sp>
          <p:nvSpPr>
            <p:cNvPr id="41104" name="AutoShape 66"/>
            <p:cNvSpPr>
              <a:spLocks noChangeArrowheads="1"/>
            </p:cNvSpPr>
            <p:nvPr/>
          </p:nvSpPr>
          <p:spPr bwMode="inv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105" name="Group 67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1111" name="AutoShape 68"/>
              <p:cNvSpPr>
                <a:spLocks noChangeArrowheads="1"/>
              </p:cNvSpPr>
              <p:nvPr/>
            </p:nvSpPr>
            <p:spPr bwMode="inv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12" name="AutoShape 69"/>
              <p:cNvSpPr>
                <a:spLocks noChangeArrowheads="1"/>
              </p:cNvSpPr>
              <p:nvPr/>
            </p:nvSpPr>
            <p:spPr bwMode="inv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13" name="AutoShape 70"/>
              <p:cNvSpPr>
                <a:spLocks noChangeArrowheads="1"/>
              </p:cNvSpPr>
              <p:nvPr/>
            </p:nvSpPr>
            <p:spPr bwMode="inv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106" name="Group 71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1108" name="AutoShape 72"/>
              <p:cNvSpPr>
                <a:spLocks noChangeArrowheads="1"/>
              </p:cNvSpPr>
              <p:nvPr/>
            </p:nvSpPr>
            <p:spPr bwMode="inv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09" name="AutoShape 73"/>
              <p:cNvSpPr>
                <a:spLocks noChangeArrowheads="1"/>
              </p:cNvSpPr>
              <p:nvPr/>
            </p:nvSpPr>
            <p:spPr bwMode="inv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10" name="AutoShape 74"/>
              <p:cNvSpPr>
                <a:spLocks noChangeArrowheads="1"/>
              </p:cNvSpPr>
              <p:nvPr/>
            </p:nvSpPr>
            <p:spPr bwMode="inv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1107" name="Picture 75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inv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62" name="AutoShape 3"/>
          <p:cNvSpPr>
            <a:spLocks noChangeArrowheads="1"/>
          </p:cNvSpPr>
          <p:nvPr/>
        </p:nvSpPr>
        <p:spPr bwMode="gray">
          <a:xfrm>
            <a:off x="2478088" y="390842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CC3300"/>
                </a:solidFill>
              </a:rPr>
              <a:t>88%</a:t>
            </a:r>
          </a:p>
        </p:txBody>
      </p:sp>
      <p:grpSp>
        <p:nvGrpSpPr>
          <p:cNvPr id="40963" name="Group 4"/>
          <p:cNvGrpSpPr>
            <a:grpSpLocks/>
          </p:cNvGrpSpPr>
          <p:nvPr/>
        </p:nvGrpSpPr>
        <p:grpSpPr bwMode="auto">
          <a:xfrm>
            <a:off x="2520950" y="3689350"/>
            <a:ext cx="1770063" cy="407988"/>
            <a:chOff x="602" y="1625"/>
            <a:chExt cx="1096" cy="210"/>
          </a:xfrm>
        </p:grpSpPr>
        <p:sp>
          <p:nvSpPr>
            <p:cNvPr id="38917" name="AutoShape 5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095" name="Group 6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1101" name="AutoShape 7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02" name="AutoShape 8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03" name="AutoShape 9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96" name="Group 10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1098" name="AutoShape 11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99" name="AutoShape 12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00" name="AutoShape 13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1097" name="Picture 14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64" name="AutoShape 15"/>
          <p:cNvSpPr>
            <a:spLocks noChangeArrowheads="1"/>
          </p:cNvSpPr>
          <p:nvPr/>
        </p:nvSpPr>
        <p:spPr bwMode="gray">
          <a:xfrm>
            <a:off x="6567488" y="390842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CC3300"/>
                </a:solidFill>
              </a:rPr>
              <a:t>0%</a:t>
            </a:r>
          </a:p>
        </p:txBody>
      </p:sp>
      <p:sp>
        <p:nvSpPr>
          <p:cNvPr id="40965" name="AutoShape 16"/>
          <p:cNvSpPr>
            <a:spLocks noChangeArrowheads="1"/>
          </p:cNvSpPr>
          <p:nvPr/>
        </p:nvSpPr>
        <p:spPr bwMode="gray">
          <a:xfrm>
            <a:off x="6665913" y="4284663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6" name="AutoShape 18"/>
          <p:cNvSpPr>
            <a:spLocks noChangeArrowheads="1"/>
          </p:cNvSpPr>
          <p:nvPr/>
        </p:nvSpPr>
        <p:spPr bwMode="gray">
          <a:xfrm>
            <a:off x="6540500" y="5199063"/>
            <a:ext cx="1928813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7" name="AutoShape 20"/>
          <p:cNvSpPr>
            <a:spLocks noChangeArrowheads="1"/>
          </p:cNvSpPr>
          <p:nvPr/>
        </p:nvSpPr>
        <p:spPr bwMode="gray">
          <a:xfrm>
            <a:off x="4595813" y="390842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CC3300"/>
                </a:solidFill>
              </a:rPr>
              <a:t>100%</a:t>
            </a:r>
          </a:p>
        </p:txBody>
      </p:sp>
      <p:sp>
        <p:nvSpPr>
          <p:cNvPr id="40968" name="AutoShape 21"/>
          <p:cNvSpPr>
            <a:spLocks noChangeArrowheads="1"/>
          </p:cNvSpPr>
          <p:nvPr/>
        </p:nvSpPr>
        <p:spPr bwMode="gray">
          <a:xfrm>
            <a:off x="4694238" y="4284663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9" name="AutoShape 23"/>
          <p:cNvSpPr>
            <a:spLocks noChangeArrowheads="1"/>
          </p:cNvSpPr>
          <p:nvPr/>
        </p:nvSpPr>
        <p:spPr bwMode="gray">
          <a:xfrm>
            <a:off x="4540250" y="5199063"/>
            <a:ext cx="1928813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0" name="AutoShape 25"/>
          <p:cNvSpPr>
            <a:spLocks noChangeArrowheads="1"/>
          </p:cNvSpPr>
          <p:nvPr/>
        </p:nvSpPr>
        <p:spPr bwMode="gray">
          <a:xfrm>
            <a:off x="2574925" y="428466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1" name="AutoShape 27"/>
          <p:cNvSpPr>
            <a:spLocks noChangeArrowheads="1"/>
          </p:cNvSpPr>
          <p:nvPr/>
        </p:nvSpPr>
        <p:spPr bwMode="gray">
          <a:xfrm>
            <a:off x="2468563" y="5199063"/>
            <a:ext cx="1928812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2" name="AutoShape 29"/>
          <p:cNvSpPr>
            <a:spLocks noChangeArrowheads="1"/>
          </p:cNvSpPr>
          <p:nvPr/>
        </p:nvSpPr>
        <p:spPr bwMode="gray">
          <a:xfrm>
            <a:off x="539750" y="3913188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/>
              <a:t>       </a:t>
            </a:r>
            <a:r>
              <a:rPr lang="ru-RU" b="1">
                <a:solidFill>
                  <a:srgbClr val="CC3300"/>
                </a:solidFill>
              </a:rPr>
              <a:t>120%</a:t>
            </a:r>
          </a:p>
        </p:txBody>
      </p:sp>
      <p:grpSp>
        <p:nvGrpSpPr>
          <p:cNvPr id="40973" name="Group 30"/>
          <p:cNvGrpSpPr>
            <a:grpSpLocks/>
          </p:cNvGrpSpPr>
          <p:nvPr/>
        </p:nvGrpSpPr>
        <p:grpSpPr bwMode="auto">
          <a:xfrm>
            <a:off x="539750" y="3698875"/>
            <a:ext cx="1770063" cy="407988"/>
            <a:chOff x="602" y="1625"/>
            <a:chExt cx="1096" cy="210"/>
          </a:xfrm>
        </p:grpSpPr>
        <p:sp>
          <p:nvSpPr>
            <p:cNvPr id="38943" name="AutoShape 31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085" name="Group 32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1091" name="AutoShape 33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92" name="AutoShape 34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93" name="AutoShape 35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86" name="Group 36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1088" name="AutoShape 37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89" name="AutoShape 38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90" name="AutoShape 39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1087" name="Picture 40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974" name="Group 41"/>
          <p:cNvGrpSpPr>
            <a:grpSpLocks/>
          </p:cNvGrpSpPr>
          <p:nvPr/>
        </p:nvGrpSpPr>
        <p:grpSpPr bwMode="auto">
          <a:xfrm>
            <a:off x="4641850" y="3689350"/>
            <a:ext cx="1768475" cy="407988"/>
            <a:chOff x="602" y="1625"/>
            <a:chExt cx="1096" cy="210"/>
          </a:xfrm>
        </p:grpSpPr>
        <p:sp>
          <p:nvSpPr>
            <p:cNvPr id="38954" name="AutoShape 42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075" name="Group 43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1081" name="AutoShape 44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82" name="AutoShape 45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83" name="AutoShape 46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76" name="Group 47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1078" name="AutoShape 48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79" name="AutoShape 49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80" name="AutoShape 50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1077" name="Picture 51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975" name="Group 52"/>
          <p:cNvGrpSpPr>
            <a:grpSpLocks/>
          </p:cNvGrpSpPr>
          <p:nvPr/>
        </p:nvGrpSpPr>
        <p:grpSpPr bwMode="auto">
          <a:xfrm>
            <a:off x="6597650" y="3689350"/>
            <a:ext cx="1770063" cy="407988"/>
            <a:chOff x="602" y="1625"/>
            <a:chExt cx="1096" cy="210"/>
          </a:xfrm>
        </p:grpSpPr>
        <p:sp>
          <p:nvSpPr>
            <p:cNvPr id="38965" name="AutoShape 53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065" name="Group 54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1071" name="AutoShape 55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72" name="AutoShape 56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73" name="AutoShape 57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66" name="Group 58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1068" name="AutoShape 59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69" name="AutoShape 60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70" name="AutoShape 61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1067" name="Picture 62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976" name="Group 65"/>
          <p:cNvGrpSpPr>
            <a:grpSpLocks/>
          </p:cNvGrpSpPr>
          <p:nvPr/>
        </p:nvGrpSpPr>
        <p:grpSpPr bwMode="auto">
          <a:xfrm>
            <a:off x="5397500" y="1270000"/>
            <a:ext cx="1466850" cy="366713"/>
            <a:chOff x="602" y="1625"/>
            <a:chExt cx="1096" cy="210"/>
          </a:xfrm>
        </p:grpSpPr>
        <p:sp>
          <p:nvSpPr>
            <p:cNvPr id="41054" name="AutoShape 66"/>
            <p:cNvSpPr>
              <a:spLocks noChangeArrowheads="1"/>
            </p:cNvSpPr>
            <p:nvPr/>
          </p:nvSpPr>
          <p:spPr bwMode="inv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055" name="Group 67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1061" name="AutoShape 68"/>
              <p:cNvSpPr>
                <a:spLocks noChangeArrowheads="1"/>
              </p:cNvSpPr>
              <p:nvPr/>
            </p:nvSpPr>
            <p:spPr bwMode="inv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62" name="AutoShape 69"/>
              <p:cNvSpPr>
                <a:spLocks noChangeArrowheads="1"/>
              </p:cNvSpPr>
              <p:nvPr/>
            </p:nvSpPr>
            <p:spPr bwMode="inv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63" name="AutoShape 70"/>
              <p:cNvSpPr>
                <a:spLocks noChangeArrowheads="1"/>
              </p:cNvSpPr>
              <p:nvPr/>
            </p:nvSpPr>
            <p:spPr bwMode="inv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56" name="Group 71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1058" name="AutoShape 72"/>
              <p:cNvSpPr>
                <a:spLocks noChangeArrowheads="1"/>
              </p:cNvSpPr>
              <p:nvPr/>
            </p:nvSpPr>
            <p:spPr bwMode="inv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59" name="AutoShape 73"/>
              <p:cNvSpPr>
                <a:spLocks noChangeArrowheads="1"/>
              </p:cNvSpPr>
              <p:nvPr/>
            </p:nvSpPr>
            <p:spPr bwMode="inv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60" name="AutoShape 74"/>
              <p:cNvSpPr>
                <a:spLocks noChangeArrowheads="1"/>
              </p:cNvSpPr>
              <p:nvPr/>
            </p:nvSpPr>
            <p:spPr bwMode="inv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1057" name="Picture 75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inv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977" name="Group 76"/>
          <p:cNvGrpSpPr>
            <a:grpSpLocks/>
          </p:cNvGrpSpPr>
          <p:nvPr/>
        </p:nvGrpSpPr>
        <p:grpSpPr bwMode="auto">
          <a:xfrm>
            <a:off x="5397500" y="1912938"/>
            <a:ext cx="1466850" cy="366712"/>
            <a:chOff x="602" y="1625"/>
            <a:chExt cx="1096" cy="210"/>
          </a:xfrm>
        </p:grpSpPr>
        <p:sp>
          <p:nvSpPr>
            <p:cNvPr id="41044" name="AutoShape 77"/>
            <p:cNvSpPr>
              <a:spLocks noChangeArrowheads="1"/>
            </p:cNvSpPr>
            <p:nvPr/>
          </p:nvSpPr>
          <p:spPr bwMode="inv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045" name="Group 78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1051" name="AutoShape 79"/>
              <p:cNvSpPr>
                <a:spLocks noChangeArrowheads="1"/>
              </p:cNvSpPr>
              <p:nvPr/>
            </p:nvSpPr>
            <p:spPr bwMode="inv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52" name="AutoShape 80"/>
              <p:cNvSpPr>
                <a:spLocks noChangeArrowheads="1"/>
              </p:cNvSpPr>
              <p:nvPr/>
            </p:nvSpPr>
            <p:spPr bwMode="inv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53" name="AutoShape 81"/>
              <p:cNvSpPr>
                <a:spLocks noChangeArrowheads="1"/>
              </p:cNvSpPr>
              <p:nvPr/>
            </p:nvSpPr>
            <p:spPr bwMode="inv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46" name="Group 82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1048" name="AutoShape 83"/>
              <p:cNvSpPr>
                <a:spLocks noChangeArrowheads="1"/>
              </p:cNvSpPr>
              <p:nvPr/>
            </p:nvSpPr>
            <p:spPr bwMode="inv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49" name="AutoShape 84"/>
              <p:cNvSpPr>
                <a:spLocks noChangeArrowheads="1"/>
              </p:cNvSpPr>
              <p:nvPr/>
            </p:nvSpPr>
            <p:spPr bwMode="inv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50" name="AutoShape 85"/>
              <p:cNvSpPr>
                <a:spLocks noChangeArrowheads="1"/>
              </p:cNvSpPr>
              <p:nvPr/>
            </p:nvSpPr>
            <p:spPr bwMode="inv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1047" name="Picture 86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inv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0978" name="AutoShape 87"/>
          <p:cNvCxnSpPr>
            <a:cxnSpLocks noChangeShapeType="1"/>
          </p:cNvCxnSpPr>
          <p:nvPr/>
        </p:nvCxnSpPr>
        <p:spPr bwMode="black">
          <a:xfrm rot="5400000">
            <a:off x="1616869" y="2958307"/>
            <a:ext cx="558800" cy="925512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40979" name="AutoShape 88"/>
          <p:cNvCxnSpPr>
            <a:cxnSpLocks noChangeShapeType="1"/>
          </p:cNvCxnSpPr>
          <p:nvPr/>
        </p:nvCxnSpPr>
        <p:spPr bwMode="black">
          <a:xfrm rot="16200000" flipH="1">
            <a:off x="2593182" y="2904331"/>
            <a:ext cx="558800" cy="1030287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40980" name="Group 89"/>
          <p:cNvGrpSpPr>
            <a:grpSpLocks/>
          </p:cNvGrpSpPr>
          <p:nvPr/>
        </p:nvGrpSpPr>
        <p:grpSpPr bwMode="auto">
          <a:xfrm>
            <a:off x="1357313" y="2790825"/>
            <a:ext cx="2397125" cy="365125"/>
            <a:chOff x="602" y="1625"/>
            <a:chExt cx="1096" cy="210"/>
          </a:xfrm>
        </p:grpSpPr>
        <p:sp>
          <p:nvSpPr>
            <p:cNvPr id="39002" name="AutoShape 90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035" name="Group 91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1041" name="AutoShape 92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42" name="AutoShape 93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43" name="AutoShape 94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36" name="Group 95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1038" name="AutoShape 96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39" name="AutoShape 97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40" name="AutoShape 98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1037" name="Picture 99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0981" name="AutoShape 100"/>
          <p:cNvCxnSpPr>
            <a:cxnSpLocks noChangeShapeType="1"/>
          </p:cNvCxnSpPr>
          <p:nvPr/>
        </p:nvCxnSpPr>
        <p:spPr bwMode="black">
          <a:xfrm rot="5400000">
            <a:off x="5718969" y="2937669"/>
            <a:ext cx="560387" cy="962025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40982" name="AutoShape 101"/>
          <p:cNvCxnSpPr>
            <a:cxnSpLocks noChangeShapeType="1"/>
          </p:cNvCxnSpPr>
          <p:nvPr/>
        </p:nvCxnSpPr>
        <p:spPr bwMode="black">
          <a:xfrm rot="16200000" flipH="1">
            <a:off x="6696075" y="2922588"/>
            <a:ext cx="560388" cy="995362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40983" name="AutoShape 102"/>
          <p:cNvCxnSpPr>
            <a:cxnSpLocks noChangeShapeType="1"/>
          </p:cNvCxnSpPr>
          <p:nvPr/>
        </p:nvCxnSpPr>
        <p:spPr bwMode="black">
          <a:xfrm flipV="1">
            <a:off x="2397125" y="1484313"/>
            <a:ext cx="2978150" cy="2968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40984" name="AutoShape 103"/>
          <p:cNvCxnSpPr>
            <a:cxnSpLocks noChangeShapeType="1"/>
          </p:cNvCxnSpPr>
          <p:nvPr/>
        </p:nvCxnSpPr>
        <p:spPr bwMode="black">
          <a:xfrm>
            <a:off x="2397125" y="1770063"/>
            <a:ext cx="2978150" cy="3095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40985" name="Group 104"/>
          <p:cNvGrpSpPr>
            <a:grpSpLocks/>
          </p:cNvGrpSpPr>
          <p:nvPr/>
        </p:nvGrpSpPr>
        <p:grpSpPr bwMode="auto">
          <a:xfrm>
            <a:off x="5478463" y="2790825"/>
            <a:ext cx="2035175" cy="365125"/>
            <a:chOff x="602" y="1625"/>
            <a:chExt cx="1096" cy="210"/>
          </a:xfrm>
        </p:grpSpPr>
        <p:sp>
          <p:nvSpPr>
            <p:cNvPr id="39017" name="AutoShape 105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025" name="Group 106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1031" name="AutoShape 107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32" name="AutoShape 108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33" name="AutoShape 109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26" name="Group 110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1028" name="AutoShape 111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29" name="AutoShape 112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30" name="AutoShape 113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1027" name="Picture 114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6" name="AutoShape 115"/>
          <p:cNvSpPr>
            <a:spLocks noChangeArrowheads="1"/>
          </p:cNvSpPr>
          <p:nvPr/>
        </p:nvSpPr>
        <p:spPr bwMode="gray">
          <a:xfrm>
            <a:off x="603250" y="428466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87" name="AutoShape 116"/>
          <p:cNvSpPr>
            <a:spLocks noChangeArrowheads="1"/>
          </p:cNvSpPr>
          <p:nvPr/>
        </p:nvSpPr>
        <p:spPr bwMode="gray">
          <a:xfrm>
            <a:off x="539750" y="5199063"/>
            <a:ext cx="1785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0988" name="Group 119"/>
          <p:cNvGrpSpPr>
            <a:grpSpLocks/>
          </p:cNvGrpSpPr>
          <p:nvPr/>
        </p:nvGrpSpPr>
        <p:grpSpPr bwMode="auto">
          <a:xfrm>
            <a:off x="539750" y="1484313"/>
            <a:ext cx="2620963" cy="652462"/>
            <a:chOff x="2155" y="986"/>
            <a:chExt cx="1332" cy="607"/>
          </a:xfrm>
        </p:grpSpPr>
        <p:sp>
          <p:nvSpPr>
            <p:cNvPr id="39032" name="AutoShape 120"/>
            <p:cNvSpPr>
              <a:spLocks noChangeArrowheads="1"/>
            </p:cNvSpPr>
            <p:nvPr/>
          </p:nvSpPr>
          <p:spPr bwMode="gray">
            <a:xfrm>
              <a:off x="2155" y="986"/>
              <a:ext cx="1332" cy="607"/>
            </a:xfrm>
            <a:prstGeom prst="roundRect">
              <a:avLst>
                <a:gd name="adj" fmla="val 1318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41023" name="Picture 121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gray">
            <a:xfrm rot="-5400000">
              <a:off x="2721" y="460"/>
              <a:ext cx="218" cy="1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9" name="Rectangle 122"/>
          <p:cNvSpPr>
            <a:spLocks noChangeArrowheads="1"/>
          </p:cNvSpPr>
          <p:nvPr/>
        </p:nvSpPr>
        <p:spPr bwMode="gray">
          <a:xfrm>
            <a:off x="682625" y="1627188"/>
            <a:ext cx="2214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EFFFF"/>
                </a:solidFill>
              </a:rPr>
              <a:t>индивидуально</a:t>
            </a:r>
            <a:endParaRPr lang="en-US" sz="2000" b="1">
              <a:solidFill>
                <a:srgbClr val="FEFFFF"/>
              </a:solidFill>
            </a:endParaRPr>
          </a:p>
        </p:txBody>
      </p:sp>
      <p:sp>
        <p:nvSpPr>
          <p:cNvPr id="40990" name="Rectangle 123"/>
          <p:cNvSpPr>
            <a:spLocks noChangeArrowheads="1"/>
          </p:cNvSpPr>
          <p:nvPr/>
        </p:nvSpPr>
        <p:spPr bwMode="white">
          <a:xfrm>
            <a:off x="5397500" y="1270000"/>
            <a:ext cx="1341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00"/>
                </a:solidFill>
              </a:rPr>
              <a:t>План - 20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40991" name="Rectangle 124"/>
          <p:cNvSpPr>
            <a:spLocks noChangeArrowheads="1"/>
          </p:cNvSpPr>
          <p:nvPr/>
        </p:nvSpPr>
        <p:spPr bwMode="white">
          <a:xfrm>
            <a:off x="5397500" y="1912938"/>
            <a:ext cx="1341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00"/>
                </a:solidFill>
              </a:rPr>
              <a:t>План - 20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40992" name="Rectangle 125"/>
          <p:cNvSpPr>
            <a:spLocks noChangeArrowheads="1"/>
          </p:cNvSpPr>
          <p:nvPr/>
        </p:nvSpPr>
        <p:spPr bwMode="gray">
          <a:xfrm>
            <a:off x="1468438" y="2770188"/>
            <a:ext cx="2143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Центр занятости</a:t>
            </a:r>
            <a:endParaRPr lang="en-US" b="1"/>
          </a:p>
        </p:txBody>
      </p:sp>
      <p:sp>
        <p:nvSpPr>
          <p:cNvPr id="40993" name="Rectangle 126"/>
          <p:cNvSpPr>
            <a:spLocks noChangeArrowheads="1"/>
          </p:cNvSpPr>
          <p:nvPr/>
        </p:nvSpPr>
        <p:spPr bwMode="gray">
          <a:xfrm>
            <a:off x="5540375" y="2770188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От организаций</a:t>
            </a:r>
            <a:endParaRPr lang="en-US" b="1"/>
          </a:p>
        </p:txBody>
      </p:sp>
      <p:sp>
        <p:nvSpPr>
          <p:cNvPr id="40994" name="Rectangle 127"/>
          <p:cNvSpPr>
            <a:spLocks noChangeArrowheads="1"/>
          </p:cNvSpPr>
          <p:nvPr/>
        </p:nvSpPr>
        <p:spPr bwMode="gray">
          <a:xfrm>
            <a:off x="968375" y="3698875"/>
            <a:ext cx="781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2011г</a:t>
            </a:r>
            <a:endParaRPr lang="en-US" b="1"/>
          </a:p>
        </p:txBody>
      </p:sp>
      <p:sp>
        <p:nvSpPr>
          <p:cNvPr id="40995" name="Rectangle 128"/>
          <p:cNvSpPr>
            <a:spLocks noChangeArrowheads="1"/>
          </p:cNvSpPr>
          <p:nvPr/>
        </p:nvSpPr>
        <p:spPr bwMode="gray">
          <a:xfrm>
            <a:off x="3040063" y="3698875"/>
            <a:ext cx="793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2012г</a:t>
            </a:r>
            <a:endParaRPr lang="en-US" b="1"/>
          </a:p>
        </p:txBody>
      </p:sp>
      <p:sp>
        <p:nvSpPr>
          <p:cNvPr id="40996" name="Rectangle 129"/>
          <p:cNvSpPr>
            <a:spLocks noChangeArrowheads="1"/>
          </p:cNvSpPr>
          <p:nvPr/>
        </p:nvSpPr>
        <p:spPr bwMode="gray">
          <a:xfrm>
            <a:off x="5183188" y="3698875"/>
            <a:ext cx="781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2011г</a:t>
            </a:r>
            <a:endParaRPr lang="en-US" b="1"/>
          </a:p>
        </p:txBody>
      </p:sp>
      <p:sp>
        <p:nvSpPr>
          <p:cNvPr id="40997" name="Rectangle 130"/>
          <p:cNvSpPr>
            <a:spLocks noChangeArrowheads="1"/>
          </p:cNvSpPr>
          <p:nvPr/>
        </p:nvSpPr>
        <p:spPr bwMode="gray">
          <a:xfrm>
            <a:off x="7112000" y="3698875"/>
            <a:ext cx="793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2012г</a:t>
            </a:r>
            <a:endParaRPr lang="en-US" b="1"/>
          </a:p>
        </p:txBody>
      </p:sp>
      <p:sp>
        <p:nvSpPr>
          <p:cNvPr id="40998" name="Rectangle 131"/>
          <p:cNvSpPr>
            <a:spLocks noChangeArrowheads="1"/>
          </p:cNvSpPr>
          <p:nvPr/>
        </p:nvSpPr>
        <p:spPr bwMode="gray">
          <a:xfrm>
            <a:off x="773113" y="4279900"/>
            <a:ext cx="1341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00"/>
                </a:solidFill>
              </a:rPr>
              <a:t>План - 10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40999" name="Rectangle 132"/>
          <p:cNvSpPr>
            <a:spLocks noChangeArrowheads="1"/>
          </p:cNvSpPr>
          <p:nvPr/>
        </p:nvSpPr>
        <p:spPr bwMode="auto">
          <a:xfrm>
            <a:off x="468313" y="5127625"/>
            <a:ext cx="1938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00"/>
                </a:solidFill>
              </a:rPr>
              <a:t>Проучено - 12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41000" name="Rectangle 135"/>
          <p:cNvSpPr>
            <a:spLocks noChangeArrowheads="1"/>
          </p:cNvSpPr>
          <p:nvPr/>
        </p:nvSpPr>
        <p:spPr bwMode="gray">
          <a:xfrm>
            <a:off x="2730500" y="4279900"/>
            <a:ext cx="1341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00"/>
                </a:solidFill>
              </a:rPr>
              <a:t>План - 50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41001" name="Rectangle 137"/>
          <p:cNvSpPr>
            <a:spLocks noChangeArrowheads="1"/>
          </p:cNvSpPr>
          <p:nvPr/>
        </p:nvSpPr>
        <p:spPr bwMode="auto">
          <a:xfrm>
            <a:off x="2468563" y="5127625"/>
            <a:ext cx="1938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00"/>
                </a:solidFill>
              </a:rPr>
              <a:t>Проучено - 44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41002" name="Rectangle 139"/>
          <p:cNvSpPr>
            <a:spLocks noChangeArrowheads="1"/>
          </p:cNvSpPr>
          <p:nvPr/>
        </p:nvSpPr>
        <p:spPr bwMode="gray">
          <a:xfrm>
            <a:off x="4883150" y="4279900"/>
            <a:ext cx="1341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00"/>
                </a:solidFill>
              </a:rPr>
              <a:t>План - 20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41003" name="Rectangle 141"/>
          <p:cNvSpPr>
            <a:spLocks noChangeArrowheads="1"/>
          </p:cNvSpPr>
          <p:nvPr/>
        </p:nvSpPr>
        <p:spPr bwMode="auto">
          <a:xfrm>
            <a:off x="4611688" y="5199063"/>
            <a:ext cx="2143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00"/>
                </a:solidFill>
              </a:rPr>
              <a:t>Проучено - 20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41004" name="Rectangle 143"/>
          <p:cNvSpPr>
            <a:spLocks noChangeArrowheads="1"/>
          </p:cNvSpPr>
          <p:nvPr/>
        </p:nvSpPr>
        <p:spPr bwMode="auto">
          <a:xfrm>
            <a:off x="6845300" y="4279900"/>
            <a:ext cx="1341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00"/>
                </a:solidFill>
              </a:rPr>
              <a:t>План - 30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41005" name="Rectangle 145"/>
          <p:cNvSpPr>
            <a:spLocks noChangeArrowheads="1"/>
          </p:cNvSpPr>
          <p:nvPr/>
        </p:nvSpPr>
        <p:spPr bwMode="auto">
          <a:xfrm>
            <a:off x="6540500" y="5199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</a:rPr>
              <a:t>Проучено -0</a:t>
            </a:r>
            <a:endParaRPr lang="en-US" sz="2000" b="1">
              <a:solidFill>
                <a:schemeClr val="tx2"/>
              </a:solidFill>
            </a:endParaRPr>
          </a:p>
        </p:txBody>
      </p:sp>
      <p:sp>
        <p:nvSpPr>
          <p:cNvPr id="41006" name="Rectangle 127"/>
          <p:cNvSpPr>
            <a:spLocks noChangeArrowheads="1"/>
          </p:cNvSpPr>
          <p:nvPr/>
        </p:nvSpPr>
        <p:spPr bwMode="gray">
          <a:xfrm>
            <a:off x="3897313" y="1127125"/>
            <a:ext cx="13065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2011г </a:t>
            </a:r>
            <a:r>
              <a:rPr lang="ru-RU" b="1">
                <a:solidFill>
                  <a:srgbClr val="CC3300"/>
                </a:solidFill>
              </a:rPr>
              <a:t>35%</a:t>
            </a:r>
            <a:endParaRPr lang="en-US" b="1">
              <a:solidFill>
                <a:srgbClr val="CC3300"/>
              </a:solidFill>
            </a:endParaRPr>
          </a:p>
        </p:txBody>
      </p:sp>
      <p:sp>
        <p:nvSpPr>
          <p:cNvPr id="41007" name="Rectangle 128"/>
          <p:cNvSpPr>
            <a:spLocks noChangeArrowheads="1"/>
          </p:cNvSpPr>
          <p:nvPr/>
        </p:nvSpPr>
        <p:spPr bwMode="gray">
          <a:xfrm>
            <a:off x="3968750" y="1698625"/>
            <a:ext cx="13192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2012г </a:t>
            </a:r>
            <a:r>
              <a:rPr lang="ru-RU" b="1">
                <a:solidFill>
                  <a:srgbClr val="C00000"/>
                </a:solidFill>
              </a:rPr>
              <a:t>5</a:t>
            </a:r>
            <a:r>
              <a:rPr lang="ru-RU" b="1">
                <a:solidFill>
                  <a:srgbClr val="CC3300"/>
                </a:solidFill>
              </a:rPr>
              <a:t>0%</a:t>
            </a:r>
            <a:endParaRPr lang="en-US" b="1">
              <a:solidFill>
                <a:srgbClr val="CC3300"/>
              </a:solidFill>
            </a:endParaRPr>
          </a:p>
        </p:txBody>
      </p:sp>
      <p:sp>
        <p:nvSpPr>
          <p:cNvPr id="41008" name="Rectangle 123"/>
          <p:cNvSpPr>
            <a:spLocks noChangeArrowheads="1"/>
          </p:cNvSpPr>
          <p:nvPr/>
        </p:nvSpPr>
        <p:spPr bwMode="white">
          <a:xfrm>
            <a:off x="6969125" y="1198563"/>
            <a:ext cx="1928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</a:rPr>
              <a:t>проучено - 7</a:t>
            </a:r>
            <a:endParaRPr lang="en-US" sz="2000" b="1">
              <a:solidFill>
                <a:schemeClr val="tx2"/>
              </a:solidFill>
            </a:endParaRPr>
          </a:p>
        </p:txBody>
      </p:sp>
      <p:grpSp>
        <p:nvGrpSpPr>
          <p:cNvPr id="41009" name="Group 65"/>
          <p:cNvGrpSpPr>
            <a:grpSpLocks/>
          </p:cNvGrpSpPr>
          <p:nvPr/>
        </p:nvGrpSpPr>
        <p:grpSpPr bwMode="auto">
          <a:xfrm>
            <a:off x="6969125" y="1912938"/>
            <a:ext cx="1928813" cy="366712"/>
            <a:chOff x="602" y="1625"/>
            <a:chExt cx="1096" cy="210"/>
          </a:xfrm>
        </p:grpSpPr>
        <p:sp>
          <p:nvSpPr>
            <p:cNvPr id="41012" name="AutoShape 66"/>
            <p:cNvSpPr>
              <a:spLocks noChangeArrowheads="1"/>
            </p:cNvSpPr>
            <p:nvPr/>
          </p:nvSpPr>
          <p:spPr bwMode="inv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013" name="Group 67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1019" name="AutoShape 68"/>
              <p:cNvSpPr>
                <a:spLocks noChangeArrowheads="1"/>
              </p:cNvSpPr>
              <p:nvPr/>
            </p:nvSpPr>
            <p:spPr bwMode="inv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20" name="AutoShape 69"/>
              <p:cNvSpPr>
                <a:spLocks noChangeArrowheads="1"/>
              </p:cNvSpPr>
              <p:nvPr/>
            </p:nvSpPr>
            <p:spPr bwMode="inv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21" name="AutoShape 70"/>
              <p:cNvSpPr>
                <a:spLocks noChangeArrowheads="1"/>
              </p:cNvSpPr>
              <p:nvPr/>
            </p:nvSpPr>
            <p:spPr bwMode="inv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14" name="Group 71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1016" name="AutoShape 72"/>
              <p:cNvSpPr>
                <a:spLocks noChangeArrowheads="1"/>
              </p:cNvSpPr>
              <p:nvPr/>
            </p:nvSpPr>
            <p:spPr bwMode="inv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17" name="AutoShape 73"/>
              <p:cNvSpPr>
                <a:spLocks noChangeArrowheads="1"/>
              </p:cNvSpPr>
              <p:nvPr/>
            </p:nvSpPr>
            <p:spPr bwMode="inv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18" name="AutoShape 74"/>
              <p:cNvSpPr>
                <a:spLocks noChangeArrowheads="1"/>
              </p:cNvSpPr>
              <p:nvPr/>
            </p:nvSpPr>
            <p:spPr bwMode="inv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1015" name="Picture 75" descr="high_line01"/>
            <p:cNvPicPr>
              <a:picLocks noChangeAspect="1" noChangeArrowheads="1"/>
            </p:cNvPicPr>
            <p:nvPr/>
          </p:nvPicPr>
          <p:blipFill>
            <a:blip r:embed="rId2" cstate="print"/>
            <a:srcRect t="8891" r="58304" b="12320"/>
            <a:stretch>
              <a:fillRect/>
            </a:stretch>
          </p:blipFill>
          <p:spPr bwMode="inv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010" name="Rectangle 123"/>
          <p:cNvSpPr>
            <a:spLocks noChangeArrowheads="1"/>
          </p:cNvSpPr>
          <p:nvPr/>
        </p:nvSpPr>
        <p:spPr bwMode="white">
          <a:xfrm>
            <a:off x="7112000" y="1841500"/>
            <a:ext cx="1928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</a:rPr>
              <a:t>проучено - 10</a:t>
            </a:r>
            <a:endParaRPr lang="en-US" sz="2000" b="1">
              <a:solidFill>
                <a:schemeClr val="tx2"/>
              </a:solidFill>
            </a:endParaRPr>
          </a:p>
        </p:txBody>
      </p:sp>
      <p:sp>
        <p:nvSpPr>
          <p:cNvPr id="157" name="Управляющая кнопка: возврат 156">
            <a:hlinkClick r:id="rId3" action="ppaction://hlinksldjump" highlightClick="1"/>
          </p:cNvPr>
          <p:cNvSpPr/>
          <p:nvPr/>
        </p:nvSpPr>
        <p:spPr>
          <a:xfrm>
            <a:off x="8388350" y="6092825"/>
            <a:ext cx="539750" cy="404813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6" name="Picture 8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038600" cy="302895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83978" name="Picture 10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76600"/>
            <a:ext cx="4267200" cy="32004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41987" name="Text Box 12"/>
          <p:cNvSpPr txBox="1">
            <a:spLocks noChangeArrowheads="1"/>
          </p:cNvSpPr>
          <p:nvPr/>
        </p:nvSpPr>
        <p:spPr bwMode="auto">
          <a:xfrm>
            <a:off x="838200" y="5029200"/>
            <a:ext cx="1539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988" name="Text Box 14"/>
          <p:cNvSpPr txBox="1">
            <a:spLocks noChangeArrowheads="1"/>
          </p:cNvSpPr>
          <p:nvPr/>
        </p:nvSpPr>
        <p:spPr bwMode="auto">
          <a:xfrm rot="210825" flipV="1">
            <a:off x="474663" y="5713413"/>
            <a:ext cx="4038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ru-RU"/>
          </a:p>
        </p:txBody>
      </p:sp>
      <p:sp>
        <p:nvSpPr>
          <p:cNvPr id="41989" name="Text Box 15"/>
          <p:cNvSpPr txBox="1">
            <a:spLocks noChangeArrowheads="1"/>
          </p:cNvSpPr>
          <p:nvPr/>
        </p:nvSpPr>
        <p:spPr bwMode="auto">
          <a:xfrm>
            <a:off x="179512" y="3356992"/>
            <a:ext cx="432048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Корпоративная подготовка в области автоматизации бизнес-процессов, продаж программного обеспечения, бухгалтерских программ, услуг системного администрирования по направлениям гостиничного бизнеса, курортной и ресторанной               индустрии. </a:t>
            </a:r>
            <a:endParaRPr lang="ru-RU" b="1" dirty="0"/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8639175" y="6381750"/>
            <a:ext cx="396875" cy="360363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991" name="Прямоугольник 8"/>
          <p:cNvSpPr>
            <a:spLocks noChangeArrowheads="1"/>
          </p:cNvSpPr>
          <p:nvPr/>
        </p:nvSpPr>
        <p:spPr bwMode="auto">
          <a:xfrm>
            <a:off x="5724128" y="1412776"/>
            <a:ext cx="228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Компания КИРС, г.Новосибирск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S7302856"/>
          <p:cNvPicPr>
            <a:picLocks noGrp="1" noChangeAspect="1" noChangeArrowheads="1"/>
          </p:cNvPicPr>
          <p:nvPr>
            <p:ph type="chart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548680"/>
            <a:ext cx="3168353" cy="2376264"/>
          </a:xfrm>
          <a:prstGeom prst="round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5" name="Picture 4" descr="S73057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86684"/>
            <a:ext cx="3191925" cy="239362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43011" name="Прямоугольник 5"/>
          <p:cNvSpPr>
            <a:spLocks noChangeArrowheads="1"/>
          </p:cNvSpPr>
          <p:nvPr/>
        </p:nvSpPr>
        <p:spPr bwMode="auto">
          <a:xfrm>
            <a:off x="4572000" y="2781300"/>
            <a:ext cx="4321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Презентация универсальной кухонной машины «Термомикс»</a:t>
            </a:r>
          </a:p>
        </p:txBody>
      </p:sp>
      <p:sp>
        <p:nvSpPr>
          <p:cNvPr id="43012" name="AutoShape 13"/>
          <p:cNvSpPr>
            <a:spLocks noChangeArrowheads="1"/>
          </p:cNvSpPr>
          <p:nvPr/>
        </p:nvSpPr>
        <p:spPr bwMode="auto">
          <a:xfrm>
            <a:off x="250825" y="2781300"/>
            <a:ext cx="3457575" cy="866775"/>
          </a:xfrm>
          <a:prstGeom prst="roundRect">
            <a:avLst>
              <a:gd name="adj" fmla="val 16667"/>
            </a:avLst>
          </a:prstGeom>
          <a:noFill/>
          <a:ln w="19050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00"/>
                </a:solidFill>
              </a:rPr>
              <a:t>Организация выставок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12" name="Управляющая кнопка: возврат 11">
            <a:hlinkClick r:id="rId4" action="ppaction://hlinksldjump" highlightClick="1"/>
          </p:cNvPr>
          <p:cNvSpPr/>
          <p:nvPr/>
        </p:nvSpPr>
        <p:spPr>
          <a:xfrm>
            <a:off x="8604250" y="6237288"/>
            <a:ext cx="431800" cy="360362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3" name="Picture 4" descr="S730576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501008"/>
            <a:ext cx="3024336" cy="216024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373688"/>
            <a:ext cx="4465638" cy="1143000"/>
          </a:xfrm>
        </p:spPr>
        <p:txBody>
          <a:bodyPr/>
          <a:lstStyle/>
          <a:p>
            <a:pPr>
              <a:defRPr/>
            </a:pPr>
            <a:r>
              <a:rPr lang="ru-RU" sz="2000" dirty="0">
                <a:solidFill>
                  <a:schemeClr val="tx1"/>
                </a:solidFill>
                <a:latin typeface="+mn-lt"/>
              </a:rPr>
              <a:t>Мастер </a:t>
            </a:r>
            <a:r>
              <a:rPr lang="ru-RU" sz="2000" dirty="0" smtClean="0">
                <a:solidFill>
                  <a:schemeClr val="tx1"/>
                </a:solidFill>
                <a:latin typeface="+mn-lt"/>
              </a:rPr>
              <a:t>класс по приготовлению</a:t>
            </a:r>
            <a:br>
              <a:rPr lang="ru-RU" sz="2000" dirty="0" smtClean="0">
                <a:solidFill>
                  <a:schemeClr val="tx1"/>
                </a:solidFill>
                <a:latin typeface="+mn-lt"/>
              </a:rPr>
            </a:br>
            <a:r>
              <a:rPr lang="ru-RU" sz="2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+mn-lt"/>
              </a:rPr>
              <a:t>блинов для детей-инвалидов</a:t>
            </a:r>
          </a:p>
        </p:txBody>
      </p:sp>
      <p:pic>
        <p:nvPicPr>
          <p:cNvPr id="10" name="Picture 4" descr="S730270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3574795"/>
            <a:ext cx="3168352" cy="2086137"/>
          </a:xfrm>
          <a:prstGeom prst="roundRect">
            <a:avLst/>
          </a:prstGeom>
          <a:noFill/>
          <a:ln w="127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3017" name="Прямоугольник 15"/>
          <p:cNvSpPr>
            <a:spLocks noChangeArrowheads="1"/>
          </p:cNvSpPr>
          <p:nvPr/>
        </p:nvSpPr>
        <p:spPr bwMode="auto">
          <a:xfrm>
            <a:off x="5651500" y="5805488"/>
            <a:ext cx="2990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Пасхальная выставка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Freeform 3"/>
          <p:cNvSpPr>
            <a:spLocks/>
          </p:cNvSpPr>
          <p:nvPr/>
        </p:nvSpPr>
        <p:spPr bwMode="gray">
          <a:xfrm>
            <a:off x="2074863" y="2711450"/>
            <a:ext cx="1900237" cy="1376363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34" name="Freeform 4"/>
          <p:cNvSpPr>
            <a:spLocks/>
          </p:cNvSpPr>
          <p:nvPr/>
        </p:nvSpPr>
        <p:spPr bwMode="gray">
          <a:xfrm>
            <a:off x="3994150" y="2646363"/>
            <a:ext cx="366713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35" name="Freeform 5"/>
          <p:cNvSpPr>
            <a:spLocks/>
          </p:cNvSpPr>
          <p:nvPr/>
        </p:nvSpPr>
        <p:spPr bwMode="gray">
          <a:xfrm flipH="1">
            <a:off x="4394200" y="2711450"/>
            <a:ext cx="1900238" cy="1376363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4036" name="Group 6"/>
          <p:cNvGrpSpPr>
            <a:grpSpLocks/>
          </p:cNvGrpSpPr>
          <p:nvPr/>
        </p:nvGrpSpPr>
        <p:grpSpPr bwMode="auto">
          <a:xfrm>
            <a:off x="107950" y="1484313"/>
            <a:ext cx="2663825" cy="1322387"/>
            <a:chOff x="4320" y="1152"/>
            <a:chExt cx="414" cy="402"/>
          </a:xfrm>
        </p:grpSpPr>
        <p:sp>
          <p:nvSpPr>
            <p:cNvPr id="20487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488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4037" name="Rectangle 9"/>
          <p:cNvSpPr>
            <a:spLocks noChangeArrowheads="1"/>
          </p:cNvSpPr>
          <p:nvPr/>
        </p:nvSpPr>
        <p:spPr bwMode="gray">
          <a:xfrm>
            <a:off x="107950" y="1773238"/>
            <a:ext cx="2667000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FFFFFF"/>
                </a:solidFill>
              </a:rPr>
              <a:t>Мониторинг рынка </a:t>
            </a:r>
          </a:p>
          <a:p>
            <a:pPr algn="ctr"/>
            <a:r>
              <a:rPr lang="ru-RU" sz="2000" b="1">
                <a:solidFill>
                  <a:srgbClr val="FFFFFF"/>
                </a:solidFill>
              </a:rPr>
              <a:t>труда</a:t>
            </a:r>
            <a:endParaRPr lang="en-US" sz="2000" b="1">
              <a:solidFill>
                <a:srgbClr val="FFFFFF"/>
              </a:solidFill>
            </a:endParaRPr>
          </a:p>
        </p:txBody>
      </p:sp>
      <p:grpSp>
        <p:nvGrpSpPr>
          <p:cNvPr id="44038" name="Group 10"/>
          <p:cNvGrpSpPr>
            <a:grpSpLocks/>
          </p:cNvGrpSpPr>
          <p:nvPr/>
        </p:nvGrpSpPr>
        <p:grpSpPr bwMode="auto">
          <a:xfrm>
            <a:off x="2987675" y="1484313"/>
            <a:ext cx="3024188" cy="1322387"/>
            <a:chOff x="4320" y="1152"/>
            <a:chExt cx="414" cy="402"/>
          </a:xfrm>
        </p:grpSpPr>
        <p:sp>
          <p:nvSpPr>
            <p:cNvPr id="20491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492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4039" name="Group 13"/>
          <p:cNvGrpSpPr>
            <a:grpSpLocks/>
          </p:cNvGrpSpPr>
          <p:nvPr/>
        </p:nvGrpSpPr>
        <p:grpSpPr bwMode="auto">
          <a:xfrm>
            <a:off x="6156325" y="1412875"/>
            <a:ext cx="2519363" cy="1322388"/>
            <a:chOff x="4320" y="1152"/>
            <a:chExt cx="414" cy="402"/>
          </a:xfrm>
        </p:grpSpPr>
        <p:sp>
          <p:nvSpPr>
            <p:cNvPr id="20494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495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4040" name="Rectangle 16"/>
          <p:cNvSpPr>
            <a:spLocks noChangeArrowheads="1"/>
          </p:cNvSpPr>
          <p:nvPr/>
        </p:nvSpPr>
        <p:spPr bwMode="gray">
          <a:xfrm>
            <a:off x="2987675" y="1844675"/>
            <a:ext cx="3086100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FFFFFF"/>
                </a:solidFill>
              </a:rPr>
              <a:t>Профориентационная </a:t>
            </a:r>
          </a:p>
          <a:p>
            <a:pPr algn="ctr"/>
            <a:r>
              <a:rPr lang="ru-RU" sz="2000" b="1">
                <a:solidFill>
                  <a:srgbClr val="FFFFFF"/>
                </a:solidFill>
              </a:rPr>
              <a:t>работа</a:t>
            </a:r>
            <a:endParaRPr lang="en-US" sz="2000" b="1">
              <a:solidFill>
                <a:srgbClr val="FFFFFF"/>
              </a:solidFill>
            </a:endParaRPr>
          </a:p>
        </p:txBody>
      </p:sp>
      <p:sp>
        <p:nvSpPr>
          <p:cNvPr id="44041" name="Rectangle 17"/>
          <p:cNvSpPr>
            <a:spLocks noChangeArrowheads="1"/>
          </p:cNvSpPr>
          <p:nvPr/>
        </p:nvSpPr>
        <p:spPr bwMode="gray">
          <a:xfrm>
            <a:off x="6311900" y="1844675"/>
            <a:ext cx="2112963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FFFF"/>
                </a:solidFill>
              </a:rPr>
              <a:t>Взаимодействие</a:t>
            </a:r>
          </a:p>
          <a:p>
            <a:pPr algn="ctr"/>
            <a:r>
              <a:rPr lang="ru-RU" b="1">
                <a:solidFill>
                  <a:srgbClr val="FFFFFF"/>
                </a:solidFill>
              </a:rPr>
              <a:t> со СМИ</a:t>
            </a: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44042" name="AutoShape 19"/>
          <p:cNvSpPr>
            <a:spLocks noChangeArrowheads="1"/>
          </p:cNvSpPr>
          <p:nvPr/>
        </p:nvSpPr>
        <p:spPr bwMode="ltGray">
          <a:xfrm>
            <a:off x="1063625" y="4298950"/>
            <a:ext cx="6238875" cy="9763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43" name="Rectangle 20"/>
          <p:cNvSpPr>
            <a:spLocks noChangeArrowheads="1"/>
          </p:cNvSpPr>
          <p:nvPr/>
        </p:nvSpPr>
        <p:spPr bwMode="auto">
          <a:xfrm>
            <a:off x="1327150" y="4454525"/>
            <a:ext cx="5808663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ru-RU" b="1"/>
              <a:t>Формирование имиджа профессий и профессионального лицея</a:t>
            </a:r>
            <a:endParaRPr lang="en-US" b="1"/>
          </a:p>
        </p:txBody>
      </p:sp>
      <p:sp>
        <p:nvSpPr>
          <p:cNvPr id="23" name="Управляющая кнопка: возврат 22">
            <a:hlinkClick r:id="rId2" action="ppaction://hlinksldjump" highlightClick="1"/>
          </p:cNvPr>
          <p:cNvSpPr/>
          <p:nvPr/>
        </p:nvSpPr>
        <p:spPr>
          <a:xfrm>
            <a:off x="8459788" y="5876925"/>
            <a:ext cx="468312" cy="47625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429256" y="2214554"/>
            <a:ext cx="2355850" cy="419100"/>
            <a:chOff x="3964" y="2071"/>
            <a:chExt cx="1484" cy="330"/>
          </a:xfrm>
        </p:grpSpPr>
        <p:sp>
          <p:nvSpPr>
            <p:cNvPr id="82947" name="AutoShape 3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48" name="AutoShape 4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071538" y="2214554"/>
            <a:ext cx="2355850" cy="419100"/>
            <a:chOff x="3964" y="2071"/>
            <a:chExt cx="1484" cy="330"/>
          </a:xfrm>
        </p:grpSpPr>
        <p:sp>
          <p:nvSpPr>
            <p:cNvPr id="82950" name="AutoShape 6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51" name="AutoShape 7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952" name="Rectangle 8"/>
          <p:cNvSpPr>
            <a:spLocks noChangeArrowheads="1"/>
          </p:cNvSpPr>
          <p:nvPr/>
        </p:nvSpPr>
        <p:spPr bwMode="gray">
          <a:xfrm>
            <a:off x="1714480" y="2214554"/>
            <a:ext cx="11350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80808"/>
                </a:solidFill>
                <a:latin typeface="Arial" charset="0"/>
              </a:rPr>
              <a:t>2011 год</a:t>
            </a:r>
            <a:endParaRPr lang="en-US" b="1" dirty="0">
              <a:solidFill>
                <a:srgbClr val="080808"/>
              </a:solidFill>
              <a:latin typeface="Arial" charset="0"/>
            </a:endParaRPr>
          </a:p>
        </p:txBody>
      </p:sp>
      <p:sp>
        <p:nvSpPr>
          <p:cNvPr id="82953" name="Rectangle 9"/>
          <p:cNvSpPr>
            <a:spLocks noChangeArrowheads="1"/>
          </p:cNvSpPr>
          <p:nvPr/>
        </p:nvSpPr>
        <p:spPr bwMode="gray">
          <a:xfrm>
            <a:off x="6143636" y="2285992"/>
            <a:ext cx="113506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80808"/>
                </a:solidFill>
                <a:latin typeface="Arial" charset="0"/>
              </a:rPr>
              <a:t>2012 год</a:t>
            </a:r>
            <a:endParaRPr lang="en-US" b="1" dirty="0">
              <a:solidFill>
                <a:srgbClr val="080808"/>
              </a:solidFill>
              <a:latin typeface="Arial" charset="0"/>
            </a:endParaRPr>
          </a:p>
        </p:txBody>
      </p:sp>
      <p:sp>
        <p:nvSpPr>
          <p:cNvPr id="82954" name="Oval 10"/>
          <p:cNvSpPr>
            <a:spLocks noChangeArrowheads="1"/>
          </p:cNvSpPr>
          <p:nvPr/>
        </p:nvSpPr>
        <p:spPr bwMode="gray">
          <a:xfrm>
            <a:off x="1131888" y="3327400"/>
            <a:ext cx="2698750" cy="2679700"/>
          </a:xfrm>
          <a:prstGeom prst="ellipse">
            <a:avLst/>
          </a:prstGeom>
          <a:gradFill rotWithShape="1">
            <a:gsLst>
              <a:gs pos="0">
                <a:srgbClr val="080808"/>
              </a:gs>
              <a:gs pos="50000">
                <a:srgbClr val="080808">
                  <a:gamma/>
                  <a:tint val="45490"/>
                  <a:invGamma/>
                </a:srgbClr>
              </a:gs>
              <a:gs pos="100000">
                <a:srgbClr val="080808"/>
              </a:gs>
            </a:gsLst>
            <a:lin ang="2700000" scaled="1"/>
          </a:gradFill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5" name="Arc 11"/>
          <p:cNvSpPr>
            <a:spLocks/>
          </p:cNvSpPr>
          <p:nvPr/>
        </p:nvSpPr>
        <p:spPr bwMode="ltGray">
          <a:xfrm>
            <a:off x="2438400" y="3352800"/>
            <a:ext cx="1185863" cy="1336675"/>
          </a:xfrm>
          <a:custGeom>
            <a:avLst/>
            <a:gdLst>
              <a:gd name="G0" fmla="+- 322 0 0"/>
              <a:gd name="G1" fmla="+- 21600 0 0"/>
              <a:gd name="G2" fmla="+- 21600 0 0"/>
              <a:gd name="T0" fmla="*/ 0 w 18999"/>
              <a:gd name="T1" fmla="*/ 2 h 21600"/>
              <a:gd name="T2" fmla="*/ 18999 w 18999"/>
              <a:gd name="T3" fmla="*/ 10750 h 21600"/>
              <a:gd name="T4" fmla="*/ 322 w 1899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999" h="21600" fill="none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8018" y="0"/>
                  <a:pt x="15133" y="4095"/>
                  <a:pt x="18999" y="10749"/>
                </a:cubicBezTo>
              </a:path>
              <a:path w="18999" h="21600" stroke="0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8018" y="0"/>
                  <a:pt x="15133" y="4095"/>
                  <a:pt x="18999" y="10749"/>
                </a:cubicBezTo>
                <a:lnTo>
                  <a:pt x="322" y="21600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6" name="Arc 12"/>
          <p:cNvSpPr>
            <a:spLocks/>
          </p:cNvSpPr>
          <p:nvPr/>
        </p:nvSpPr>
        <p:spPr bwMode="ltGray">
          <a:xfrm rot="5400000" flipH="1" flipV="1">
            <a:off x="1066800" y="3435350"/>
            <a:ext cx="2682875" cy="252412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7 w 43200"/>
              <a:gd name="T1" fmla="*/ 22132 h 40418"/>
              <a:gd name="T2" fmla="*/ 32205 w 43200"/>
              <a:gd name="T3" fmla="*/ 40418 h 40418"/>
              <a:gd name="T4" fmla="*/ 21600 w 43200"/>
              <a:gd name="T5" fmla="*/ 21600 h 40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418" fill="none" extrusionOk="0">
                <a:moveTo>
                  <a:pt x="6" y="22132"/>
                </a:moveTo>
                <a:cubicBezTo>
                  <a:pt x="2" y="21954"/>
                  <a:pt x="0" y="2177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397"/>
                  <a:pt x="38997" y="36589"/>
                  <a:pt x="32204" y="40417"/>
                </a:cubicBezTo>
              </a:path>
              <a:path w="43200" h="40418" stroke="0" extrusionOk="0">
                <a:moveTo>
                  <a:pt x="6" y="22132"/>
                </a:moveTo>
                <a:cubicBezTo>
                  <a:pt x="2" y="21954"/>
                  <a:pt x="0" y="2177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397"/>
                  <a:pt x="38997" y="36589"/>
                  <a:pt x="32204" y="40417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76200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7" name="Arc 13"/>
          <p:cNvSpPr>
            <a:spLocks/>
          </p:cNvSpPr>
          <p:nvPr/>
        </p:nvSpPr>
        <p:spPr bwMode="ltGray">
          <a:xfrm rot="9670427">
            <a:off x="2257219" y="4226347"/>
            <a:ext cx="1734479" cy="1670329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384 w 27700"/>
              <a:gd name="T1" fmla="*/ 25655 h 25655"/>
              <a:gd name="T2" fmla="*/ 27700 w 27700"/>
              <a:gd name="T3" fmla="*/ 879 h 25655"/>
              <a:gd name="T4" fmla="*/ 21600 w 27700"/>
              <a:gd name="T5" fmla="*/ 21600 h 25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700" h="25655" fill="none" extrusionOk="0">
                <a:moveTo>
                  <a:pt x="384" y="25654"/>
                </a:moveTo>
                <a:cubicBezTo>
                  <a:pt x="128" y="24318"/>
                  <a:pt x="0" y="22960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3664" y="-1"/>
                  <a:pt x="25719" y="296"/>
                  <a:pt x="27699" y="879"/>
                </a:cubicBezTo>
              </a:path>
              <a:path w="27700" h="25655" stroke="0" extrusionOk="0">
                <a:moveTo>
                  <a:pt x="384" y="25654"/>
                </a:moveTo>
                <a:cubicBezTo>
                  <a:pt x="128" y="24318"/>
                  <a:pt x="0" y="22960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3664" y="-1"/>
                  <a:pt x="25719" y="296"/>
                  <a:pt x="27699" y="87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76200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8" name="Oval 14"/>
          <p:cNvSpPr>
            <a:spLocks noChangeArrowheads="1"/>
          </p:cNvSpPr>
          <p:nvPr/>
        </p:nvSpPr>
        <p:spPr bwMode="gray">
          <a:xfrm>
            <a:off x="2124075" y="4337050"/>
            <a:ext cx="708025" cy="708025"/>
          </a:xfrm>
          <a:prstGeom prst="ellipse">
            <a:avLst/>
          </a:prstGeom>
          <a:solidFill>
            <a:srgbClr val="FEFEFE"/>
          </a:solidFill>
          <a:ln w="254000">
            <a:solidFill>
              <a:srgbClr val="FEFEFE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 rot="-5944125" flipH="1" flipV="1">
            <a:off x="1756569" y="4110831"/>
            <a:ext cx="2514600" cy="84138"/>
            <a:chOff x="2532" y="1051"/>
            <a:chExt cx="893" cy="246"/>
          </a:xfrm>
        </p:grpSpPr>
        <p:grpSp>
          <p:nvGrpSpPr>
            <p:cNvPr id="5" name="Group 16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82961" name="AutoShape 17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62" name="AutoShape 18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63" name="AutoShape 19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64" name="AutoShape 20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82966" name="AutoShape 22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67" name="AutoShape 23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68" name="AutoShape 24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69" name="AutoShape 25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7" name="Group 26"/>
          <p:cNvGrpSpPr>
            <a:grpSpLocks/>
          </p:cNvGrpSpPr>
          <p:nvPr/>
        </p:nvGrpSpPr>
        <p:grpSpPr bwMode="auto">
          <a:xfrm rot="3173304" flipV="1">
            <a:off x="970756" y="5330032"/>
            <a:ext cx="1658937" cy="330200"/>
            <a:chOff x="1565" y="2568"/>
            <a:chExt cx="1118" cy="279"/>
          </a:xfrm>
        </p:grpSpPr>
        <p:sp>
          <p:nvSpPr>
            <p:cNvPr id="82971" name="AutoShape 27"/>
            <p:cNvSpPr>
              <a:spLocks noChangeArrowheads="1"/>
            </p:cNvSpPr>
            <p:nvPr/>
          </p:nvSpPr>
          <p:spPr bwMode="gray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72" name="AutoShape 28"/>
            <p:cNvSpPr>
              <a:spLocks noChangeArrowheads="1"/>
            </p:cNvSpPr>
            <p:nvPr/>
          </p:nvSpPr>
          <p:spPr bwMode="gray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73" name="AutoShape 29"/>
            <p:cNvSpPr>
              <a:spLocks noChangeArrowheads="1"/>
            </p:cNvSpPr>
            <p:nvPr/>
          </p:nvSpPr>
          <p:spPr bwMode="gray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74" name="AutoShape 30"/>
            <p:cNvSpPr>
              <a:spLocks noChangeArrowheads="1"/>
            </p:cNvSpPr>
            <p:nvPr/>
          </p:nvSpPr>
          <p:spPr bwMode="gray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975" name="Text Box 31"/>
          <p:cNvSpPr txBox="1">
            <a:spLocks noChangeArrowheads="1"/>
          </p:cNvSpPr>
          <p:nvPr/>
        </p:nvSpPr>
        <p:spPr bwMode="black">
          <a:xfrm>
            <a:off x="1071538" y="4038600"/>
            <a:ext cx="116366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 algn="ctr">
              <a:spcBef>
                <a:spcPct val="50000"/>
              </a:spcBef>
            </a:pPr>
            <a:r>
              <a:rPr lang="ru-RU" sz="2000" b="1" dirty="0">
                <a:latin typeface="Arial" charset="0"/>
              </a:rPr>
              <a:t>64</a:t>
            </a:r>
            <a:r>
              <a:rPr lang="en-US" sz="2000" b="1" dirty="0">
                <a:latin typeface="Arial" charset="0"/>
              </a:rPr>
              <a:t>%</a:t>
            </a:r>
          </a:p>
        </p:txBody>
      </p:sp>
      <p:sp>
        <p:nvSpPr>
          <p:cNvPr id="82977" name="Text Box 33"/>
          <p:cNvSpPr txBox="1">
            <a:spLocks noChangeArrowheads="1"/>
          </p:cNvSpPr>
          <p:nvPr/>
        </p:nvSpPr>
        <p:spPr bwMode="black">
          <a:xfrm>
            <a:off x="2874963" y="4811713"/>
            <a:ext cx="8636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atin typeface="Arial" charset="0"/>
              </a:rPr>
              <a:t>36</a:t>
            </a:r>
            <a:r>
              <a:rPr lang="en-US" sz="2000" b="1" dirty="0">
                <a:latin typeface="Arial" charset="0"/>
              </a:rPr>
              <a:t>%</a:t>
            </a:r>
          </a:p>
        </p:txBody>
      </p:sp>
      <p:sp>
        <p:nvSpPr>
          <p:cNvPr id="82978" name="Oval 34"/>
          <p:cNvSpPr>
            <a:spLocks noChangeArrowheads="1"/>
          </p:cNvSpPr>
          <p:nvPr/>
        </p:nvSpPr>
        <p:spPr bwMode="gray">
          <a:xfrm>
            <a:off x="5500694" y="3286124"/>
            <a:ext cx="2698750" cy="2679700"/>
          </a:xfrm>
          <a:prstGeom prst="ellipse">
            <a:avLst/>
          </a:prstGeom>
          <a:gradFill rotWithShape="1">
            <a:gsLst>
              <a:gs pos="0">
                <a:srgbClr val="080808"/>
              </a:gs>
              <a:gs pos="50000">
                <a:srgbClr val="080808">
                  <a:gamma/>
                  <a:tint val="42353"/>
                  <a:invGamma/>
                </a:srgbClr>
              </a:gs>
              <a:gs pos="100000">
                <a:srgbClr val="080808"/>
              </a:gs>
            </a:gsLst>
            <a:lin ang="2700000" scaled="1"/>
          </a:gradFill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79" name="Arc 35"/>
          <p:cNvSpPr>
            <a:spLocks/>
          </p:cNvSpPr>
          <p:nvPr/>
        </p:nvSpPr>
        <p:spPr bwMode="ltGray">
          <a:xfrm>
            <a:off x="6861175" y="3649663"/>
            <a:ext cx="1077913" cy="1027112"/>
          </a:xfrm>
          <a:custGeom>
            <a:avLst/>
            <a:gdLst>
              <a:gd name="G0" fmla="+- 0 0 0"/>
              <a:gd name="G1" fmla="+- 16602 0 0"/>
              <a:gd name="G2" fmla="+- 21600 0 0"/>
              <a:gd name="T0" fmla="*/ 13818 w 17267"/>
              <a:gd name="T1" fmla="*/ 0 h 16602"/>
              <a:gd name="T2" fmla="*/ 17267 w 17267"/>
              <a:gd name="T3" fmla="*/ 3624 h 16602"/>
              <a:gd name="T4" fmla="*/ 0 w 17267"/>
              <a:gd name="T5" fmla="*/ 16602 h 16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267" h="16602" fill="none" extrusionOk="0">
                <a:moveTo>
                  <a:pt x="13817" y="0"/>
                </a:moveTo>
                <a:cubicBezTo>
                  <a:pt x="15104" y="1070"/>
                  <a:pt x="16261" y="2286"/>
                  <a:pt x="17266" y="3624"/>
                </a:cubicBezTo>
              </a:path>
              <a:path w="17267" h="16602" stroke="0" extrusionOk="0">
                <a:moveTo>
                  <a:pt x="13817" y="0"/>
                </a:moveTo>
                <a:cubicBezTo>
                  <a:pt x="15104" y="1070"/>
                  <a:pt x="16261" y="2286"/>
                  <a:pt x="17266" y="3624"/>
                </a:cubicBezTo>
                <a:lnTo>
                  <a:pt x="0" y="16602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80" name="Arc 36"/>
          <p:cNvSpPr>
            <a:spLocks/>
          </p:cNvSpPr>
          <p:nvPr/>
        </p:nvSpPr>
        <p:spPr bwMode="ltGray">
          <a:xfrm rot="5400000" flipH="1" flipV="1">
            <a:off x="5624511" y="3200400"/>
            <a:ext cx="2278065" cy="2449512"/>
          </a:xfrm>
          <a:custGeom>
            <a:avLst/>
            <a:gdLst>
              <a:gd name="G0" fmla="+- 14058 0 0"/>
              <a:gd name="G1" fmla="+- 21600 0 0"/>
              <a:gd name="G2" fmla="+- 21600 0 0"/>
              <a:gd name="T0" fmla="*/ 0 w 35658"/>
              <a:gd name="T1" fmla="*/ 5201 h 39250"/>
              <a:gd name="T2" fmla="*/ 26509 w 35658"/>
              <a:gd name="T3" fmla="*/ 39250 h 39250"/>
              <a:gd name="T4" fmla="*/ 14058 w 35658"/>
              <a:gd name="T5" fmla="*/ 21600 h 39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658" h="39250" fill="none" extrusionOk="0">
                <a:moveTo>
                  <a:pt x="-1" y="5200"/>
                </a:moveTo>
                <a:cubicBezTo>
                  <a:pt x="3914" y="1844"/>
                  <a:pt x="8901" y="-1"/>
                  <a:pt x="14058" y="0"/>
                </a:cubicBezTo>
                <a:cubicBezTo>
                  <a:pt x="25987" y="0"/>
                  <a:pt x="35658" y="9670"/>
                  <a:pt x="35658" y="21600"/>
                </a:cubicBezTo>
                <a:cubicBezTo>
                  <a:pt x="35658" y="28620"/>
                  <a:pt x="32245" y="35203"/>
                  <a:pt x="26509" y="39250"/>
                </a:cubicBezTo>
              </a:path>
              <a:path w="35658" h="39250" stroke="0" extrusionOk="0">
                <a:moveTo>
                  <a:pt x="-1" y="5200"/>
                </a:moveTo>
                <a:cubicBezTo>
                  <a:pt x="3914" y="1844"/>
                  <a:pt x="8901" y="-1"/>
                  <a:pt x="14058" y="0"/>
                </a:cubicBezTo>
                <a:cubicBezTo>
                  <a:pt x="25987" y="0"/>
                  <a:pt x="35658" y="9670"/>
                  <a:pt x="35658" y="21600"/>
                </a:cubicBezTo>
                <a:cubicBezTo>
                  <a:pt x="35658" y="28620"/>
                  <a:pt x="32245" y="35203"/>
                  <a:pt x="26509" y="39250"/>
                </a:cubicBezTo>
                <a:lnTo>
                  <a:pt x="14058" y="21600"/>
                </a:lnTo>
                <a:close/>
              </a:path>
            </a:pathLst>
          </a:custGeom>
          <a:solidFill>
            <a:schemeClr val="folHlink"/>
          </a:solidFill>
          <a:ln w="76200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81" name="Arc 37"/>
          <p:cNvSpPr>
            <a:spLocks/>
          </p:cNvSpPr>
          <p:nvPr/>
        </p:nvSpPr>
        <p:spPr bwMode="ltGray">
          <a:xfrm rot="9670427">
            <a:off x="5805103" y="4315953"/>
            <a:ext cx="2626321" cy="1662726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588 w 41052"/>
              <a:gd name="T1" fmla="*/ 26607 h 26607"/>
              <a:gd name="T2" fmla="*/ 41052 w 41052"/>
              <a:gd name="T3" fmla="*/ 12210 h 26607"/>
              <a:gd name="T4" fmla="*/ 21600 w 41052"/>
              <a:gd name="T5" fmla="*/ 21600 h 26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052" h="26607" fill="none" extrusionOk="0">
                <a:moveTo>
                  <a:pt x="588" y="26606"/>
                </a:moveTo>
                <a:cubicBezTo>
                  <a:pt x="197" y="24966"/>
                  <a:pt x="0" y="2328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9889" y="-1"/>
                  <a:pt x="37448" y="4744"/>
                  <a:pt x="41052" y="12209"/>
                </a:cubicBezTo>
              </a:path>
              <a:path w="41052" h="26607" stroke="0" extrusionOk="0">
                <a:moveTo>
                  <a:pt x="588" y="26606"/>
                </a:moveTo>
                <a:cubicBezTo>
                  <a:pt x="197" y="24966"/>
                  <a:pt x="0" y="2328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9889" y="-1"/>
                  <a:pt x="37448" y="4744"/>
                  <a:pt x="41052" y="1220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76200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82" name="Oval 38"/>
          <p:cNvSpPr>
            <a:spLocks noChangeArrowheads="1"/>
          </p:cNvSpPr>
          <p:nvPr/>
        </p:nvSpPr>
        <p:spPr bwMode="gray">
          <a:xfrm>
            <a:off x="6507163" y="4337050"/>
            <a:ext cx="708025" cy="708025"/>
          </a:xfrm>
          <a:prstGeom prst="ellipse">
            <a:avLst/>
          </a:prstGeom>
          <a:solidFill>
            <a:srgbClr val="FEFEFE"/>
          </a:solidFill>
          <a:ln w="254000">
            <a:solidFill>
              <a:srgbClr val="FEFEFE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Group 39"/>
          <p:cNvGrpSpPr>
            <a:grpSpLocks/>
          </p:cNvGrpSpPr>
          <p:nvPr/>
        </p:nvGrpSpPr>
        <p:grpSpPr bwMode="auto">
          <a:xfrm rot="14245961" flipV="1">
            <a:off x="6368442" y="3385741"/>
            <a:ext cx="2006600" cy="446088"/>
            <a:chOff x="2532" y="1051"/>
            <a:chExt cx="893" cy="246"/>
          </a:xfrm>
        </p:grpSpPr>
        <p:grpSp>
          <p:nvGrpSpPr>
            <p:cNvPr id="9" name="Group 40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82985" name="AutoShape 41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86" name="AutoShape 42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87" name="AutoShape 43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88" name="AutoShape 44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" name="Group 45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82990" name="AutoShape 46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91" name="AutoShape 47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92" name="AutoShape 48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93" name="AutoShape 49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1" name="Group 50"/>
          <p:cNvGrpSpPr>
            <a:grpSpLocks/>
          </p:cNvGrpSpPr>
          <p:nvPr/>
        </p:nvGrpSpPr>
        <p:grpSpPr bwMode="auto">
          <a:xfrm rot="3173304" flipV="1">
            <a:off x="5353050" y="5329238"/>
            <a:ext cx="1658938" cy="328612"/>
            <a:chOff x="1565" y="2568"/>
            <a:chExt cx="1118" cy="279"/>
          </a:xfrm>
        </p:grpSpPr>
        <p:sp>
          <p:nvSpPr>
            <p:cNvPr id="82995" name="AutoShape 51"/>
            <p:cNvSpPr>
              <a:spLocks noChangeArrowheads="1"/>
            </p:cNvSpPr>
            <p:nvPr/>
          </p:nvSpPr>
          <p:spPr bwMode="gray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96" name="AutoShape 52"/>
            <p:cNvSpPr>
              <a:spLocks noChangeArrowheads="1"/>
            </p:cNvSpPr>
            <p:nvPr/>
          </p:nvSpPr>
          <p:spPr bwMode="gray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97" name="AutoShape 53"/>
            <p:cNvSpPr>
              <a:spLocks noChangeArrowheads="1"/>
            </p:cNvSpPr>
            <p:nvPr/>
          </p:nvSpPr>
          <p:spPr bwMode="gray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98" name="AutoShape 54"/>
            <p:cNvSpPr>
              <a:spLocks noChangeArrowheads="1"/>
            </p:cNvSpPr>
            <p:nvPr/>
          </p:nvSpPr>
          <p:spPr bwMode="gray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3000" name="Text Box 56"/>
          <p:cNvSpPr txBox="1">
            <a:spLocks noChangeArrowheads="1"/>
          </p:cNvSpPr>
          <p:nvPr/>
        </p:nvSpPr>
        <p:spPr bwMode="black">
          <a:xfrm>
            <a:off x="6019800" y="3810000"/>
            <a:ext cx="8636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atin typeface="Arial" charset="0"/>
              </a:rPr>
              <a:t>50</a:t>
            </a:r>
            <a:r>
              <a:rPr lang="en-US" sz="1600" b="1" dirty="0">
                <a:latin typeface="Arial" charset="0"/>
              </a:rPr>
              <a:t>%</a:t>
            </a:r>
          </a:p>
        </p:txBody>
      </p:sp>
      <p:sp>
        <p:nvSpPr>
          <p:cNvPr id="83001" name="Text Box 57"/>
          <p:cNvSpPr txBox="1">
            <a:spLocks noChangeArrowheads="1"/>
          </p:cNvSpPr>
          <p:nvPr/>
        </p:nvSpPr>
        <p:spPr bwMode="black">
          <a:xfrm>
            <a:off x="6980238" y="5102225"/>
            <a:ext cx="8636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Arial" charset="0"/>
              </a:rPr>
              <a:t>50</a:t>
            </a:r>
            <a:r>
              <a:rPr lang="en-US" sz="1600" b="1" dirty="0">
                <a:latin typeface="Arial" charset="0"/>
              </a:rPr>
              <a:t>%</a:t>
            </a:r>
          </a:p>
        </p:txBody>
      </p:sp>
      <p:grpSp>
        <p:nvGrpSpPr>
          <p:cNvPr id="12" name="Group 58"/>
          <p:cNvGrpSpPr>
            <a:grpSpLocks/>
          </p:cNvGrpSpPr>
          <p:nvPr/>
        </p:nvGrpSpPr>
        <p:grpSpPr bwMode="auto">
          <a:xfrm>
            <a:off x="3714744" y="3714752"/>
            <a:ext cx="219075" cy="219075"/>
            <a:chOff x="1021" y="2525"/>
            <a:chExt cx="416" cy="414"/>
          </a:xfrm>
        </p:grpSpPr>
        <p:sp>
          <p:nvSpPr>
            <p:cNvPr id="83003" name="Oval 59"/>
            <p:cNvSpPr>
              <a:spLocks noChangeArrowheads="1"/>
            </p:cNvSpPr>
            <p:nvPr/>
          </p:nvSpPr>
          <p:spPr bwMode="ltGray">
            <a:xfrm>
              <a:off x="1021" y="2527"/>
              <a:ext cx="416" cy="412"/>
            </a:xfrm>
            <a:prstGeom prst="ellipse">
              <a:avLst/>
            </a:prstGeom>
            <a:solidFill>
              <a:schemeClr val="folHlink"/>
            </a:solidFill>
            <a:ln w="127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83004" name="Picture 60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ltGray">
            <a:xfrm>
              <a:off x="1056" y="2525"/>
              <a:ext cx="344" cy="344"/>
            </a:xfrm>
            <a:prstGeom prst="rect">
              <a:avLst/>
            </a:prstGeom>
            <a:noFill/>
          </p:spPr>
        </p:pic>
      </p:grpSp>
      <p:grpSp>
        <p:nvGrpSpPr>
          <p:cNvPr id="13" name="Group 64"/>
          <p:cNvGrpSpPr>
            <a:grpSpLocks/>
          </p:cNvGrpSpPr>
          <p:nvPr/>
        </p:nvGrpSpPr>
        <p:grpSpPr bwMode="auto">
          <a:xfrm>
            <a:off x="3929058" y="4714884"/>
            <a:ext cx="219075" cy="219075"/>
            <a:chOff x="1021" y="2525"/>
            <a:chExt cx="416" cy="414"/>
          </a:xfrm>
        </p:grpSpPr>
        <p:sp>
          <p:nvSpPr>
            <p:cNvPr id="83009" name="Oval 65"/>
            <p:cNvSpPr>
              <a:spLocks noChangeArrowheads="1"/>
            </p:cNvSpPr>
            <p:nvPr/>
          </p:nvSpPr>
          <p:spPr bwMode="gray">
            <a:xfrm>
              <a:off x="1021" y="2527"/>
              <a:ext cx="416" cy="412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83010" name="Picture 66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56" y="2525"/>
              <a:ext cx="344" cy="344"/>
            </a:xfrm>
            <a:prstGeom prst="rect">
              <a:avLst/>
            </a:prstGeom>
            <a:noFill/>
          </p:spPr>
        </p:pic>
      </p:grpSp>
      <p:sp>
        <p:nvSpPr>
          <p:cNvPr id="83011" name="Text Box 67"/>
          <p:cNvSpPr txBox="1">
            <a:spLocks noChangeArrowheads="1"/>
          </p:cNvSpPr>
          <p:nvPr/>
        </p:nvSpPr>
        <p:spPr bwMode="gray">
          <a:xfrm>
            <a:off x="4000496" y="3571876"/>
            <a:ext cx="157163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solidFill>
                  <a:srgbClr val="080808"/>
                </a:solidFill>
                <a:latin typeface="Arial" charset="0"/>
              </a:rPr>
              <a:t>Установленные разряды</a:t>
            </a:r>
            <a:endParaRPr lang="en-US" sz="1400" b="1" dirty="0">
              <a:solidFill>
                <a:srgbClr val="080808"/>
              </a:solidFill>
              <a:latin typeface="Arial" charset="0"/>
            </a:endParaRPr>
          </a:p>
        </p:txBody>
      </p:sp>
      <p:sp>
        <p:nvSpPr>
          <p:cNvPr id="83012" name="Text Box 68"/>
          <p:cNvSpPr txBox="1">
            <a:spLocks noChangeArrowheads="1"/>
          </p:cNvSpPr>
          <p:nvPr/>
        </p:nvSpPr>
        <p:spPr bwMode="gray">
          <a:xfrm>
            <a:off x="4114800" y="4953000"/>
            <a:ext cx="12461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1400" b="1">
              <a:solidFill>
                <a:srgbClr val="080808"/>
              </a:solidFill>
              <a:latin typeface="Arial" charset="0"/>
            </a:endParaRPr>
          </a:p>
        </p:txBody>
      </p:sp>
      <p:sp>
        <p:nvSpPr>
          <p:cNvPr id="83013" name="Text Box 69"/>
          <p:cNvSpPr txBox="1">
            <a:spLocks noChangeArrowheads="1"/>
          </p:cNvSpPr>
          <p:nvPr/>
        </p:nvSpPr>
        <p:spPr bwMode="gray">
          <a:xfrm>
            <a:off x="4143372" y="4643446"/>
            <a:ext cx="146843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rgbClr val="080808"/>
                </a:solidFill>
                <a:latin typeface="Arial" charset="0"/>
              </a:rPr>
              <a:t>Повышенные разряды</a:t>
            </a:r>
            <a:endParaRPr lang="en-US" sz="1400" b="1">
              <a:solidFill>
                <a:srgbClr val="080808"/>
              </a:solidFill>
              <a:latin typeface="Arial" charset="0"/>
            </a:endParaRPr>
          </a:p>
        </p:txBody>
      </p:sp>
      <p:sp>
        <p:nvSpPr>
          <p:cNvPr id="83015" name="Rectangle 71"/>
          <p:cNvSpPr>
            <a:spLocks noGrp="1" noChangeArrowheads="1"/>
          </p:cNvSpPr>
          <p:nvPr>
            <p:ph type="title"/>
          </p:nvPr>
        </p:nvSpPr>
        <p:spPr>
          <a:xfrm>
            <a:off x="142844" y="357166"/>
            <a:ext cx="9001156" cy="1309687"/>
          </a:xfrm>
        </p:spPr>
        <p:txBody>
          <a:bodyPr/>
          <a:lstStyle/>
          <a:p>
            <a:r>
              <a:rPr lang="ru-RU" sz="3600" b="1" dirty="0"/>
              <a:t>Качество подготовки выпускников</a:t>
            </a:r>
            <a:endParaRPr lang="en-US" sz="3600" b="1" dirty="0"/>
          </a:p>
        </p:txBody>
      </p:sp>
      <p:sp>
        <p:nvSpPr>
          <p:cNvPr id="66" name="Стрелка вправо 65">
            <a:hlinkClick r:id="rId3" action="ppaction://hlinksldjump"/>
          </p:cNvPr>
          <p:cNvSpPr/>
          <p:nvPr/>
        </p:nvSpPr>
        <p:spPr>
          <a:xfrm>
            <a:off x="8388424" y="6237312"/>
            <a:ext cx="546360" cy="340616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getImage?photoId=410494815103&amp;photoType=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2438400" cy="1626870"/>
          </a:xfrm>
          <a:prstGeom prst="roundRect">
            <a:avLst/>
          </a:prstGeom>
          <a:ln>
            <a:solidFill>
              <a:srgbClr val="00B050"/>
            </a:solidFill>
          </a:ln>
        </p:spPr>
      </p:pic>
      <p:sp>
        <p:nvSpPr>
          <p:cNvPr id="45058" name="Text Box 10"/>
          <p:cNvSpPr txBox="1">
            <a:spLocks noChangeArrowheads="1"/>
          </p:cNvSpPr>
          <p:nvPr/>
        </p:nvSpPr>
        <p:spPr bwMode="auto">
          <a:xfrm>
            <a:off x="468313" y="1916113"/>
            <a:ext cx="19113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Павел Скубач</a:t>
            </a:r>
          </a:p>
          <a:p>
            <a:r>
              <a:rPr lang="ru-RU" b="1"/>
              <a:t> г.Новосибирск</a:t>
            </a:r>
          </a:p>
        </p:txBody>
      </p:sp>
      <p:pic>
        <p:nvPicPr>
          <p:cNvPr id="6" name="Picture 5" descr="getImage?photoId=307592332968&amp;photoType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1584176" cy="249627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45060" name="Прямоугольник 6"/>
          <p:cNvSpPr>
            <a:spLocks noChangeArrowheads="1"/>
          </p:cNvSpPr>
          <p:nvPr/>
        </p:nvSpPr>
        <p:spPr bwMode="auto">
          <a:xfrm>
            <a:off x="179388" y="5300663"/>
            <a:ext cx="27368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Алексей Матюшенко</a:t>
            </a:r>
          </a:p>
          <a:p>
            <a:r>
              <a:rPr lang="ru-RU" b="1"/>
              <a:t> г.Славгород</a:t>
            </a:r>
          </a:p>
        </p:txBody>
      </p:sp>
      <p:pic>
        <p:nvPicPr>
          <p:cNvPr id="8" name="Picture 4" descr="getImage?photoId=408128508897&amp;photoType=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2564904"/>
            <a:ext cx="1512168" cy="246945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45062" name="Text Box 8"/>
          <p:cNvSpPr txBox="1">
            <a:spLocks noChangeArrowheads="1"/>
          </p:cNvSpPr>
          <p:nvPr/>
        </p:nvSpPr>
        <p:spPr bwMode="auto">
          <a:xfrm>
            <a:off x="6732588" y="5157788"/>
            <a:ext cx="21558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Вячеслав Швец</a:t>
            </a:r>
          </a:p>
          <a:p>
            <a:r>
              <a:rPr lang="ru-RU" b="1"/>
              <a:t> г.Яровое</a:t>
            </a:r>
          </a:p>
        </p:txBody>
      </p:sp>
      <p:pic>
        <p:nvPicPr>
          <p:cNvPr id="10" name="Picture 4" descr="синки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214290"/>
            <a:ext cx="2376265" cy="165618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45064" name="Прямоугольник 10"/>
          <p:cNvSpPr>
            <a:spLocks noChangeArrowheads="1"/>
          </p:cNvSpPr>
          <p:nvPr/>
        </p:nvSpPr>
        <p:spPr bwMode="auto">
          <a:xfrm>
            <a:off x="6858016" y="1857364"/>
            <a:ext cx="16859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Илья </a:t>
            </a:r>
            <a:r>
              <a:rPr lang="ru-RU" b="1" dirty="0" err="1"/>
              <a:t>Синкин</a:t>
            </a:r>
            <a:endParaRPr lang="ru-RU" b="1" dirty="0"/>
          </a:p>
          <a:p>
            <a:r>
              <a:rPr lang="ru-RU" b="1" dirty="0" smtClean="0"/>
              <a:t>г. </a:t>
            </a:r>
            <a:r>
              <a:rPr lang="ru-RU" b="1" dirty="0"/>
              <a:t>Яровое</a:t>
            </a:r>
          </a:p>
        </p:txBody>
      </p:sp>
      <p:sp>
        <p:nvSpPr>
          <p:cNvPr id="11" name="Стрелка вправо 10">
            <a:hlinkClick r:id="rId6" action="ppaction://hlinksldjump"/>
          </p:cNvPr>
          <p:cNvSpPr/>
          <p:nvPr/>
        </p:nvSpPr>
        <p:spPr>
          <a:xfrm>
            <a:off x="8388424" y="6237312"/>
            <a:ext cx="546360" cy="340616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Мои документы\Мои рисунки\Изображение\Изображение 0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1428736"/>
            <a:ext cx="3571900" cy="464347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Перспективы </a:t>
            </a:r>
            <a:r>
              <a:rPr lang="ru-RU" dirty="0" smtClean="0">
                <a:solidFill>
                  <a:srgbClr val="002060"/>
                </a:solidFill>
              </a:rPr>
              <a:t>проекта</a:t>
            </a:r>
            <a:endParaRPr lang="en-US" dirty="0" smtClean="0">
              <a:solidFill>
                <a:srgbClr val="002060"/>
              </a:solidFill>
            </a:endParaRPr>
          </a:p>
        </p:txBody>
      </p:sp>
      <p:sp>
        <p:nvSpPr>
          <p:cNvPr id="46082" name="Text Box 4"/>
          <p:cNvSpPr txBox="1">
            <a:spLocks noChangeArrowheads="1"/>
          </p:cNvSpPr>
          <p:nvPr/>
        </p:nvSpPr>
        <p:spPr bwMode="black">
          <a:xfrm>
            <a:off x="368300" y="4587875"/>
            <a:ext cx="3810000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ru-RU" sz="2400" b="1"/>
          </a:p>
        </p:txBody>
      </p:sp>
      <p:sp>
        <p:nvSpPr>
          <p:cNvPr id="46083" name="Text Box 32"/>
          <p:cNvSpPr txBox="1">
            <a:spLocks noChangeArrowheads="1"/>
          </p:cNvSpPr>
          <p:nvPr/>
        </p:nvSpPr>
        <p:spPr bwMode="black">
          <a:xfrm>
            <a:off x="4776788" y="6064250"/>
            <a:ext cx="32893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00"/>
                </a:solidFill>
              </a:rPr>
              <a:t> </a:t>
            </a:r>
          </a:p>
        </p:txBody>
      </p:sp>
      <p:grpSp>
        <p:nvGrpSpPr>
          <p:cNvPr id="46084" name="Group 33"/>
          <p:cNvGrpSpPr>
            <a:grpSpLocks/>
          </p:cNvGrpSpPr>
          <p:nvPr/>
        </p:nvGrpSpPr>
        <p:grpSpPr bwMode="auto">
          <a:xfrm>
            <a:off x="107504" y="3487738"/>
            <a:ext cx="8893621" cy="914400"/>
            <a:chOff x="2736" y="1803"/>
            <a:chExt cx="2552" cy="576"/>
          </a:xfrm>
        </p:grpSpPr>
        <p:sp>
          <p:nvSpPr>
            <p:cNvPr id="441378" name="Rectangle 34"/>
            <p:cNvSpPr>
              <a:spLocks noChangeArrowheads="1"/>
            </p:cNvSpPr>
            <p:nvPr/>
          </p:nvSpPr>
          <p:spPr bwMode="gray">
            <a:xfrm>
              <a:off x="2736" y="1803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098" name="Rectangle 35"/>
            <p:cNvSpPr>
              <a:spLocks noChangeArrowheads="1"/>
            </p:cNvSpPr>
            <p:nvPr/>
          </p:nvSpPr>
          <p:spPr bwMode="gray">
            <a:xfrm>
              <a:off x="2743" y="1809"/>
              <a:ext cx="2536" cy="26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 dirty="0">
                <a:latin typeface="Tahoma" pitchFamily="34" charset="0"/>
                <a:cs typeface="Tahoma" pitchFamily="34" charset="0"/>
              </a:endParaRPr>
            </a:p>
            <a:p>
              <a:r>
                <a:rPr lang="ru-RU" b="1" dirty="0">
                  <a:latin typeface="Tahoma" pitchFamily="34" charset="0"/>
                  <a:cs typeface="Tahoma" pitchFamily="34" charset="0"/>
                </a:rPr>
                <a:t>               Дальнейшее развитие сетевого взаимодействия.  </a:t>
              </a:r>
            </a:p>
            <a:p>
              <a:endParaRPr lang="ru-RU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41380" name="Rectangle 36"/>
            <p:cNvSpPr>
              <a:spLocks noChangeArrowheads="1"/>
            </p:cNvSpPr>
            <p:nvPr/>
          </p:nvSpPr>
          <p:spPr bwMode="gray">
            <a:xfrm>
              <a:off x="2744" y="2059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61176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46085" name="Text Box 37"/>
          <p:cNvSpPr txBox="1">
            <a:spLocks noChangeArrowheads="1"/>
          </p:cNvSpPr>
          <p:nvPr/>
        </p:nvSpPr>
        <p:spPr bwMode="gray">
          <a:xfrm>
            <a:off x="4775200" y="3490913"/>
            <a:ext cx="32893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00"/>
                </a:solidFill>
              </a:rPr>
              <a:t> </a:t>
            </a:r>
          </a:p>
        </p:txBody>
      </p:sp>
      <p:grpSp>
        <p:nvGrpSpPr>
          <p:cNvPr id="46086" name="Group 38"/>
          <p:cNvGrpSpPr>
            <a:grpSpLocks/>
          </p:cNvGrpSpPr>
          <p:nvPr/>
        </p:nvGrpSpPr>
        <p:grpSpPr bwMode="auto">
          <a:xfrm>
            <a:off x="142875" y="4630738"/>
            <a:ext cx="8858250" cy="914400"/>
            <a:chOff x="2728" y="2640"/>
            <a:chExt cx="2552" cy="576"/>
          </a:xfrm>
        </p:grpSpPr>
        <p:sp>
          <p:nvSpPr>
            <p:cNvPr id="441383" name="Rectangle 39"/>
            <p:cNvSpPr>
              <a:spLocks noChangeArrowheads="1"/>
            </p:cNvSpPr>
            <p:nvPr/>
          </p:nvSpPr>
          <p:spPr bwMode="gray">
            <a:xfrm>
              <a:off x="2728" y="2640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095" name="Rectangle 40"/>
            <p:cNvSpPr>
              <a:spLocks noChangeArrowheads="1"/>
            </p:cNvSpPr>
            <p:nvPr/>
          </p:nvSpPr>
          <p:spPr bwMode="gray">
            <a:xfrm>
              <a:off x="2742" y="2646"/>
              <a:ext cx="2529" cy="26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1385" name="Rectangle 41"/>
            <p:cNvSpPr>
              <a:spLocks noChangeArrowheads="1"/>
            </p:cNvSpPr>
            <p:nvPr/>
          </p:nvSpPr>
          <p:spPr bwMode="gray">
            <a:xfrm>
              <a:off x="2736" y="2896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61176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6087" name="Text Box 42"/>
          <p:cNvSpPr txBox="1">
            <a:spLocks noChangeArrowheads="1"/>
          </p:cNvSpPr>
          <p:nvPr/>
        </p:nvSpPr>
        <p:spPr bwMode="gray">
          <a:xfrm>
            <a:off x="4775200" y="4760913"/>
            <a:ext cx="32893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00"/>
                </a:solidFill>
              </a:rPr>
              <a:t> </a:t>
            </a:r>
          </a:p>
        </p:txBody>
      </p:sp>
      <p:grpSp>
        <p:nvGrpSpPr>
          <p:cNvPr id="46088" name="Group 54"/>
          <p:cNvGrpSpPr>
            <a:grpSpLocks/>
          </p:cNvGrpSpPr>
          <p:nvPr/>
        </p:nvGrpSpPr>
        <p:grpSpPr bwMode="auto">
          <a:xfrm>
            <a:off x="179513" y="1844675"/>
            <a:ext cx="8784976" cy="1368301"/>
            <a:chOff x="2728" y="983"/>
            <a:chExt cx="2552" cy="576"/>
          </a:xfrm>
        </p:grpSpPr>
        <p:sp>
          <p:nvSpPr>
            <p:cNvPr id="441399" name="Rectangle 55"/>
            <p:cNvSpPr>
              <a:spLocks noChangeArrowheads="1"/>
            </p:cNvSpPr>
            <p:nvPr/>
          </p:nvSpPr>
          <p:spPr bwMode="gray">
            <a:xfrm>
              <a:off x="2728" y="983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092" name="Rectangle 56"/>
            <p:cNvSpPr>
              <a:spLocks noChangeArrowheads="1"/>
            </p:cNvSpPr>
            <p:nvPr/>
          </p:nvSpPr>
          <p:spPr bwMode="gray">
            <a:xfrm>
              <a:off x="2728" y="986"/>
              <a:ext cx="2530" cy="262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ru-RU" b="1" dirty="0" smtClean="0">
                  <a:latin typeface="Tahoma" pitchFamily="34" charset="0"/>
                  <a:cs typeface="Tahoma" pitchFamily="34" charset="0"/>
                </a:rPr>
                <a:t>      Повышение </a:t>
              </a:r>
              <a:r>
                <a:rPr lang="ru-RU" b="1" dirty="0">
                  <a:latin typeface="Tahoma" pitchFamily="34" charset="0"/>
                  <a:cs typeface="Tahoma" pitchFamily="34" charset="0"/>
                </a:rPr>
                <a:t>качества подготовки выпускников по профессиям</a:t>
              </a:r>
            </a:p>
          </p:txBody>
        </p:sp>
        <p:sp>
          <p:nvSpPr>
            <p:cNvPr id="441401" name="Rectangle 57"/>
            <p:cNvSpPr>
              <a:spLocks noChangeArrowheads="1"/>
            </p:cNvSpPr>
            <p:nvPr/>
          </p:nvSpPr>
          <p:spPr bwMode="gray">
            <a:xfrm>
              <a:off x="2728" y="1239"/>
              <a:ext cx="2543" cy="314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61176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ru-RU" sz="1700" b="1" dirty="0">
                  <a:latin typeface="Tahoma" pitchFamily="34" charset="0"/>
                  <a:cs typeface="Tahoma" pitchFamily="34" charset="0"/>
                </a:rPr>
                <a:t>           </a:t>
              </a:r>
              <a:r>
                <a:rPr lang="ru-RU" sz="1700" b="1" dirty="0" smtClean="0">
                  <a:latin typeface="Tahoma" pitchFamily="34" charset="0"/>
                  <a:cs typeface="Tahoma" pitchFamily="34" charset="0"/>
                </a:rPr>
                <a:t>               </a:t>
              </a:r>
              <a:r>
                <a:rPr lang="ru-RU" b="1" dirty="0" smtClean="0">
                  <a:latin typeface="Tahoma" pitchFamily="34" charset="0"/>
                  <a:cs typeface="Tahoma" pitchFamily="34" charset="0"/>
                </a:rPr>
                <a:t>«</a:t>
              </a:r>
              <a:r>
                <a:rPr lang="ru-RU" b="1" dirty="0">
                  <a:latin typeface="Tahoma" pitchFamily="34" charset="0"/>
                  <a:cs typeface="Tahoma" pitchFamily="34" charset="0"/>
                </a:rPr>
                <a:t>Повар, кондитер» «Официант, бармен».</a:t>
              </a:r>
            </a:p>
          </p:txBody>
        </p:sp>
      </p:grpSp>
      <p:sp>
        <p:nvSpPr>
          <p:cNvPr id="46089" name="Text Box 58"/>
          <p:cNvSpPr txBox="1">
            <a:spLocks noChangeArrowheads="1"/>
          </p:cNvSpPr>
          <p:nvPr/>
        </p:nvSpPr>
        <p:spPr bwMode="gray">
          <a:xfrm>
            <a:off x="4775200" y="2219325"/>
            <a:ext cx="32893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6090" name="Прямоугольник 33"/>
          <p:cNvSpPr>
            <a:spLocks noChangeArrowheads="1"/>
          </p:cNvSpPr>
          <p:nvPr/>
        </p:nvSpPr>
        <p:spPr bwMode="auto">
          <a:xfrm>
            <a:off x="142875" y="4630738"/>
            <a:ext cx="8715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Интеграция с системой СПО. </a:t>
            </a:r>
            <a:r>
              <a:rPr lang="ru-RU" b="1" dirty="0">
                <a:latin typeface="Tahoma" pitchFamily="34" charset="0"/>
                <a:cs typeface="Tahoma" pitchFamily="34" charset="0"/>
              </a:rPr>
              <a:t>Переход на подготовку по уровню среднего специального образования по профессии «Администратор» и «Технология продукции общественного питания» .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Стрелка вправо 20">
            <a:hlinkClick r:id="rId2" action="ppaction://hlinksldjump"/>
          </p:cNvPr>
          <p:cNvSpPr/>
          <p:nvPr/>
        </p:nvSpPr>
        <p:spPr>
          <a:xfrm>
            <a:off x="8388424" y="6165304"/>
            <a:ext cx="546360" cy="288032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79388" y="0"/>
            <a:ext cx="8229600" cy="1470025"/>
          </a:xfrm>
        </p:spPr>
        <p:txBody>
          <a:bodyPr/>
          <a:lstStyle/>
          <a:p>
            <a:pPr>
              <a:defRPr/>
            </a:pP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cs typeface="Tahoma" pitchFamily="34" charset="0"/>
              </a:rPr>
              <a:t/>
            </a:r>
            <a:br>
              <a:rPr lang="ru-RU" sz="6000" dirty="0" smtClean="0">
                <a:solidFill>
                  <a:schemeClr val="tx2">
                    <a:lumMod val="75000"/>
                  </a:schemeClr>
                </a:solidFill>
                <a:cs typeface="Tahoma" pitchFamily="34" charset="0"/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cs typeface="Tahoma" pitchFamily="34" charset="0"/>
              </a:rPr>
              <a:t>Благодарю за внимание</a:t>
            </a: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cs typeface="Tahoma" pitchFamily="34" charset="0"/>
              </a:rPr>
              <a:t/>
            </a:r>
            <a:br>
              <a:rPr lang="ru-RU" sz="6000" dirty="0" smtClean="0">
                <a:solidFill>
                  <a:schemeClr val="tx2">
                    <a:lumMod val="75000"/>
                  </a:schemeClr>
                </a:solidFill>
                <a:cs typeface="Tahoma" pitchFamily="34" charset="0"/>
              </a:rPr>
            </a:br>
            <a:endParaRPr lang="en-US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852738"/>
            <a:ext cx="5832475" cy="1477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заместитель  директора КГБОУ НПО «ПЛ№39»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 по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учебно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 -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методической работе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Якунина Елена Николаевна</a:t>
            </a:r>
          </a:p>
          <a:p>
            <a:pPr algn="ctr">
              <a:defRPr/>
            </a:pPr>
            <a:endParaRPr lang="ru-RU" b="1" dirty="0">
              <a:cs typeface="Arial" charset="0"/>
            </a:endParaRPr>
          </a:p>
          <a:p>
            <a:pPr algn="ctr">
              <a:defRPr/>
            </a:pPr>
            <a:endParaRPr lang="ru-RU" b="1" dirty="0">
              <a:cs typeface="Arial" charset="0"/>
            </a:endParaRPr>
          </a:p>
        </p:txBody>
      </p:sp>
      <p:pic>
        <p:nvPicPr>
          <p:cNvPr id="5" name="Picture 4" descr="S73046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357694"/>
            <a:ext cx="2751993" cy="2064292"/>
          </a:xfrm>
          <a:prstGeom prst="roundRect">
            <a:avLst/>
          </a:prstGeom>
          <a:noFill/>
          <a:ln w="127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7108" name="Прямоугольник 5"/>
          <p:cNvSpPr>
            <a:spLocks noChangeArrowheads="1"/>
          </p:cNvSpPr>
          <p:nvPr/>
        </p:nvSpPr>
        <p:spPr bwMode="auto">
          <a:xfrm>
            <a:off x="4211638" y="6092825"/>
            <a:ext cx="12969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solidFill>
                  <a:srgbClr val="00004D"/>
                </a:solidFill>
                <a:cs typeface="Arial" charset="0"/>
              </a:rPr>
              <a:t>Яровое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Oval 2"/>
          <p:cNvSpPr>
            <a:spLocks noChangeArrowheads="1"/>
          </p:cNvSpPr>
          <p:nvPr/>
        </p:nvSpPr>
        <p:spPr bwMode="gray">
          <a:xfrm>
            <a:off x="2514600" y="2271713"/>
            <a:ext cx="2743200" cy="2743200"/>
          </a:xfrm>
          <a:prstGeom prst="ellipse">
            <a:avLst/>
          </a:prstGeom>
          <a:solidFill>
            <a:srgbClr val="FFFFFF">
              <a:alpha val="79999"/>
            </a:srgb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2" name="Oval 3"/>
          <p:cNvSpPr>
            <a:spLocks noChangeArrowheads="1"/>
          </p:cNvSpPr>
          <p:nvPr/>
        </p:nvSpPr>
        <p:spPr bwMode="gray">
          <a:xfrm>
            <a:off x="3286125" y="3143250"/>
            <a:ext cx="1619250" cy="1619250"/>
          </a:xfrm>
          <a:prstGeom prst="ellipse">
            <a:avLst/>
          </a:prstGeom>
          <a:solidFill>
            <a:srgbClr val="DCDCDC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Line 4"/>
          <p:cNvSpPr>
            <a:spLocks noChangeShapeType="1"/>
          </p:cNvSpPr>
          <p:nvPr/>
        </p:nvSpPr>
        <p:spPr bwMode="gray">
          <a:xfrm flipV="1">
            <a:off x="2357438" y="3643313"/>
            <a:ext cx="2062162" cy="3571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4" name="Line 5"/>
          <p:cNvSpPr>
            <a:spLocks noChangeShapeType="1"/>
          </p:cNvSpPr>
          <p:nvPr/>
        </p:nvSpPr>
        <p:spPr bwMode="gray">
          <a:xfrm>
            <a:off x="3214688" y="2214563"/>
            <a:ext cx="642937" cy="10715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5" name="Line 6"/>
          <p:cNvSpPr>
            <a:spLocks noChangeShapeType="1"/>
          </p:cNvSpPr>
          <p:nvPr/>
        </p:nvSpPr>
        <p:spPr bwMode="gray">
          <a:xfrm flipH="1">
            <a:off x="3829050" y="3948113"/>
            <a:ext cx="819150" cy="1409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6" name="Line 7"/>
          <p:cNvSpPr>
            <a:spLocks noChangeShapeType="1"/>
          </p:cNvSpPr>
          <p:nvPr/>
        </p:nvSpPr>
        <p:spPr bwMode="gray">
          <a:xfrm>
            <a:off x="5029200" y="3871913"/>
            <a:ext cx="1042988" cy="485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Line 8"/>
          <p:cNvSpPr>
            <a:spLocks noChangeShapeType="1"/>
          </p:cNvSpPr>
          <p:nvPr/>
        </p:nvSpPr>
        <p:spPr bwMode="gray">
          <a:xfrm flipV="1">
            <a:off x="4786313" y="2428875"/>
            <a:ext cx="785812" cy="8572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8" name="Oval 9"/>
          <p:cNvSpPr>
            <a:spLocks noChangeArrowheads="1"/>
          </p:cNvSpPr>
          <p:nvPr/>
        </p:nvSpPr>
        <p:spPr bwMode="gray">
          <a:xfrm>
            <a:off x="3929063" y="3357563"/>
            <a:ext cx="895350" cy="895350"/>
          </a:xfrm>
          <a:prstGeom prst="ellipse">
            <a:avLst/>
          </a:prstGeom>
          <a:solidFill>
            <a:srgbClr val="C0C0C0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489" name="Group 11"/>
          <p:cNvGrpSpPr>
            <a:grpSpLocks/>
          </p:cNvGrpSpPr>
          <p:nvPr/>
        </p:nvGrpSpPr>
        <p:grpSpPr bwMode="auto">
          <a:xfrm>
            <a:off x="1214438" y="500063"/>
            <a:ext cx="3000375" cy="2381250"/>
            <a:chOff x="2064" y="1008"/>
            <a:chExt cx="722" cy="872"/>
          </a:xfrm>
        </p:grpSpPr>
        <p:sp>
          <p:nvSpPr>
            <p:cNvPr id="20627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0628" name="Group 13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20641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642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0643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644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0645" name="Group 1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0651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52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53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54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646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0647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48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49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50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20629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20631" name="Group 2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637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38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39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40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0632" name="Group 3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633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34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35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36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20630" name="Rectangle 39"/>
            <p:cNvSpPr>
              <a:spLocks noChangeArrowheads="1"/>
            </p:cNvSpPr>
            <p:nvPr/>
          </p:nvSpPr>
          <p:spPr bwMode="gray">
            <a:xfrm>
              <a:off x="2150" y="1139"/>
              <a:ext cx="540" cy="4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Материально</a:t>
              </a:r>
            </a:p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-технический</a:t>
              </a:r>
            </a:p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 ресурс</a:t>
              </a:r>
              <a:endParaRPr lang="en-US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490" name="Group 40"/>
          <p:cNvGrpSpPr>
            <a:grpSpLocks/>
          </p:cNvGrpSpPr>
          <p:nvPr/>
        </p:nvGrpSpPr>
        <p:grpSpPr bwMode="auto">
          <a:xfrm>
            <a:off x="0" y="3143250"/>
            <a:ext cx="2571750" cy="2143125"/>
            <a:chOff x="2064" y="1008"/>
            <a:chExt cx="722" cy="872"/>
          </a:xfrm>
        </p:grpSpPr>
        <p:sp>
          <p:nvSpPr>
            <p:cNvPr id="20599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0600" name="Group 42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20613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614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0615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616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0617" name="Group 4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0623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24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25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26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618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0619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20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21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622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20601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20603" name="Group 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609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10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11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12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0604" name="Group 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605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06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07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08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20602" name="Rectangle 68"/>
            <p:cNvSpPr>
              <a:spLocks noChangeArrowheads="1"/>
            </p:cNvSpPr>
            <p:nvPr/>
          </p:nvSpPr>
          <p:spPr bwMode="gray">
            <a:xfrm>
              <a:off x="2144" y="1124"/>
              <a:ext cx="625" cy="5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Информаци-</a:t>
              </a:r>
            </a:p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онный</a:t>
              </a:r>
            </a:p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 ресурс</a:t>
              </a:r>
              <a:endParaRPr lang="en-US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491" name="Group 69"/>
          <p:cNvGrpSpPr>
            <a:grpSpLocks/>
          </p:cNvGrpSpPr>
          <p:nvPr/>
        </p:nvGrpSpPr>
        <p:grpSpPr bwMode="auto">
          <a:xfrm>
            <a:off x="2357438" y="5178425"/>
            <a:ext cx="3000375" cy="1679575"/>
            <a:chOff x="2064" y="1008"/>
            <a:chExt cx="722" cy="872"/>
          </a:xfrm>
        </p:grpSpPr>
        <p:sp>
          <p:nvSpPr>
            <p:cNvPr id="20571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0572" name="Group 71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20585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586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60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0587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588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0589" name="Group 7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0595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96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97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98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590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0591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92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93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94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20573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20575" name="Group 8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581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82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83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84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0576" name="Group 9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577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78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79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80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20574" name="Rectangle 97"/>
            <p:cNvSpPr>
              <a:spLocks noChangeArrowheads="1"/>
            </p:cNvSpPr>
            <p:nvPr/>
          </p:nvSpPr>
          <p:spPr bwMode="gray">
            <a:xfrm>
              <a:off x="2202" y="1101"/>
              <a:ext cx="454" cy="4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Связи,</a:t>
              </a:r>
            </a:p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 как ресурс</a:t>
              </a:r>
              <a:endParaRPr lang="en-US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492" name="Group 98"/>
          <p:cNvGrpSpPr>
            <a:grpSpLocks/>
          </p:cNvGrpSpPr>
          <p:nvPr/>
        </p:nvGrpSpPr>
        <p:grpSpPr bwMode="auto">
          <a:xfrm>
            <a:off x="5857875" y="3857625"/>
            <a:ext cx="2813050" cy="2281238"/>
            <a:chOff x="2064" y="1008"/>
            <a:chExt cx="722" cy="872"/>
          </a:xfrm>
        </p:grpSpPr>
        <p:sp>
          <p:nvSpPr>
            <p:cNvPr id="20543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0544" name="Group 100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20557" name="Picture 101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558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bg2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0559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560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0561" name="Group 105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0567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68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69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70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562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0563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64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65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66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20545" name="Group 115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20547" name="Group 1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553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54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55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56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0548" name="Group 1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549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50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51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52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20546" name="Rectangle 126"/>
            <p:cNvSpPr>
              <a:spLocks noChangeArrowheads="1"/>
            </p:cNvSpPr>
            <p:nvPr/>
          </p:nvSpPr>
          <p:spPr bwMode="gray">
            <a:xfrm>
              <a:off x="2137" y="1199"/>
              <a:ext cx="609" cy="3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Методический</a:t>
              </a:r>
            </a:p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 ресурс</a:t>
              </a:r>
              <a:endParaRPr lang="en-US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493" name="Group 127"/>
          <p:cNvGrpSpPr>
            <a:grpSpLocks/>
          </p:cNvGrpSpPr>
          <p:nvPr/>
        </p:nvGrpSpPr>
        <p:grpSpPr bwMode="auto">
          <a:xfrm>
            <a:off x="5214938" y="785813"/>
            <a:ext cx="3000375" cy="2428875"/>
            <a:chOff x="2064" y="1008"/>
            <a:chExt cx="722" cy="872"/>
          </a:xfrm>
        </p:grpSpPr>
        <p:sp>
          <p:nvSpPr>
            <p:cNvPr id="20515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0516" name="Group 129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20529" name="Picture 13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530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0531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532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0533" name="Group 13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0539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40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41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42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534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0535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36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37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38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20517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20519" name="Group 14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525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26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27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28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0520" name="Group 15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521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22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23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24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20518" name="Rectangle 155"/>
            <p:cNvSpPr>
              <a:spLocks noChangeArrowheads="1"/>
            </p:cNvSpPr>
            <p:nvPr/>
          </p:nvSpPr>
          <p:spPr bwMode="gray">
            <a:xfrm>
              <a:off x="2150" y="1153"/>
              <a:ext cx="571" cy="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</a:rPr>
                <a:t>Кадровый ресурс</a:t>
              </a:r>
              <a:endParaRPr lang="en-US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494" name="Group 156"/>
          <p:cNvGrpSpPr>
            <a:grpSpLocks/>
          </p:cNvGrpSpPr>
          <p:nvPr/>
        </p:nvGrpSpPr>
        <p:grpSpPr bwMode="auto">
          <a:xfrm rot="4976862" flipH="1">
            <a:off x="3163094" y="2399507"/>
            <a:ext cx="1917700" cy="2887662"/>
            <a:chOff x="1954" y="1124"/>
            <a:chExt cx="190" cy="173"/>
          </a:xfrm>
        </p:grpSpPr>
        <p:pic>
          <p:nvPicPr>
            <p:cNvPr id="20501" name="Picture 157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lum bright="-72000"/>
            </a:blip>
            <a:srcRect/>
            <a:stretch>
              <a:fillRect/>
            </a:stretch>
          </p:blipFill>
          <p:spPr bwMode="gray">
            <a:xfrm flipH="1">
              <a:off x="1954" y="1125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62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503" name="Group 159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0505" name="Group 1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511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12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13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14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0506" name="Group 1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507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08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09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510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pic>
          <p:nvPicPr>
            <p:cNvPr id="20504" name="Picture 171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lum bright="-72000"/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495" name="Rectangle 155"/>
          <p:cNvSpPr>
            <a:spLocks noChangeArrowheads="1"/>
          </p:cNvSpPr>
          <p:nvPr/>
        </p:nvSpPr>
        <p:spPr bwMode="gray">
          <a:xfrm>
            <a:off x="3000375" y="3286125"/>
            <a:ext cx="2325688" cy="1077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FCFCFC"/>
                </a:solidFill>
              </a:rPr>
              <a:t>Базовая</a:t>
            </a:r>
          </a:p>
          <a:p>
            <a:pPr algn="ctr"/>
            <a:r>
              <a:rPr lang="ru-RU" sz="3200" b="1">
                <a:solidFill>
                  <a:srgbClr val="FCFCFC"/>
                </a:solidFill>
              </a:rPr>
              <a:t> площадка</a:t>
            </a:r>
            <a:endParaRPr lang="en-US" sz="3200" b="1">
              <a:solidFill>
                <a:srgbClr val="000000"/>
              </a:solidFill>
            </a:endParaRPr>
          </a:p>
        </p:txBody>
      </p:sp>
      <p:sp>
        <p:nvSpPr>
          <p:cNvPr id="171" name="4-конечная звезда 170">
            <a:hlinkClick r:id="rId4" action="ppaction://hlinksldjump"/>
          </p:cNvPr>
          <p:cNvSpPr/>
          <p:nvPr/>
        </p:nvSpPr>
        <p:spPr>
          <a:xfrm>
            <a:off x="3286125" y="1714500"/>
            <a:ext cx="500063" cy="357188"/>
          </a:xfrm>
          <a:prstGeom prst="star4">
            <a:avLst>
              <a:gd name="adj" fmla="val 12500"/>
            </a:avLst>
          </a:prstGeom>
          <a:solidFill>
            <a:srgbClr val="FFC319"/>
          </a:solidFill>
          <a:ln>
            <a:solidFill>
              <a:srgbClr val="FFC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2" name="4-конечная звезда 171">
            <a:hlinkClick r:id="rId5" action="ppaction://hlinksldjump"/>
          </p:cNvPr>
          <p:cNvSpPr/>
          <p:nvPr/>
        </p:nvSpPr>
        <p:spPr>
          <a:xfrm>
            <a:off x="7451725" y="1844675"/>
            <a:ext cx="504825" cy="360363"/>
          </a:xfrm>
          <a:prstGeom prst="star4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3" name="4-конечная звезда 172">
            <a:hlinkClick r:id="rId6" action="ppaction://hlinksldjump"/>
          </p:cNvPr>
          <p:cNvSpPr/>
          <p:nvPr/>
        </p:nvSpPr>
        <p:spPr>
          <a:xfrm>
            <a:off x="7740650" y="5013325"/>
            <a:ext cx="647700" cy="360363"/>
          </a:xfrm>
          <a:prstGeom prst="star4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" name="4-конечная звезда 173">
            <a:hlinkClick r:id="rId7" action="ppaction://hlinksldjump"/>
          </p:cNvPr>
          <p:cNvSpPr/>
          <p:nvPr/>
        </p:nvSpPr>
        <p:spPr>
          <a:xfrm>
            <a:off x="1908175" y="3860800"/>
            <a:ext cx="576263" cy="576263"/>
          </a:xfrm>
          <a:prstGeom prst="star4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5" name="4-конечная звезда 174">
            <a:hlinkClick r:id="rId8" action="ppaction://hlinksldjump"/>
          </p:cNvPr>
          <p:cNvSpPr/>
          <p:nvPr/>
        </p:nvSpPr>
        <p:spPr>
          <a:xfrm>
            <a:off x="4716463" y="5661025"/>
            <a:ext cx="503237" cy="431800"/>
          </a:xfrm>
          <a:prstGeom prst="star4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142875"/>
            <a:ext cx="8229600" cy="927100"/>
          </a:xfrm>
        </p:spPr>
        <p:txBody>
          <a:bodyPr/>
          <a:lstStyle/>
          <a:p>
            <a:pPr>
              <a:defRPr/>
            </a:pPr>
            <a:r>
              <a:rPr lang="ru-RU" sz="3600" dirty="0" smtClean="0"/>
              <a:t>Материально –технический ресурс</a:t>
            </a:r>
            <a:endParaRPr lang="en-US" sz="3600" dirty="0"/>
          </a:p>
        </p:txBody>
      </p:sp>
      <p:grpSp>
        <p:nvGrpSpPr>
          <p:cNvPr id="21506" name="Group 3"/>
          <p:cNvGrpSpPr>
            <a:grpSpLocks/>
          </p:cNvGrpSpPr>
          <p:nvPr/>
        </p:nvGrpSpPr>
        <p:grpSpPr bwMode="auto">
          <a:xfrm>
            <a:off x="468313" y="1268413"/>
            <a:ext cx="7051675" cy="4360862"/>
            <a:chOff x="786" y="1294"/>
            <a:chExt cx="3773" cy="2130"/>
          </a:xfrm>
        </p:grpSpPr>
        <p:sp>
          <p:nvSpPr>
            <p:cNvPr id="80900" name="Oval 4"/>
            <p:cNvSpPr>
              <a:spLocks noChangeArrowheads="1"/>
            </p:cNvSpPr>
            <p:nvPr/>
          </p:nvSpPr>
          <p:spPr bwMode="gray">
            <a:xfrm>
              <a:off x="1052" y="2568"/>
              <a:ext cx="3504" cy="835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60001"/>
                  </a:schemeClr>
                </a:gs>
                <a:gs pos="100000">
                  <a:schemeClr val="tx1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3175">
              <a:noFill/>
              <a:round/>
              <a:headEnd/>
              <a:tailEnd type="none" w="sm" len="sm"/>
            </a:ln>
            <a:effectLst/>
          </p:spPr>
          <p:txBody>
            <a:bodyPr vert="eaVert" wrap="none" lIns="92075" tIns="46038" rIns="92075" bIns="46038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15" name="Oval 5"/>
            <p:cNvSpPr>
              <a:spLocks noChangeArrowheads="1"/>
            </p:cNvSpPr>
            <p:nvPr/>
          </p:nvSpPr>
          <p:spPr bwMode="gray">
            <a:xfrm rot="-998297">
              <a:off x="890" y="1482"/>
              <a:ext cx="3630" cy="1900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AEAEAE"/>
                </a:gs>
                <a:gs pos="100000">
                  <a:srgbClr val="80808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6" name="Oval 6"/>
            <p:cNvSpPr>
              <a:spLocks noChangeArrowheads="1"/>
            </p:cNvSpPr>
            <p:nvPr/>
          </p:nvSpPr>
          <p:spPr bwMode="gray">
            <a:xfrm rot="-998297">
              <a:off x="926" y="1380"/>
              <a:ext cx="3504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903" name="Arc 7"/>
            <p:cNvSpPr>
              <a:spLocks/>
            </p:cNvSpPr>
            <p:nvPr/>
          </p:nvSpPr>
          <p:spPr bwMode="gray">
            <a:xfrm rot="20601703">
              <a:off x="2599" y="1310"/>
              <a:ext cx="1796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4" name="Arc 8"/>
            <p:cNvSpPr>
              <a:spLocks/>
            </p:cNvSpPr>
            <p:nvPr/>
          </p:nvSpPr>
          <p:spPr bwMode="gray">
            <a:xfrm rot="20601703" flipH="1">
              <a:off x="1080" y="2491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5" name="Arc 9"/>
            <p:cNvSpPr>
              <a:spLocks/>
            </p:cNvSpPr>
            <p:nvPr/>
          </p:nvSpPr>
          <p:spPr bwMode="gray">
            <a:xfrm rot="20601703">
              <a:off x="1711" y="1294"/>
              <a:ext cx="2034" cy="939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6" name="Arc 10"/>
            <p:cNvSpPr>
              <a:spLocks/>
            </p:cNvSpPr>
            <p:nvPr/>
          </p:nvSpPr>
          <p:spPr bwMode="gray">
            <a:xfrm rot="20601703" flipH="1">
              <a:off x="786" y="1644"/>
              <a:ext cx="1849" cy="1301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7" name="Freeform 11"/>
            <p:cNvSpPr>
              <a:spLocks/>
            </p:cNvSpPr>
            <p:nvPr/>
          </p:nvSpPr>
          <p:spPr bwMode="gray">
            <a:xfrm>
              <a:off x="3442" y="2282"/>
              <a:ext cx="1105" cy="1120"/>
            </a:xfrm>
            <a:custGeom>
              <a:avLst/>
              <a:gdLst/>
              <a:ahLst/>
              <a:cxnLst>
                <a:cxn ang="0">
                  <a:pos x="9" y="888"/>
                </a:cxn>
                <a:cxn ang="0">
                  <a:pos x="1105" y="0"/>
                </a:cxn>
                <a:cxn ang="0">
                  <a:pos x="1081" y="256"/>
                </a:cxn>
                <a:cxn ang="0">
                  <a:pos x="705" y="704"/>
                </a:cxn>
                <a:cxn ang="0">
                  <a:pos x="17" y="1120"/>
                </a:cxn>
                <a:cxn ang="0">
                  <a:pos x="9" y="888"/>
                </a:cxn>
              </a:cxnLst>
              <a:rect l="0" t="0" r="r" b="b"/>
              <a:pathLst>
                <a:path w="1105" h="1120">
                  <a:moveTo>
                    <a:pt x="9" y="888"/>
                  </a:moveTo>
                  <a:lnTo>
                    <a:pt x="1105" y="0"/>
                  </a:lnTo>
                  <a:lnTo>
                    <a:pt x="1081" y="256"/>
                  </a:lnTo>
                  <a:cubicBezTo>
                    <a:pt x="1014" y="373"/>
                    <a:pt x="882" y="560"/>
                    <a:pt x="705" y="704"/>
                  </a:cubicBezTo>
                  <a:cubicBezTo>
                    <a:pt x="528" y="848"/>
                    <a:pt x="133" y="1089"/>
                    <a:pt x="17" y="1120"/>
                  </a:cubicBezTo>
                  <a:cubicBezTo>
                    <a:pt x="0" y="1038"/>
                    <a:pt x="9" y="888"/>
                    <a:pt x="9" y="88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>
                    <a:gamma/>
                    <a:tint val="4549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8" name="Arc 12"/>
            <p:cNvSpPr>
              <a:spLocks/>
            </p:cNvSpPr>
            <p:nvPr/>
          </p:nvSpPr>
          <p:spPr bwMode="gray">
            <a:xfrm rot="-1060795">
              <a:off x="2840" y="1897"/>
              <a:ext cx="1719" cy="117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8016 w 18016"/>
                <a:gd name="T1" fmla="*/ 11915 h 21282"/>
                <a:gd name="T2" fmla="*/ 3695 w 18016"/>
                <a:gd name="T3" fmla="*/ 21282 h 21282"/>
                <a:gd name="T4" fmla="*/ 0 w 18016"/>
                <a:gd name="T5" fmla="*/ 0 h 2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16" h="21282" fill="none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</a:path>
                <a:path w="18016" h="21282" stroke="0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9" name="Freeform 13"/>
            <p:cNvSpPr>
              <a:spLocks/>
            </p:cNvSpPr>
            <p:nvPr/>
          </p:nvSpPr>
          <p:spPr bwMode="gray">
            <a:xfrm>
              <a:off x="2819" y="2496"/>
              <a:ext cx="648" cy="928"/>
            </a:xfrm>
            <a:custGeom>
              <a:avLst/>
              <a:gdLst/>
              <a:ahLst/>
              <a:cxnLst>
                <a:cxn ang="0">
                  <a:pos x="648" y="632"/>
                </a:cxn>
                <a:cxn ang="0">
                  <a:pos x="648" y="928"/>
                </a:cxn>
                <a:cxn ang="0">
                  <a:pos x="0" y="64"/>
                </a:cxn>
                <a:cxn ang="0">
                  <a:pos x="96" y="0"/>
                </a:cxn>
                <a:cxn ang="0">
                  <a:pos x="648" y="632"/>
                </a:cxn>
              </a:cxnLst>
              <a:rect l="0" t="0" r="r" b="b"/>
              <a:pathLst>
                <a:path w="648" h="928">
                  <a:moveTo>
                    <a:pt x="648" y="632"/>
                  </a:moveTo>
                  <a:lnTo>
                    <a:pt x="648" y="928"/>
                  </a:lnTo>
                  <a:lnTo>
                    <a:pt x="0" y="64"/>
                  </a:lnTo>
                  <a:lnTo>
                    <a:pt x="96" y="0"/>
                  </a:lnTo>
                  <a:lnTo>
                    <a:pt x="648" y="63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5490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24" name="Oval 14"/>
            <p:cNvSpPr>
              <a:spLocks noChangeArrowheads="1"/>
            </p:cNvSpPr>
            <p:nvPr/>
          </p:nvSpPr>
          <p:spPr bwMode="gray">
            <a:xfrm rot="-998297">
              <a:off x="1846" y="1830"/>
              <a:ext cx="1698" cy="844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C1C1C1"/>
                </a:gs>
                <a:gs pos="100000">
                  <a:srgbClr val="00000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5" name="Text Box 15"/>
            <p:cNvSpPr txBox="1">
              <a:spLocks noChangeArrowheads="1"/>
            </p:cNvSpPr>
            <p:nvPr/>
          </p:nvSpPr>
          <p:spPr bwMode="gray">
            <a:xfrm rot="-4076536">
              <a:off x="754" y="2153"/>
              <a:ext cx="1347" cy="3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000" b="1">
                  <a:latin typeface="Verdana" pitchFamily="34" charset="0"/>
                </a:rPr>
                <a:t>Технологическое</a:t>
              </a:r>
            </a:p>
            <a:p>
              <a:pPr algn="ctr" eaLnBrk="0" hangingPunct="0"/>
              <a:r>
                <a:rPr lang="ru-RU" sz="2000" b="1">
                  <a:latin typeface="Verdana" pitchFamily="34" charset="0"/>
                </a:rPr>
                <a:t> оборудование</a:t>
              </a:r>
              <a:endParaRPr lang="en-US" sz="2000" b="1">
                <a:latin typeface="Verdana" pitchFamily="34" charset="0"/>
              </a:endParaRPr>
            </a:p>
          </p:txBody>
        </p:sp>
        <p:sp>
          <p:nvSpPr>
            <p:cNvPr id="21526" name="Text Box 16"/>
            <p:cNvSpPr txBox="1">
              <a:spLocks noChangeArrowheads="1"/>
            </p:cNvSpPr>
            <p:nvPr/>
          </p:nvSpPr>
          <p:spPr bwMode="gray">
            <a:xfrm rot="-1047596">
              <a:off x="1629" y="1317"/>
              <a:ext cx="1597" cy="4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ru-RU" b="1">
                <a:solidFill>
                  <a:srgbClr val="FFFFFF"/>
                </a:solidFill>
                <a:latin typeface="Verdana" pitchFamily="34" charset="0"/>
              </a:endParaRPr>
            </a:p>
            <a:p>
              <a:pPr algn="ctr" eaLnBrk="0" hangingPunct="0"/>
              <a:r>
                <a:rPr lang="ru-RU" b="1">
                  <a:solidFill>
                    <a:srgbClr val="FFFFFF"/>
                  </a:solidFill>
                  <a:latin typeface="Verdana" pitchFamily="34" charset="0"/>
                </a:rPr>
                <a:t>         </a:t>
              </a:r>
              <a:r>
                <a:rPr lang="ru-RU" sz="2000" b="1">
                  <a:latin typeface="Verdana" pitchFamily="34" charset="0"/>
                </a:rPr>
                <a:t>Капитальный </a:t>
              </a:r>
            </a:p>
            <a:p>
              <a:pPr algn="ctr" eaLnBrk="0" hangingPunct="0"/>
              <a:r>
                <a:rPr lang="ru-RU" sz="2000" b="1">
                  <a:latin typeface="Verdana" pitchFamily="34" charset="0"/>
                </a:rPr>
                <a:t>ремонт</a:t>
              </a:r>
              <a:endParaRPr lang="en-US" sz="2000" b="1">
                <a:latin typeface="Verdana" pitchFamily="34" charset="0"/>
              </a:endParaRPr>
            </a:p>
          </p:txBody>
        </p:sp>
        <p:sp>
          <p:nvSpPr>
            <p:cNvPr id="21527" name="Text Box 17"/>
            <p:cNvSpPr txBox="1">
              <a:spLocks noChangeArrowheads="1"/>
            </p:cNvSpPr>
            <p:nvPr/>
          </p:nvSpPr>
          <p:spPr bwMode="gray">
            <a:xfrm rot="-1265834">
              <a:off x="3244" y="2439"/>
              <a:ext cx="998" cy="3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000" b="1">
                  <a:latin typeface="Verdana" pitchFamily="34" charset="0"/>
                </a:rPr>
                <a:t>Учебная </a:t>
              </a:r>
            </a:p>
            <a:p>
              <a:pPr algn="ctr" eaLnBrk="0" hangingPunct="0"/>
              <a:r>
                <a:rPr lang="ru-RU" sz="2000" b="1">
                  <a:latin typeface="Verdana" pitchFamily="34" charset="0"/>
                </a:rPr>
                <a:t>литература</a:t>
              </a:r>
              <a:endParaRPr lang="en-US" sz="2000" b="1">
                <a:latin typeface="Verdana" pitchFamily="34" charset="0"/>
              </a:endParaRPr>
            </a:p>
          </p:txBody>
        </p:sp>
        <p:sp>
          <p:nvSpPr>
            <p:cNvPr id="21528" name="Text Box 18"/>
            <p:cNvSpPr txBox="1">
              <a:spLocks noChangeArrowheads="1"/>
            </p:cNvSpPr>
            <p:nvPr/>
          </p:nvSpPr>
          <p:spPr bwMode="gray">
            <a:xfrm rot="-292966">
              <a:off x="1426" y="2597"/>
              <a:ext cx="1696" cy="6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2000" b="1">
                  <a:latin typeface="Verdana" pitchFamily="34" charset="0"/>
                </a:rPr>
                <a:t>     Информационно-</a:t>
              </a:r>
            </a:p>
            <a:p>
              <a:pPr algn="ctr" eaLnBrk="0" hangingPunct="0"/>
              <a:r>
                <a:rPr lang="ru-RU" sz="2000" b="1">
                  <a:latin typeface="Verdana" pitchFamily="34" charset="0"/>
                </a:rPr>
                <a:t>коммуникационное</a:t>
              </a:r>
            </a:p>
            <a:p>
              <a:pPr algn="ctr" eaLnBrk="0" hangingPunct="0"/>
              <a:r>
                <a:rPr lang="ru-RU" sz="2000" b="1">
                  <a:latin typeface="Verdana" pitchFamily="34" charset="0"/>
                </a:rPr>
                <a:t> оборудование</a:t>
              </a:r>
              <a:endParaRPr lang="en-US" sz="2000" b="1">
                <a:latin typeface="Verdana" pitchFamily="34" charset="0"/>
              </a:endParaRPr>
            </a:p>
          </p:txBody>
        </p:sp>
        <p:sp>
          <p:nvSpPr>
            <p:cNvPr id="21529" name="Text Box 19"/>
            <p:cNvSpPr txBox="1">
              <a:spLocks noChangeArrowheads="1"/>
            </p:cNvSpPr>
            <p:nvPr/>
          </p:nvSpPr>
          <p:spPr bwMode="gray">
            <a:xfrm rot="2276642">
              <a:off x="3512" y="1646"/>
              <a:ext cx="677" cy="19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000" b="1">
                  <a:latin typeface="Verdana" pitchFamily="34" charset="0"/>
                </a:rPr>
                <a:t>мебель</a:t>
              </a:r>
              <a:endParaRPr lang="en-US" sz="2000" b="1">
                <a:latin typeface="Verdana" pitchFamily="34" charset="0"/>
              </a:endParaRPr>
            </a:p>
          </p:txBody>
        </p:sp>
        <p:sp>
          <p:nvSpPr>
            <p:cNvPr id="21530" name="Freeform 20"/>
            <p:cNvSpPr>
              <a:spLocks/>
            </p:cNvSpPr>
            <p:nvPr/>
          </p:nvSpPr>
          <p:spPr bwMode="gray">
            <a:xfrm>
              <a:off x="2768" y="2632"/>
              <a:ext cx="544" cy="680"/>
            </a:xfrm>
            <a:custGeom>
              <a:avLst/>
              <a:gdLst>
                <a:gd name="T0" fmla="*/ 0 w 544"/>
                <a:gd name="T1" fmla="*/ 16 h 680"/>
                <a:gd name="T2" fmla="*/ 256 w 544"/>
                <a:gd name="T3" fmla="*/ 528 h 680"/>
                <a:gd name="T4" fmla="*/ 264 w 544"/>
                <a:gd name="T5" fmla="*/ 680 h 680"/>
                <a:gd name="T6" fmla="*/ 448 w 544"/>
                <a:gd name="T7" fmla="*/ 624 h 680"/>
                <a:gd name="T8" fmla="*/ 544 w 544"/>
                <a:gd name="T9" fmla="*/ 576 h 680"/>
                <a:gd name="T10" fmla="*/ 112 w 544"/>
                <a:gd name="T11" fmla="*/ 0 h 680"/>
                <a:gd name="T12" fmla="*/ 0 w 544"/>
                <a:gd name="T13" fmla="*/ 16 h 6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4"/>
                <a:gd name="T22" fmla="*/ 0 h 680"/>
                <a:gd name="T23" fmla="*/ 544 w 544"/>
                <a:gd name="T24" fmla="*/ 680 h 6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tx2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1" name="Oval 21"/>
            <p:cNvSpPr>
              <a:spLocks noChangeArrowheads="1"/>
            </p:cNvSpPr>
            <p:nvPr/>
          </p:nvSpPr>
          <p:spPr bwMode="gray">
            <a:xfrm rot="-998297">
              <a:off x="1910" y="1989"/>
              <a:ext cx="1629" cy="687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2" name="Управляющая кнопка: возврат 31">
            <a:hlinkClick r:id="" action="ppaction://hlinkshowjump?jump=previousslide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Return">
            <a:avLst/>
          </a:prstGeom>
          <a:solidFill>
            <a:srgbClr val="FFD84B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4-конечная звезда 32">
            <a:hlinkClick r:id="rId2" action="ppaction://hlinksldjump"/>
          </p:cNvPr>
          <p:cNvSpPr/>
          <p:nvPr/>
        </p:nvSpPr>
        <p:spPr>
          <a:xfrm>
            <a:off x="4429125" y="1714500"/>
            <a:ext cx="500063" cy="428625"/>
          </a:xfrm>
          <a:prstGeom prst="star4">
            <a:avLst/>
          </a:prstGeom>
          <a:solidFill>
            <a:srgbClr val="D09A00"/>
          </a:solidFill>
          <a:ln>
            <a:solidFill>
              <a:srgbClr val="D0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1509" name="AutoShape 23"/>
          <p:cNvCxnSpPr>
            <a:cxnSpLocks noChangeShapeType="1"/>
          </p:cNvCxnSpPr>
          <p:nvPr/>
        </p:nvCxnSpPr>
        <p:spPr bwMode="auto">
          <a:xfrm rot="10800000" flipV="1">
            <a:off x="6660232" y="4221088"/>
            <a:ext cx="647700" cy="2159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</p:cxnSp>
      <p:sp>
        <p:nvSpPr>
          <p:cNvPr id="30" name="4-конечная звезда 29">
            <a:hlinkClick r:id="rId3" action="ppaction://hlinksldjump"/>
          </p:cNvPr>
          <p:cNvSpPr/>
          <p:nvPr/>
        </p:nvSpPr>
        <p:spPr>
          <a:xfrm>
            <a:off x="2195513" y="2349500"/>
            <a:ext cx="647700" cy="503238"/>
          </a:xfrm>
          <a:prstGeom prst="star4">
            <a:avLst/>
          </a:prstGeom>
          <a:solidFill>
            <a:srgbClr val="E7737E"/>
          </a:solidFill>
          <a:ln>
            <a:solidFill>
              <a:srgbClr val="E773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4-конечная звезда 30">
            <a:hlinkClick r:id="rId4" action="ppaction://hlinksldjump"/>
          </p:cNvPr>
          <p:cNvSpPr/>
          <p:nvPr/>
        </p:nvSpPr>
        <p:spPr>
          <a:xfrm>
            <a:off x="5724525" y="2565400"/>
            <a:ext cx="576263" cy="431800"/>
          </a:xfrm>
          <a:prstGeom prst="star4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4-конечная звезда 34">
            <a:hlinkClick r:id="rId5" action="ppaction://hlinksldjump"/>
          </p:cNvPr>
          <p:cNvSpPr/>
          <p:nvPr/>
        </p:nvSpPr>
        <p:spPr>
          <a:xfrm>
            <a:off x="4500563" y="4581525"/>
            <a:ext cx="358775" cy="431800"/>
          </a:xfrm>
          <a:prstGeom prst="star4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513" name="Прямоугольник 43"/>
          <p:cNvSpPr>
            <a:spLocks noChangeArrowheads="1"/>
          </p:cNvSpPr>
          <p:nvPr/>
        </p:nvSpPr>
        <p:spPr bwMode="auto">
          <a:xfrm>
            <a:off x="7055643" y="3933056"/>
            <a:ext cx="20883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u="sng" dirty="0" smtClean="0">
                <a:solidFill>
                  <a:srgbClr val="000000"/>
                </a:solidFill>
              </a:rPr>
              <a:t>378 экземпляров</a:t>
            </a:r>
            <a:endParaRPr lang="en-US" u="sng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фото столовая\DSCN7677.JPG"/>
          <p:cNvPicPr/>
          <p:nvPr/>
        </p:nvPicPr>
        <p:blipFill>
          <a:blip r:embed="rId2" cstate="print">
            <a:lum bright="-9000" contrast="17000"/>
          </a:blip>
          <a:srcRect/>
          <a:stretch>
            <a:fillRect/>
          </a:stretch>
        </p:blipFill>
        <p:spPr bwMode="auto">
          <a:xfrm>
            <a:off x="214282" y="357166"/>
            <a:ext cx="3443291" cy="2728917"/>
          </a:xfrm>
          <a:prstGeom prst="round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1026" name="Picture 2" descr="F:\фестиваль\Базовая площадка 24.08.12\IMG_0334.JPG"/>
          <p:cNvPicPr>
            <a:picLocks noChangeAspect="1" noChangeArrowheads="1"/>
          </p:cNvPicPr>
          <p:nvPr/>
        </p:nvPicPr>
        <p:blipFill>
          <a:blip r:embed="rId3" cstate="print">
            <a:lum bright="-2000" contrast="3000"/>
          </a:blip>
          <a:srcRect/>
          <a:stretch>
            <a:fillRect/>
          </a:stretch>
        </p:blipFill>
        <p:spPr bwMode="auto">
          <a:xfrm>
            <a:off x="5214942" y="3786190"/>
            <a:ext cx="3465160" cy="259887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42874" y="3555951"/>
            <a:ext cx="500518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b="1" dirty="0">
                <a:cs typeface="Times New Roman" pitchFamily="18" charset="0"/>
              </a:rPr>
              <a:t>Реконструирован обеденный зал бывшей столовой профессионального училища № 30.</a:t>
            </a:r>
          </a:p>
          <a:p>
            <a:pPr algn="just"/>
            <a:endParaRPr lang="ru-RU" b="1" dirty="0"/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b="1" dirty="0">
                <a:cs typeface="Times New Roman" pitchFamily="18" charset="0"/>
              </a:rPr>
              <a:t> </a:t>
            </a:r>
            <a:r>
              <a:rPr lang="ru-RU" b="1" dirty="0" smtClean="0">
                <a:cs typeface="Times New Roman" pitchFamily="18" charset="0"/>
              </a:rPr>
              <a:t>Завершается капитальный ремонт учебного кулинарного цеха, включающий   </a:t>
            </a:r>
            <a:r>
              <a:rPr lang="ru-RU" b="1" dirty="0">
                <a:cs typeface="Times New Roman" pitchFamily="18" charset="0"/>
              </a:rPr>
              <a:t>общестроительные, электромонтажные и вентиляционные </a:t>
            </a:r>
            <a:r>
              <a:rPr lang="ru-RU" b="1" dirty="0" smtClean="0">
                <a:cs typeface="Times New Roman" pitchFamily="18" charset="0"/>
              </a:rPr>
              <a:t>работы.  </a:t>
            </a:r>
            <a:endParaRPr lang="ru-RU" b="1" dirty="0"/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501063" y="6357938"/>
            <a:ext cx="500062" cy="357187"/>
          </a:xfrm>
          <a:prstGeom prst="actionButtonReturn">
            <a:avLst/>
          </a:prstGeom>
          <a:solidFill>
            <a:srgbClr val="FFC31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33" name="Прямоугольник 7"/>
          <p:cNvSpPr>
            <a:spLocks noChangeArrowheads="1"/>
          </p:cNvSpPr>
          <p:nvPr/>
        </p:nvSpPr>
        <p:spPr bwMode="auto">
          <a:xfrm>
            <a:off x="4067175" y="1125538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b="1" dirty="0">
                <a:cs typeface="Times New Roman" pitchFamily="18" charset="0"/>
              </a:rPr>
              <a:t>Произведён капитальный ремонт моечной, цеха по механической кулинарной  обработке продуктов, препараторской.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Прямоугольник 6"/>
          <p:cNvSpPr>
            <a:spLocks noChangeArrowheads="1"/>
          </p:cNvSpPr>
          <p:nvPr/>
        </p:nvSpPr>
        <p:spPr bwMode="auto">
          <a:xfrm>
            <a:off x="107950" y="3357563"/>
            <a:ext cx="41036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b="1" dirty="0">
                <a:solidFill>
                  <a:srgbClr val="000000"/>
                </a:solidFill>
              </a:rPr>
              <a:t> Приобретено 35 наименований технологического оборудования, 110 наименований инструмента и инвентаря</a:t>
            </a:r>
            <a:r>
              <a:rPr lang="ru-RU" b="1" dirty="0" smtClean="0">
                <a:solidFill>
                  <a:srgbClr val="000000"/>
                </a:solidFill>
              </a:rPr>
              <a:t>;</a:t>
            </a: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b="1" dirty="0">
              <a:solidFill>
                <a:srgbClr val="00000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b="1" dirty="0">
                <a:solidFill>
                  <a:srgbClr val="000000"/>
                </a:solidFill>
              </a:rPr>
              <a:t> Создана материальная база для подготовки по профессии «Официант, бармен»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8567738" y="6165850"/>
            <a:ext cx="468312" cy="4318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6" name="Picture 2" descr="G:\фото для ЕН\фото коктейли\S73058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429000"/>
            <a:ext cx="3720413" cy="2790310"/>
          </a:xfrm>
          <a:prstGeom prst="roundRect">
            <a:avLst/>
          </a:prstGeom>
          <a:noFill/>
          <a:ln w="12700">
            <a:solidFill>
              <a:srgbClr val="00B050"/>
            </a:solidFill>
          </a:ln>
        </p:spPr>
      </p:pic>
      <p:pic>
        <p:nvPicPr>
          <p:cNvPr id="1027" name="Picture 3" descr="G:\IMG_0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3578154" cy="268361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1028" name="Picture 4" descr="G:\IMG_0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04664"/>
            <a:ext cx="3458221" cy="259366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естиваль\Базовая площадка 24.08.12\IMG_0327.JPG"/>
          <p:cNvPicPr>
            <a:picLocks noChangeAspect="1" noChangeArrowheads="1"/>
          </p:cNvPicPr>
          <p:nvPr/>
        </p:nvPicPr>
        <p:blipFill>
          <a:blip r:embed="rId2" cstate="print">
            <a:lum bright="3000" contrast="22000"/>
          </a:blip>
          <a:srcRect/>
          <a:stretch>
            <a:fillRect/>
          </a:stretch>
        </p:blipFill>
        <p:spPr bwMode="auto">
          <a:xfrm>
            <a:off x="251520" y="332656"/>
            <a:ext cx="4032448" cy="302433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4" name="Рисунок 3" descr="Рисунок1.jpg"/>
          <p:cNvPicPr/>
          <p:nvPr/>
        </p:nvPicPr>
        <p:blipFill>
          <a:blip r:embed="rId3" cstate="print">
            <a:lum bright="-35000" contrast="-24000"/>
          </a:blip>
          <a:srcRect/>
          <a:stretch>
            <a:fillRect/>
          </a:stretch>
        </p:blipFill>
        <p:spPr bwMode="auto">
          <a:xfrm>
            <a:off x="4716016" y="3645024"/>
            <a:ext cx="3694162" cy="2669084"/>
          </a:xfrm>
          <a:prstGeom prst="round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5" name="Picture 5" descr="F:\фестиваль\Базовая площадка 24.08.12\IMG_0325.JPG"/>
          <p:cNvPicPr>
            <a:picLocks noChangeAspect="1" noChangeArrowheads="1"/>
          </p:cNvPicPr>
          <p:nvPr/>
        </p:nvPicPr>
        <p:blipFill>
          <a:blip r:embed="rId4" cstate="print">
            <a:lum bright="2000" contrast="4000"/>
          </a:blip>
          <a:srcRect/>
          <a:stretch>
            <a:fillRect/>
          </a:stretch>
        </p:blipFill>
        <p:spPr bwMode="auto">
          <a:xfrm>
            <a:off x="4788024" y="404664"/>
            <a:ext cx="3925511" cy="2880320"/>
          </a:xfrm>
          <a:prstGeom prst="roundRect">
            <a:avLst/>
          </a:prstGeom>
          <a:noFill/>
          <a:ln w="12700">
            <a:solidFill>
              <a:srgbClr val="00B050"/>
            </a:solidFill>
          </a:ln>
        </p:spPr>
      </p:pic>
      <p:sp>
        <p:nvSpPr>
          <p:cNvPr id="24580" name="Прямоугольник 5"/>
          <p:cNvSpPr>
            <a:spLocks noChangeArrowheads="1"/>
          </p:cNvSpPr>
          <p:nvPr/>
        </p:nvSpPr>
        <p:spPr bwMode="auto">
          <a:xfrm>
            <a:off x="250825" y="4221163"/>
            <a:ext cx="4321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b="1" dirty="0">
                <a:cs typeface="Times New Roman" pitchFamily="18" charset="0"/>
              </a:rPr>
              <a:t> Приобретено 7 наименований учебной мебели </a:t>
            </a:r>
            <a:endParaRPr lang="ru-RU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7" name="Управляющая кнопка: возврат 6">
            <a:hlinkClick r:id="rId5" action="ppaction://hlinksldjump" highlightClick="1"/>
          </p:cNvPr>
          <p:cNvSpPr/>
          <p:nvPr/>
        </p:nvSpPr>
        <p:spPr>
          <a:xfrm>
            <a:off x="8388350" y="6092825"/>
            <a:ext cx="576263" cy="4318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AutoShape 60"/>
          <p:cNvSpPr>
            <a:spLocks noChangeArrowheads="1"/>
          </p:cNvSpPr>
          <p:nvPr/>
        </p:nvSpPr>
        <p:spPr bwMode="gray">
          <a:xfrm>
            <a:off x="0" y="908720"/>
            <a:ext cx="8534400" cy="5411788"/>
          </a:xfrm>
          <a:prstGeom prst="roundRect">
            <a:avLst>
              <a:gd name="adj" fmla="val 11181"/>
            </a:avLst>
          </a:prstGeom>
          <a:solidFill>
            <a:srgbClr val="FFFFFF">
              <a:alpha val="79999"/>
            </a:srgbClr>
          </a:solidFill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gray">
          <a:xfrm>
            <a:off x="428625" y="4214813"/>
            <a:ext cx="3886200" cy="9429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gray">
          <a:xfrm>
            <a:off x="428625" y="3143250"/>
            <a:ext cx="3886200" cy="75088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ltGray">
          <a:xfrm>
            <a:off x="0" y="2214563"/>
            <a:ext cx="4314825" cy="750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928688" y="2273300"/>
            <a:ext cx="3006725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80808"/>
                </a:solidFill>
              </a:rPr>
              <a:t>Количество ПК</a:t>
            </a:r>
            <a:endParaRPr lang="en-US" b="1">
              <a:solidFill>
                <a:srgbClr val="080808"/>
              </a:solidFill>
            </a:endParaRPr>
          </a:p>
        </p:txBody>
      </p:sp>
      <p:sp>
        <p:nvSpPr>
          <p:cNvPr id="25606" name="Rectangle 8"/>
          <p:cNvSpPr>
            <a:spLocks noChangeArrowheads="1"/>
          </p:cNvSpPr>
          <p:nvPr/>
        </p:nvSpPr>
        <p:spPr bwMode="auto">
          <a:xfrm>
            <a:off x="1084263" y="3279775"/>
            <a:ext cx="28511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80808"/>
                </a:solidFill>
              </a:rPr>
              <a:t>ПК в локальной сети</a:t>
            </a:r>
            <a:endParaRPr lang="en-US" sz="2000" b="1">
              <a:solidFill>
                <a:srgbClr val="080808"/>
              </a:solidFill>
            </a:endParaRPr>
          </a:p>
        </p:txBody>
      </p:sp>
      <p:sp>
        <p:nvSpPr>
          <p:cNvPr id="25607" name="Rectangle 9"/>
          <p:cNvSpPr>
            <a:spLocks noChangeArrowheads="1"/>
          </p:cNvSpPr>
          <p:nvPr/>
        </p:nvSpPr>
        <p:spPr bwMode="auto">
          <a:xfrm>
            <a:off x="928688" y="4346575"/>
            <a:ext cx="300672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80808"/>
                </a:solidFill>
              </a:rPr>
              <a:t>Мультимедиатехника (комплект)</a:t>
            </a:r>
            <a:endParaRPr lang="en-US" sz="2000" b="1">
              <a:solidFill>
                <a:srgbClr val="080808"/>
              </a:solidFill>
            </a:endParaRPr>
          </a:p>
        </p:txBody>
      </p:sp>
      <p:sp>
        <p:nvSpPr>
          <p:cNvPr id="25608" name="Rectangle 11"/>
          <p:cNvSpPr>
            <a:spLocks noChangeArrowheads="1"/>
          </p:cNvSpPr>
          <p:nvPr/>
        </p:nvSpPr>
        <p:spPr bwMode="gray">
          <a:xfrm>
            <a:off x="4846638" y="3140968"/>
            <a:ext cx="3109738" cy="288032"/>
          </a:xfrm>
          <a:prstGeom prst="rect">
            <a:avLst/>
          </a:prstGeom>
          <a:solidFill>
            <a:srgbClr val="969696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gray">
          <a:xfrm>
            <a:off x="4857750" y="3573016"/>
            <a:ext cx="3458666" cy="213172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10" name="Rectangle 13"/>
          <p:cNvSpPr>
            <a:spLocks noChangeArrowheads="1"/>
          </p:cNvSpPr>
          <p:nvPr/>
        </p:nvSpPr>
        <p:spPr bwMode="gray">
          <a:xfrm>
            <a:off x="4846638" y="4293096"/>
            <a:ext cx="1885602" cy="223342"/>
          </a:xfrm>
          <a:prstGeom prst="rect">
            <a:avLst/>
          </a:prstGeom>
          <a:solidFill>
            <a:srgbClr val="969696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gray">
          <a:xfrm>
            <a:off x="4846638" y="4581128"/>
            <a:ext cx="2893714" cy="276622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12" name="Rectangle 15"/>
          <p:cNvSpPr>
            <a:spLocks noChangeArrowheads="1"/>
          </p:cNvSpPr>
          <p:nvPr/>
        </p:nvSpPr>
        <p:spPr bwMode="gray">
          <a:xfrm>
            <a:off x="4875213" y="2204864"/>
            <a:ext cx="3081337" cy="287511"/>
          </a:xfrm>
          <a:prstGeom prst="rect">
            <a:avLst/>
          </a:prstGeom>
          <a:solidFill>
            <a:srgbClr val="969696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gray">
          <a:xfrm>
            <a:off x="4875213" y="2636912"/>
            <a:ext cx="3081337" cy="220588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14" name="AutoShape 17"/>
          <p:cNvSpPr>
            <a:spLocks noChangeArrowheads="1"/>
          </p:cNvSpPr>
          <p:nvPr/>
        </p:nvSpPr>
        <p:spPr bwMode="gray">
          <a:xfrm>
            <a:off x="4752975" y="3249613"/>
            <a:ext cx="250825" cy="250825"/>
          </a:xfrm>
          <a:prstGeom prst="plus">
            <a:avLst>
              <a:gd name="adj" fmla="val 34176"/>
            </a:avLst>
          </a:prstGeom>
          <a:solidFill>
            <a:srgbClr val="969696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8" name="AutoShape 18"/>
          <p:cNvSpPr>
            <a:spLocks noChangeArrowheads="1"/>
          </p:cNvSpPr>
          <p:nvPr/>
        </p:nvSpPr>
        <p:spPr bwMode="gray">
          <a:xfrm>
            <a:off x="4754563" y="3532188"/>
            <a:ext cx="250825" cy="250825"/>
          </a:xfrm>
          <a:prstGeom prst="plus">
            <a:avLst>
              <a:gd name="adj" fmla="val 34810"/>
            </a:avLst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16" name="AutoShape 19"/>
          <p:cNvSpPr>
            <a:spLocks noChangeArrowheads="1"/>
          </p:cNvSpPr>
          <p:nvPr/>
        </p:nvSpPr>
        <p:spPr bwMode="gray">
          <a:xfrm>
            <a:off x="4752975" y="4316413"/>
            <a:ext cx="250825" cy="250825"/>
          </a:xfrm>
          <a:prstGeom prst="plus">
            <a:avLst>
              <a:gd name="adj" fmla="val 36708"/>
            </a:avLst>
          </a:prstGeom>
          <a:solidFill>
            <a:srgbClr val="969696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60" name="AutoShape 20"/>
          <p:cNvSpPr>
            <a:spLocks noChangeArrowheads="1"/>
          </p:cNvSpPr>
          <p:nvPr/>
        </p:nvSpPr>
        <p:spPr bwMode="gray">
          <a:xfrm>
            <a:off x="4754563" y="4598988"/>
            <a:ext cx="250825" cy="250825"/>
          </a:xfrm>
          <a:prstGeom prst="plus">
            <a:avLst>
              <a:gd name="adj" fmla="val 34176"/>
            </a:avLst>
          </a:prstGeom>
          <a:solidFill>
            <a:schemeClr val="hlink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18" name="AutoShape 21"/>
          <p:cNvSpPr>
            <a:spLocks noChangeArrowheads="1"/>
          </p:cNvSpPr>
          <p:nvPr/>
        </p:nvSpPr>
        <p:spPr bwMode="gray">
          <a:xfrm>
            <a:off x="4752975" y="2317750"/>
            <a:ext cx="250825" cy="250825"/>
          </a:xfrm>
          <a:prstGeom prst="plus">
            <a:avLst>
              <a:gd name="adj" fmla="val 34810"/>
            </a:avLst>
          </a:prstGeom>
          <a:solidFill>
            <a:srgbClr val="969696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62" name="AutoShape 22"/>
          <p:cNvSpPr>
            <a:spLocks noChangeArrowheads="1"/>
          </p:cNvSpPr>
          <p:nvPr/>
        </p:nvSpPr>
        <p:spPr bwMode="gray">
          <a:xfrm>
            <a:off x="4754563" y="2600325"/>
            <a:ext cx="250825" cy="250825"/>
          </a:xfrm>
          <a:prstGeom prst="plus">
            <a:avLst>
              <a:gd name="adj" fmla="val 34810"/>
            </a:avLst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20" name="Text Box 23"/>
          <p:cNvSpPr txBox="1">
            <a:spLocks noChangeArrowheads="1"/>
          </p:cNvSpPr>
          <p:nvPr/>
        </p:nvSpPr>
        <p:spPr bwMode="auto">
          <a:xfrm>
            <a:off x="7234238" y="2278063"/>
            <a:ext cx="15367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5621" name="Text Box 24"/>
          <p:cNvSpPr txBox="1">
            <a:spLocks noChangeArrowheads="1"/>
          </p:cNvSpPr>
          <p:nvPr/>
        </p:nvSpPr>
        <p:spPr bwMode="black">
          <a:xfrm>
            <a:off x="7929563" y="2286000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b="1">
                <a:solidFill>
                  <a:srgbClr val="000000"/>
                </a:solidFill>
              </a:rPr>
              <a:t>6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25622" name="Text Box 25"/>
          <p:cNvSpPr txBox="1">
            <a:spLocks noChangeArrowheads="1"/>
          </p:cNvSpPr>
          <p:nvPr/>
        </p:nvSpPr>
        <p:spPr bwMode="black">
          <a:xfrm>
            <a:off x="7740352" y="3068960"/>
            <a:ext cx="806450" cy="33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b="1" dirty="0">
                <a:solidFill>
                  <a:srgbClr val="000000"/>
                </a:solidFill>
              </a:rPr>
              <a:t>13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25623" name="Text Box 26"/>
          <p:cNvSpPr txBox="1">
            <a:spLocks noChangeArrowheads="1"/>
          </p:cNvSpPr>
          <p:nvPr/>
        </p:nvSpPr>
        <p:spPr bwMode="black">
          <a:xfrm>
            <a:off x="6588224" y="4221088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b="1" dirty="0">
                <a:solidFill>
                  <a:srgbClr val="000000"/>
                </a:solidFill>
              </a:rPr>
              <a:t>2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10267" name="Text Box 27"/>
          <p:cNvSpPr txBox="1">
            <a:spLocks noChangeArrowheads="1"/>
          </p:cNvSpPr>
          <p:nvPr/>
        </p:nvSpPr>
        <p:spPr bwMode="black">
          <a:xfrm>
            <a:off x="7885113" y="2565400"/>
            <a:ext cx="1385887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27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0000"/>
                </a:solidFill>
              </a:rPr>
              <a:t>6- </a:t>
            </a:r>
            <a:r>
              <a:rPr lang="ru-RU" sz="1600" b="1" dirty="0">
                <a:solidFill>
                  <a:srgbClr val="C00000"/>
                </a:solidFill>
              </a:rPr>
              <a:t>100</a:t>
            </a:r>
            <a:r>
              <a:rPr lang="en-US" sz="1600" b="1" dirty="0">
                <a:solidFill>
                  <a:srgbClr val="CC3300"/>
                </a:solidFill>
              </a:rPr>
              <a:t>%</a:t>
            </a:r>
          </a:p>
        </p:txBody>
      </p:sp>
      <p:sp>
        <p:nvSpPr>
          <p:cNvPr id="10268" name="Text Box 28"/>
          <p:cNvSpPr txBox="1">
            <a:spLocks noChangeArrowheads="1"/>
          </p:cNvSpPr>
          <p:nvPr/>
        </p:nvSpPr>
        <p:spPr bwMode="black">
          <a:xfrm>
            <a:off x="7891462" y="3501008"/>
            <a:ext cx="1252538" cy="33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27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1600" b="1" dirty="0" smtClean="0">
                <a:solidFill>
                  <a:srgbClr val="000000"/>
                </a:solidFill>
              </a:rPr>
              <a:t>17 </a:t>
            </a:r>
            <a:r>
              <a:rPr lang="ru-RU" sz="1600" b="1" dirty="0">
                <a:solidFill>
                  <a:srgbClr val="000000"/>
                </a:solidFill>
              </a:rPr>
              <a:t>– </a:t>
            </a:r>
            <a:r>
              <a:rPr lang="ru-RU" sz="1600" b="1" dirty="0" smtClean="0">
                <a:solidFill>
                  <a:srgbClr val="C00000"/>
                </a:solidFill>
              </a:rPr>
              <a:t>130</a:t>
            </a:r>
            <a:r>
              <a:rPr lang="ru-RU" sz="1600" b="1" dirty="0" smtClean="0">
                <a:solidFill>
                  <a:srgbClr val="CC3300"/>
                </a:solidFill>
              </a:rPr>
              <a:t>%</a:t>
            </a:r>
            <a:endParaRPr lang="en-US" sz="1600" b="1" dirty="0">
              <a:solidFill>
                <a:srgbClr val="CC3300"/>
              </a:solidFill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black">
          <a:xfrm>
            <a:off x="7740352" y="4581128"/>
            <a:ext cx="1039812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27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0000"/>
                </a:solidFill>
              </a:rPr>
              <a:t>3 - </a:t>
            </a:r>
            <a:r>
              <a:rPr lang="ru-RU" sz="1600" b="1" dirty="0">
                <a:solidFill>
                  <a:srgbClr val="CC3300"/>
                </a:solidFill>
              </a:rPr>
              <a:t>150</a:t>
            </a:r>
            <a:r>
              <a:rPr lang="en-US" sz="1600" b="1" dirty="0">
                <a:solidFill>
                  <a:srgbClr val="CC3300"/>
                </a:solidFill>
              </a:rPr>
              <a:t>%</a:t>
            </a:r>
          </a:p>
        </p:txBody>
      </p:sp>
      <p:grpSp>
        <p:nvGrpSpPr>
          <p:cNvPr id="25627" name="Group 36"/>
          <p:cNvGrpSpPr>
            <a:grpSpLocks/>
          </p:cNvGrpSpPr>
          <p:nvPr/>
        </p:nvGrpSpPr>
        <p:grpSpPr bwMode="auto">
          <a:xfrm>
            <a:off x="3857625" y="2143125"/>
            <a:ext cx="822325" cy="819150"/>
            <a:chOff x="1596" y="1152"/>
            <a:chExt cx="518" cy="516"/>
          </a:xfrm>
        </p:grpSpPr>
        <p:sp>
          <p:nvSpPr>
            <p:cNvPr id="25641" name="Oval 37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accent1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5642" name="Picture 38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28" name="Group 39"/>
          <p:cNvGrpSpPr>
            <a:grpSpLocks/>
          </p:cNvGrpSpPr>
          <p:nvPr/>
        </p:nvGrpSpPr>
        <p:grpSpPr bwMode="auto">
          <a:xfrm>
            <a:off x="3835400" y="3124200"/>
            <a:ext cx="822325" cy="819150"/>
            <a:chOff x="1596" y="1152"/>
            <a:chExt cx="518" cy="516"/>
          </a:xfrm>
        </p:grpSpPr>
        <p:sp>
          <p:nvSpPr>
            <p:cNvPr id="25639" name="Oval 40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accent2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5640" name="Picture 41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29" name="Group 42"/>
          <p:cNvGrpSpPr>
            <a:grpSpLocks/>
          </p:cNvGrpSpPr>
          <p:nvPr/>
        </p:nvGrpSpPr>
        <p:grpSpPr bwMode="auto">
          <a:xfrm>
            <a:off x="3835400" y="4191000"/>
            <a:ext cx="822325" cy="966788"/>
            <a:chOff x="1596" y="1152"/>
            <a:chExt cx="518" cy="516"/>
          </a:xfrm>
        </p:grpSpPr>
        <p:sp>
          <p:nvSpPr>
            <p:cNvPr id="25637" name="Oval 43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hlink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5638" name="Picture 44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30" name="Group 57"/>
          <p:cNvGrpSpPr>
            <a:grpSpLocks/>
          </p:cNvGrpSpPr>
          <p:nvPr/>
        </p:nvGrpSpPr>
        <p:grpSpPr bwMode="auto">
          <a:xfrm>
            <a:off x="3995738" y="4437063"/>
            <a:ext cx="533400" cy="533400"/>
            <a:chOff x="2430" y="1692"/>
            <a:chExt cx="339" cy="339"/>
          </a:xfrm>
        </p:grpSpPr>
        <p:sp>
          <p:nvSpPr>
            <p:cNvPr id="10298" name="Freeform 58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31" y="5"/>
                </a:cxn>
                <a:cxn ang="0">
                  <a:pos x="95" y="17"/>
                </a:cxn>
                <a:cxn ang="0">
                  <a:pos x="63" y="38"/>
                </a:cxn>
                <a:cxn ang="0">
                  <a:pos x="38" y="63"/>
                </a:cxn>
                <a:cxn ang="0">
                  <a:pos x="18" y="95"/>
                </a:cxn>
                <a:cxn ang="0">
                  <a:pos x="5" y="131"/>
                </a:cxn>
                <a:cxn ang="0">
                  <a:pos x="0" y="170"/>
                </a:cxn>
                <a:cxn ang="0">
                  <a:pos x="5" y="209"/>
                </a:cxn>
                <a:cxn ang="0">
                  <a:pos x="18" y="245"/>
                </a:cxn>
                <a:cxn ang="0">
                  <a:pos x="38" y="276"/>
                </a:cxn>
                <a:cxn ang="0">
                  <a:pos x="63" y="302"/>
                </a:cxn>
                <a:cxn ang="0">
                  <a:pos x="95" y="323"/>
                </a:cxn>
                <a:cxn ang="0">
                  <a:pos x="131" y="335"/>
                </a:cxn>
                <a:cxn ang="0">
                  <a:pos x="170" y="339"/>
                </a:cxn>
                <a:cxn ang="0">
                  <a:pos x="209" y="335"/>
                </a:cxn>
                <a:cxn ang="0">
                  <a:pos x="245" y="323"/>
                </a:cxn>
                <a:cxn ang="0">
                  <a:pos x="276" y="302"/>
                </a:cxn>
                <a:cxn ang="0">
                  <a:pos x="303" y="276"/>
                </a:cxn>
                <a:cxn ang="0">
                  <a:pos x="323" y="245"/>
                </a:cxn>
                <a:cxn ang="0">
                  <a:pos x="335" y="209"/>
                </a:cxn>
                <a:cxn ang="0">
                  <a:pos x="339" y="170"/>
                </a:cxn>
                <a:cxn ang="0">
                  <a:pos x="335" y="131"/>
                </a:cxn>
                <a:cxn ang="0">
                  <a:pos x="323" y="95"/>
                </a:cxn>
                <a:cxn ang="0">
                  <a:pos x="303" y="63"/>
                </a:cxn>
                <a:cxn ang="0">
                  <a:pos x="276" y="38"/>
                </a:cxn>
                <a:cxn ang="0">
                  <a:pos x="245" y="17"/>
                </a:cxn>
                <a:cxn ang="0">
                  <a:pos x="209" y="5"/>
                </a:cxn>
                <a:cxn ang="0">
                  <a:pos x="170" y="0"/>
                </a:cxn>
                <a:cxn ang="0">
                  <a:pos x="170" y="294"/>
                </a:cxn>
                <a:cxn ang="0">
                  <a:pos x="137" y="291"/>
                </a:cxn>
                <a:cxn ang="0">
                  <a:pos x="107" y="278"/>
                </a:cxn>
                <a:cxn ang="0">
                  <a:pos x="81" y="258"/>
                </a:cxn>
                <a:cxn ang="0">
                  <a:pos x="62" y="233"/>
                </a:cxn>
                <a:cxn ang="0">
                  <a:pos x="50" y="203"/>
                </a:cxn>
                <a:cxn ang="0">
                  <a:pos x="45" y="170"/>
                </a:cxn>
                <a:cxn ang="0">
                  <a:pos x="50" y="137"/>
                </a:cxn>
                <a:cxn ang="0">
                  <a:pos x="62" y="107"/>
                </a:cxn>
                <a:cxn ang="0">
                  <a:pos x="81" y="81"/>
                </a:cxn>
                <a:cxn ang="0">
                  <a:pos x="107" y="62"/>
                </a:cxn>
                <a:cxn ang="0">
                  <a:pos x="137" y="48"/>
                </a:cxn>
                <a:cxn ang="0">
                  <a:pos x="170" y="44"/>
                </a:cxn>
                <a:cxn ang="0">
                  <a:pos x="203" y="48"/>
                </a:cxn>
                <a:cxn ang="0">
                  <a:pos x="233" y="62"/>
                </a:cxn>
                <a:cxn ang="0">
                  <a:pos x="258" y="81"/>
                </a:cxn>
                <a:cxn ang="0">
                  <a:pos x="278" y="107"/>
                </a:cxn>
                <a:cxn ang="0">
                  <a:pos x="291" y="137"/>
                </a:cxn>
                <a:cxn ang="0">
                  <a:pos x="296" y="170"/>
                </a:cxn>
                <a:cxn ang="0">
                  <a:pos x="291" y="203"/>
                </a:cxn>
                <a:cxn ang="0">
                  <a:pos x="278" y="233"/>
                </a:cxn>
                <a:cxn ang="0">
                  <a:pos x="258" y="258"/>
                </a:cxn>
                <a:cxn ang="0">
                  <a:pos x="233" y="278"/>
                </a:cxn>
                <a:cxn ang="0">
                  <a:pos x="203" y="291"/>
                </a:cxn>
                <a:cxn ang="0">
                  <a:pos x="170" y="294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99" name="Freeform 59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/>
              <a:ahLst/>
              <a:cxnLst>
                <a:cxn ang="0">
                  <a:pos x="12" y="76"/>
                </a:cxn>
                <a:cxn ang="0">
                  <a:pos x="30" y="114"/>
                </a:cxn>
                <a:cxn ang="0">
                  <a:pos x="63" y="132"/>
                </a:cxn>
                <a:cxn ang="0">
                  <a:pos x="106" y="132"/>
                </a:cxn>
                <a:cxn ang="0">
                  <a:pos x="139" y="114"/>
                </a:cxn>
                <a:cxn ang="0">
                  <a:pos x="157" y="76"/>
                </a:cxn>
                <a:cxn ang="0">
                  <a:pos x="163" y="100"/>
                </a:cxn>
                <a:cxn ang="0">
                  <a:pos x="142" y="136"/>
                </a:cxn>
                <a:cxn ang="0">
                  <a:pos x="106" y="156"/>
                </a:cxn>
                <a:cxn ang="0">
                  <a:pos x="61" y="156"/>
                </a:cxn>
                <a:cxn ang="0">
                  <a:pos x="27" y="136"/>
                </a:cxn>
                <a:cxn ang="0">
                  <a:pos x="4" y="100"/>
                </a:cxn>
                <a:cxn ang="0">
                  <a:pos x="39" y="45"/>
                </a:cxn>
                <a:cxn ang="0">
                  <a:pos x="27" y="42"/>
                </a:cxn>
                <a:cxn ang="0">
                  <a:pos x="19" y="34"/>
                </a:cxn>
                <a:cxn ang="0">
                  <a:pos x="16" y="22"/>
                </a:cxn>
                <a:cxn ang="0">
                  <a:pos x="19" y="12"/>
                </a:cxn>
                <a:cxn ang="0">
                  <a:pos x="27" y="3"/>
                </a:cxn>
                <a:cxn ang="0">
                  <a:pos x="39" y="0"/>
                </a:cxn>
                <a:cxn ang="0">
                  <a:pos x="49" y="3"/>
                </a:cxn>
                <a:cxn ang="0">
                  <a:pos x="58" y="12"/>
                </a:cxn>
                <a:cxn ang="0">
                  <a:pos x="61" y="22"/>
                </a:cxn>
                <a:cxn ang="0">
                  <a:pos x="58" y="34"/>
                </a:cxn>
                <a:cxn ang="0">
                  <a:pos x="49" y="42"/>
                </a:cxn>
                <a:cxn ang="0">
                  <a:pos x="39" y="45"/>
                </a:cxn>
                <a:cxn ang="0">
                  <a:pos x="124" y="45"/>
                </a:cxn>
                <a:cxn ang="0">
                  <a:pos x="114" y="39"/>
                </a:cxn>
                <a:cxn ang="0">
                  <a:pos x="108" y="28"/>
                </a:cxn>
                <a:cxn ang="0">
                  <a:pos x="108" y="16"/>
                </a:cxn>
                <a:cxn ang="0">
                  <a:pos x="114" y="6"/>
                </a:cxn>
                <a:cxn ang="0">
                  <a:pos x="124" y="1"/>
                </a:cxn>
                <a:cxn ang="0">
                  <a:pos x="136" y="1"/>
                </a:cxn>
                <a:cxn ang="0">
                  <a:pos x="145" y="6"/>
                </a:cxn>
                <a:cxn ang="0">
                  <a:pos x="151" y="16"/>
                </a:cxn>
                <a:cxn ang="0">
                  <a:pos x="151" y="28"/>
                </a:cxn>
                <a:cxn ang="0">
                  <a:pos x="145" y="39"/>
                </a:cxn>
                <a:cxn ang="0">
                  <a:pos x="136" y="45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5631" name="Group 57"/>
          <p:cNvGrpSpPr>
            <a:grpSpLocks/>
          </p:cNvGrpSpPr>
          <p:nvPr/>
        </p:nvGrpSpPr>
        <p:grpSpPr bwMode="auto">
          <a:xfrm>
            <a:off x="3995738" y="2276475"/>
            <a:ext cx="533400" cy="533400"/>
            <a:chOff x="2430" y="1692"/>
            <a:chExt cx="339" cy="339"/>
          </a:xfrm>
        </p:grpSpPr>
        <p:sp>
          <p:nvSpPr>
            <p:cNvPr id="65" name="Freeform 58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31" y="5"/>
                </a:cxn>
                <a:cxn ang="0">
                  <a:pos x="95" y="17"/>
                </a:cxn>
                <a:cxn ang="0">
                  <a:pos x="63" y="38"/>
                </a:cxn>
                <a:cxn ang="0">
                  <a:pos x="38" y="63"/>
                </a:cxn>
                <a:cxn ang="0">
                  <a:pos x="18" y="95"/>
                </a:cxn>
                <a:cxn ang="0">
                  <a:pos x="5" y="131"/>
                </a:cxn>
                <a:cxn ang="0">
                  <a:pos x="0" y="170"/>
                </a:cxn>
                <a:cxn ang="0">
                  <a:pos x="5" y="209"/>
                </a:cxn>
                <a:cxn ang="0">
                  <a:pos x="18" y="245"/>
                </a:cxn>
                <a:cxn ang="0">
                  <a:pos x="38" y="276"/>
                </a:cxn>
                <a:cxn ang="0">
                  <a:pos x="63" y="302"/>
                </a:cxn>
                <a:cxn ang="0">
                  <a:pos x="95" y="323"/>
                </a:cxn>
                <a:cxn ang="0">
                  <a:pos x="131" y="335"/>
                </a:cxn>
                <a:cxn ang="0">
                  <a:pos x="170" y="339"/>
                </a:cxn>
                <a:cxn ang="0">
                  <a:pos x="209" y="335"/>
                </a:cxn>
                <a:cxn ang="0">
                  <a:pos x="245" y="323"/>
                </a:cxn>
                <a:cxn ang="0">
                  <a:pos x="276" y="302"/>
                </a:cxn>
                <a:cxn ang="0">
                  <a:pos x="303" y="276"/>
                </a:cxn>
                <a:cxn ang="0">
                  <a:pos x="323" y="245"/>
                </a:cxn>
                <a:cxn ang="0">
                  <a:pos x="335" y="209"/>
                </a:cxn>
                <a:cxn ang="0">
                  <a:pos x="339" y="170"/>
                </a:cxn>
                <a:cxn ang="0">
                  <a:pos x="335" y="131"/>
                </a:cxn>
                <a:cxn ang="0">
                  <a:pos x="323" y="95"/>
                </a:cxn>
                <a:cxn ang="0">
                  <a:pos x="303" y="63"/>
                </a:cxn>
                <a:cxn ang="0">
                  <a:pos x="276" y="38"/>
                </a:cxn>
                <a:cxn ang="0">
                  <a:pos x="245" y="17"/>
                </a:cxn>
                <a:cxn ang="0">
                  <a:pos x="209" y="5"/>
                </a:cxn>
                <a:cxn ang="0">
                  <a:pos x="170" y="0"/>
                </a:cxn>
                <a:cxn ang="0">
                  <a:pos x="170" y="294"/>
                </a:cxn>
                <a:cxn ang="0">
                  <a:pos x="137" y="291"/>
                </a:cxn>
                <a:cxn ang="0">
                  <a:pos x="107" y="278"/>
                </a:cxn>
                <a:cxn ang="0">
                  <a:pos x="81" y="258"/>
                </a:cxn>
                <a:cxn ang="0">
                  <a:pos x="62" y="233"/>
                </a:cxn>
                <a:cxn ang="0">
                  <a:pos x="50" y="203"/>
                </a:cxn>
                <a:cxn ang="0">
                  <a:pos x="45" y="170"/>
                </a:cxn>
                <a:cxn ang="0">
                  <a:pos x="50" y="137"/>
                </a:cxn>
                <a:cxn ang="0">
                  <a:pos x="62" y="107"/>
                </a:cxn>
                <a:cxn ang="0">
                  <a:pos x="81" y="81"/>
                </a:cxn>
                <a:cxn ang="0">
                  <a:pos x="107" y="62"/>
                </a:cxn>
                <a:cxn ang="0">
                  <a:pos x="137" y="48"/>
                </a:cxn>
                <a:cxn ang="0">
                  <a:pos x="170" y="44"/>
                </a:cxn>
                <a:cxn ang="0">
                  <a:pos x="203" y="48"/>
                </a:cxn>
                <a:cxn ang="0">
                  <a:pos x="233" y="62"/>
                </a:cxn>
                <a:cxn ang="0">
                  <a:pos x="258" y="81"/>
                </a:cxn>
                <a:cxn ang="0">
                  <a:pos x="278" y="107"/>
                </a:cxn>
                <a:cxn ang="0">
                  <a:pos x="291" y="137"/>
                </a:cxn>
                <a:cxn ang="0">
                  <a:pos x="296" y="170"/>
                </a:cxn>
                <a:cxn ang="0">
                  <a:pos x="291" y="203"/>
                </a:cxn>
                <a:cxn ang="0">
                  <a:pos x="278" y="233"/>
                </a:cxn>
                <a:cxn ang="0">
                  <a:pos x="258" y="258"/>
                </a:cxn>
                <a:cxn ang="0">
                  <a:pos x="233" y="278"/>
                </a:cxn>
                <a:cxn ang="0">
                  <a:pos x="203" y="291"/>
                </a:cxn>
                <a:cxn ang="0">
                  <a:pos x="170" y="294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Freeform 59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/>
              <a:ahLst/>
              <a:cxnLst>
                <a:cxn ang="0">
                  <a:pos x="12" y="76"/>
                </a:cxn>
                <a:cxn ang="0">
                  <a:pos x="30" y="114"/>
                </a:cxn>
                <a:cxn ang="0">
                  <a:pos x="63" y="132"/>
                </a:cxn>
                <a:cxn ang="0">
                  <a:pos x="106" y="132"/>
                </a:cxn>
                <a:cxn ang="0">
                  <a:pos x="139" y="114"/>
                </a:cxn>
                <a:cxn ang="0">
                  <a:pos x="157" y="76"/>
                </a:cxn>
                <a:cxn ang="0">
                  <a:pos x="163" y="100"/>
                </a:cxn>
                <a:cxn ang="0">
                  <a:pos x="142" y="136"/>
                </a:cxn>
                <a:cxn ang="0">
                  <a:pos x="106" y="156"/>
                </a:cxn>
                <a:cxn ang="0">
                  <a:pos x="61" y="156"/>
                </a:cxn>
                <a:cxn ang="0">
                  <a:pos x="27" y="136"/>
                </a:cxn>
                <a:cxn ang="0">
                  <a:pos x="4" y="100"/>
                </a:cxn>
                <a:cxn ang="0">
                  <a:pos x="39" y="45"/>
                </a:cxn>
                <a:cxn ang="0">
                  <a:pos x="27" y="42"/>
                </a:cxn>
                <a:cxn ang="0">
                  <a:pos x="19" y="34"/>
                </a:cxn>
                <a:cxn ang="0">
                  <a:pos x="16" y="22"/>
                </a:cxn>
                <a:cxn ang="0">
                  <a:pos x="19" y="12"/>
                </a:cxn>
                <a:cxn ang="0">
                  <a:pos x="27" y="3"/>
                </a:cxn>
                <a:cxn ang="0">
                  <a:pos x="39" y="0"/>
                </a:cxn>
                <a:cxn ang="0">
                  <a:pos x="49" y="3"/>
                </a:cxn>
                <a:cxn ang="0">
                  <a:pos x="58" y="12"/>
                </a:cxn>
                <a:cxn ang="0">
                  <a:pos x="61" y="22"/>
                </a:cxn>
                <a:cxn ang="0">
                  <a:pos x="58" y="34"/>
                </a:cxn>
                <a:cxn ang="0">
                  <a:pos x="49" y="42"/>
                </a:cxn>
                <a:cxn ang="0">
                  <a:pos x="39" y="45"/>
                </a:cxn>
                <a:cxn ang="0">
                  <a:pos x="124" y="45"/>
                </a:cxn>
                <a:cxn ang="0">
                  <a:pos x="114" y="39"/>
                </a:cxn>
                <a:cxn ang="0">
                  <a:pos x="108" y="28"/>
                </a:cxn>
                <a:cxn ang="0">
                  <a:pos x="108" y="16"/>
                </a:cxn>
                <a:cxn ang="0">
                  <a:pos x="114" y="6"/>
                </a:cxn>
                <a:cxn ang="0">
                  <a:pos x="124" y="1"/>
                </a:cxn>
                <a:cxn ang="0">
                  <a:pos x="136" y="1"/>
                </a:cxn>
                <a:cxn ang="0">
                  <a:pos x="145" y="6"/>
                </a:cxn>
                <a:cxn ang="0">
                  <a:pos x="151" y="16"/>
                </a:cxn>
                <a:cxn ang="0">
                  <a:pos x="151" y="28"/>
                </a:cxn>
                <a:cxn ang="0">
                  <a:pos x="145" y="39"/>
                </a:cxn>
                <a:cxn ang="0">
                  <a:pos x="136" y="45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6" name="Управляющая кнопка: возврат 55">
            <a:hlinkClick r:id="rId3" action="ppaction://hlinksldjump" highlightClick="1"/>
          </p:cNvPr>
          <p:cNvSpPr/>
          <p:nvPr/>
        </p:nvSpPr>
        <p:spPr>
          <a:xfrm>
            <a:off x="8172400" y="5805264"/>
            <a:ext cx="576262" cy="503237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44" name="Group 57"/>
          <p:cNvGrpSpPr>
            <a:grpSpLocks/>
          </p:cNvGrpSpPr>
          <p:nvPr/>
        </p:nvGrpSpPr>
        <p:grpSpPr bwMode="auto">
          <a:xfrm>
            <a:off x="3995936" y="3212976"/>
            <a:ext cx="533400" cy="533400"/>
            <a:chOff x="2430" y="1692"/>
            <a:chExt cx="339" cy="339"/>
          </a:xfrm>
        </p:grpSpPr>
        <p:sp>
          <p:nvSpPr>
            <p:cNvPr id="45" name="Freeform 58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31" y="5"/>
                </a:cxn>
                <a:cxn ang="0">
                  <a:pos x="95" y="17"/>
                </a:cxn>
                <a:cxn ang="0">
                  <a:pos x="63" y="38"/>
                </a:cxn>
                <a:cxn ang="0">
                  <a:pos x="38" y="63"/>
                </a:cxn>
                <a:cxn ang="0">
                  <a:pos x="18" y="95"/>
                </a:cxn>
                <a:cxn ang="0">
                  <a:pos x="5" y="131"/>
                </a:cxn>
                <a:cxn ang="0">
                  <a:pos x="0" y="170"/>
                </a:cxn>
                <a:cxn ang="0">
                  <a:pos x="5" y="209"/>
                </a:cxn>
                <a:cxn ang="0">
                  <a:pos x="18" y="245"/>
                </a:cxn>
                <a:cxn ang="0">
                  <a:pos x="38" y="276"/>
                </a:cxn>
                <a:cxn ang="0">
                  <a:pos x="63" y="302"/>
                </a:cxn>
                <a:cxn ang="0">
                  <a:pos x="95" y="323"/>
                </a:cxn>
                <a:cxn ang="0">
                  <a:pos x="131" y="335"/>
                </a:cxn>
                <a:cxn ang="0">
                  <a:pos x="170" y="339"/>
                </a:cxn>
                <a:cxn ang="0">
                  <a:pos x="209" y="335"/>
                </a:cxn>
                <a:cxn ang="0">
                  <a:pos x="245" y="323"/>
                </a:cxn>
                <a:cxn ang="0">
                  <a:pos x="276" y="302"/>
                </a:cxn>
                <a:cxn ang="0">
                  <a:pos x="303" y="276"/>
                </a:cxn>
                <a:cxn ang="0">
                  <a:pos x="323" y="245"/>
                </a:cxn>
                <a:cxn ang="0">
                  <a:pos x="335" y="209"/>
                </a:cxn>
                <a:cxn ang="0">
                  <a:pos x="339" y="170"/>
                </a:cxn>
                <a:cxn ang="0">
                  <a:pos x="335" y="131"/>
                </a:cxn>
                <a:cxn ang="0">
                  <a:pos x="323" y="95"/>
                </a:cxn>
                <a:cxn ang="0">
                  <a:pos x="303" y="63"/>
                </a:cxn>
                <a:cxn ang="0">
                  <a:pos x="276" y="38"/>
                </a:cxn>
                <a:cxn ang="0">
                  <a:pos x="245" y="17"/>
                </a:cxn>
                <a:cxn ang="0">
                  <a:pos x="209" y="5"/>
                </a:cxn>
                <a:cxn ang="0">
                  <a:pos x="170" y="0"/>
                </a:cxn>
                <a:cxn ang="0">
                  <a:pos x="170" y="294"/>
                </a:cxn>
                <a:cxn ang="0">
                  <a:pos x="137" y="291"/>
                </a:cxn>
                <a:cxn ang="0">
                  <a:pos x="107" y="278"/>
                </a:cxn>
                <a:cxn ang="0">
                  <a:pos x="81" y="258"/>
                </a:cxn>
                <a:cxn ang="0">
                  <a:pos x="62" y="233"/>
                </a:cxn>
                <a:cxn ang="0">
                  <a:pos x="50" y="203"/>
                </a:cxn>
                <a:cxn ang="0">
                  <a:pos x="45" y="170"/>
                </a:cxn>
                <a:cxn ang="0">
                  <a:pos x="50" y="137"/>
                </a:cxn>
                <a:cxn ang="0">
                  <a:pos x="62" y="107"/>
                </a:cxn>
                <a:cxn ang="0">
                  <a:pos x="81" y="81"/>
                </a:cxn>
                <a:cxn ang="0">
                  <a:pos x="107" y="62"/>
                </a:cxn>
                <a:cxn ang="0">
                  <a:pos x="137" y="48"/>
                </a:cxn>
                <a:cxn ang="0">
                  <a:pos x="170" y="44"/>
                </a:cxn>
                <a:cxn ang="0">
                  <a:pos x="203" y="48"/>
                </a:cxn>
                <a:cxn ang="0">
                  <a:pos x="233" y="62"/>
                </a:cxn>
                <a:cxn ang="0">
                  <a:pos x="258" y="81"/>
                </a:cxn>
                <a:cxn ang="0">
                  <a:pos x="278" y="107"/>
                </a:cxn>
                <a:cxn ang="0">
                  <a:pos x="291" y="137"/>
                </a:cxn>
                <a:cxn ang="0">
                  <a:pos x="296" y="170"/>
                </a:cxn>
                <a:cxn ang="0">
                  <a:pos x="291" y="203"/>
                </a:cxn>
                <a:cxn ang="0">
                  <a:pos x="278" y="233"/>
                </a:cxn>
                <a:cxn ang="0">
                  <a:pos x="258" y="258"/>
                </a:cxn>
                <a:cxn ang="0">
                  <a:pos x="233" y="278"/>
                </a:cxn>
                <a:cxn ang="0">
                  <a:pos x="203" y="291"/>
                </a:cxn>
                <a:cxn ang="0">
                  <a:pos x="170" y="294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Freeform 59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/>
              <a:ahLst/>
              <a:cxnLst>
                <a:cxn ang="0">
                  <a:pos x="12" y="76"/>
                </a:cxn>
                <a:cxn ang="0">
                  <a:pos x="30" y="114"/>
                </a:cxn>
                <a:cxn ang="0">
                  <a:pos x="63" y="132"/>
                </a:cxn>
                <a:cxn ang="0">
                  <a:pos x="106" y="132"/>
                </a:cxn>
                <a:cxn ang="0">
                  <a:pos x="139" y="114"/>
                </a:cxn>
                <a:cxn ang="0">
                  <a:pos x="157" y="76"/>
                </a:cxn>
                <a:cxn ang="0">
                  <a:pos x="163" y="100"/>
                </a:cxn>
                <a:cxn ang="0">
                  <a:pos x="142" y="136"/>
                </a:cxn>
                <a:cxn ang="0">
                  <a:pos x="106" y="156"/>
                </a:cxn>
                <a:cxn ang="0">
                  <a:pos x="61" y="156"/>
                </a:cxn>
                <a:cxn ang="0">
                  <a:pos x="27" y="136"/>
                </a:cxn>
                <a:cxn ang="0">
                  <a:pos x="4" y="100"/>
                </a:cxn>
                <a:cxn ang="0">
                  <a:pos x="39" y="45"/>
                </a:cxn>
                <a:cxn ang="0">
                  <a:pos x="27" y="42"/>
                </a:cxn>
                <a:cxn ang="0">
                  <a:pos x="19" y="34"/>
                </a:cxn>
                <a:cxn ang="0">
                  <a:pos x="16" y="22"/>
                </a:cxn>
                <a:cxn ang="0">
                  <a:pos x="19" y="12"/>
                </a:cxn>
                <a:cxn ang="0">
                  <a:pos x="27" y="3"/>
                </a:cxn>
                <a:cxn ang="0">
                  <a:pos x="39" y="0"/>
                </a:cxn>
                <a:cxn ang="0">
                  <a:pos x="49" y="3"/>
                </a:cxn>
                <a:cxn ang="0">
                  <a:pos x="58" y="12"/>
                </a:cxn>
                <a:cxn ang="0">
                  <a:pos x="61" y="22"/>
                </a:cxn>
                <a:cxn ang="0">
                  <a:pos x="58" y="34"/>
                </a:cxn>
                <a:cxn ang="0">
                  <a:pos x="49" y="42"/>
                </a:cxn>
                <a:cxn ang="0">
                  <a:pos x="39" y="45"/>
                </a:cxn>
                <a:cxn ang="0">
                  <a:pos x="124" y="45"/>
                </a:cxn>
                <a:cxn ang="0">
                  <a:pos x="114" y="39"/>
                </a:cxn>
                <a:cxn ang="0">
                  <a:pos x="108" y="28"/>
                </a:cxn>
                <a:cxn ang="0">
                  <a:pos x="108" y="16"/>
                </a:cxn>
                <a:cxn ang="0">
                  <a:pos x="114" y="6"/>
                </a:cxn>
                <a:cxn ang="0">
                  <a:pos x="124" y="1"/>
                </a:cxn>
                <a:cxn ang="0">
                  <a:pos x="136" y="1"/>
                </a:cxn>
                <a:cxn ang="0">
                  <a:pos x="145" y="6"/>
                </a:cxn>
                <a:cxn ang="0">
                  <a:pos x="151" y="16"/>
                </a:cxn>
                <a:cxn ang="0">
                  <a:pos x="151" y="28"/>
                </a:cxn>
                <a:cxn ang="0">
                  <a:pos x="145" y="39"/>
                </a:cxn>
                <a:cxn ang="0">
                  <a:pos x="136" y="45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то для ЕН\новосиб\S73048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0988"/>
            <a:ext cx="3600400" cy="2700300"/>
          </a:xfrm>
          <a:prstGeom prst="roundRect">
            <a:avLst/>
          </a:prstGeom>
          <a:ln>
            <a:solidFill>
              <a:srgbClr val="00B050"/>
            </a:solidFill>
          </a:ln>
        </p:spPr>
      </p:pic>
      <p:pic>
        <p:nvPicPr>
          <p:cNvPr id="1027" name="Picture 3" descr="E:\фото для ЕН\новосиб\S73049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284984"/>
            <a:ext cx="3648405" cy="2736304"/>
          </a:xfrm>
          <a:prstGeom prst="roundRect">
            <a:avLst/>
          </a:prstGeom>
          <a:noFill/>
          <a:ln w="9525">
            <a:solidFill>
              <a:srgbClr val="00B050"/>
            </a:solidFill>
          </a:ln>
        </p:spPr>
      </p:pic>
      <p:sp>
        <p:nvSpPr>
          <p:cNvPr id="26627" name="Text Box 14"/>
          <p:cNvSpPr txBox="1">
            <a:spLocks noChangeArrowheads="1"/>
          </p:cNvSpPr>
          <p:nvPr/>
        </p:nvSpPr>
        <p:spPr bwMode="gray">
          <a:xfrm>
            <a:off x="4716463" y="1196975"/>
            <a:ext cx="3455987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1C1C1C"/>
                </a:solidFill>
              </a:rPr>
              <a:t>Стажировка по карвингу в г. Новосибирске</a:t>
            </a:r>
            <a:endParaRPr lang="en-US" sz="2000" b="1">
              <a:solidFill>
                <a:srgbClr val="1C1C1C"/>
              </a:solidFill>
            </a:endParaRPr>
          </a:p>
        </p:txBody>
      </p:sp>
      <p:pic>
        <p:nvPicPr>
          <p:cNvPr id="1028" name="Picture 4" descr="E:\фото для ЕН\новосиб\S73048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60648"/>
            <a:ext cx="3528392" cy="264629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9" name="Управляющая кнопка: возврат 8">
            <a:hlinkClick r:id="rId5" action="ppaction://hlinksldjump" highlightClick="1"/>
          </p:cNvPr>
          <p:cNvSpPr/>
          <p:nvPr/>
        </p:nvSpPr>
        <p:spPr>
          <a:xfrm>
            <a:off x="8316913" y="6092825"/>
            <a:ext cx="576262" cy="504825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80TGp_general_light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580TGp_general_light</Template>
  <TotalTime>1369</TotalTime>
  <Words>864</Words>
  <Application>Microsoft Office PowerPoint</Application>
  <PresentationFormat>Экран (4:3)</PresentationFormat>
  <Paragraphs>220</Paragraphs>
  <Slides>28</Slides>
  <Notes>2</Notes>
  <HiddenSlides>21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580TGp_general_light</vt:lpstr>
      <vt:lpstr>      Итоги и перспективы реализации проекта базовой площадки по подготовке квалифицированных кадров по направлениям гостиничного бизнеса, курортной и                                                                      ресторанной  индустрии.  </vt:lpstr>
      <vt:lpstr>  Перспективный инновационный проект</vt:lpstr>
      <vt:lpstr>Слайд 3</vt:lpstr>
      <vt:lpstr>Материально –технический ресурс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Сетевое взаимодействие</vt:lpstr>
      <vt:lpstr>Слайд 15</vt:lpstr>
      <vt:lpstr>Совещание директоров Кулундинской территориальной группы</vt:lpstr>
      <vt:lpstr>Слайд 17</vt:lpstr>
      <vt:lpstr>Слайд 18</vt:lpstr>
      <vt:lpstr>Слайд 19</vt:lpstr>
      <vt:lpstr>Слайд 20</vt:lpstr>
      <vt:lpstr>Слайд 21</vt:lpstr>
      <vt:lpstr>Слайд 22</vt:lpstr>
      <vt:lpstr>Мастер класс по приготовлению  блинов для детей-инвалидов</vt:lpstr>
      <vt:lpstr>Слайд 24</vt:lpstr>
      <vt:lpstr>Качество подготовки выпускников</vt:lpstr>
      <vt:lpstr>Слайд 26</vt:lpstr>
      <vt:lpstr>Перспективы проекта</vt:lpstr>
      <vt:lpstr> Благодарю за внимание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Итоги и перспективы реализации проекта базовой площадки по подготовке квалифицированных кадров по направлениям гостиничного бизнеса, курортной и ресторанной индустрии.  </dc:title>
  <dc:creator>user</dc:creator>
  <cp:lastModifiedBy>user</cp:lastModifiedBy>
  <cp:revision>134</cp:revision>
  <dcterms:created xsi:type="dcterms:W3CDTF">2012-11-23T02:57:47Z</dcterms:created>
  <dcterms:modified xsi:type="dcterms:W3CDTF">2013-06-17T05:08:54Z</dcterms:modified>
</cp:coreProperties>
</file>