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8" r:id="rId3"/>
    <p:sldId id="295" r:id="rId4"/>
    <p:sldId id="277" r:id="rId5"/>
    <p:sldId id="297" r:id="rId6"/>
    <p:sldId id="296" r:id="rId7"/>
    <p:sldId id="298" r:id="rId8"/>
    <p:sldId id="299" r:id="rId9"/>
    <p:sldId id="300" r:id="rId10"/>
    <p:sldId id="302" r:id="rId11"/>
    <p:sldId id="301" r:id="rId12"/>
    <p:sldId id="310" r:id="rId13"/>
    <p:sldId id="303" r:id="rId14"/>
    <p:sldId id="304" r:id="rId15"/>
    <p:sldId id="311" r:id="rId16"/>
    <p:sldId id="305" r:id="rId17"/>
    <p:sldId id="306" r:id="rId18"/>
    <p:sldId id="307" r:id="rId19"/>
    <p:sldId id="308" r:id="rId20"/>
    <p:sldId id="293" r:id="rId21"/>
    <p:sldId id="309" r:id="rId22"/>
    <p:sldId id="313" r:id="rId23"/>
    <p:sldId id="312" r:id="rId24"/>
    <p:sldId id="314" r:id="rId25"/>
    <p:sldId id="315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B9D7"/>
    <a:srgbClr val="37673D"/>
    <a:srgbClr val="FF7F00"/>
    <a:srgbClr val="660066"/>
    <a:srgbClr val="EC2C06"/>
    <a:srgbClr val="808080"/>
    <a:srgbClr val="FFFFFF"/>
    <a:srgbClr val="969696"/>
    <a:srgbClr val="000000"/>
    <a:srgbClr val="3333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27" autoAdjust="0"/>
    <p:restoredTop sz="94660"/>
  </p:normalViewPr>
  <p:slideViewPr>
    <p:cSldViewPr>
      <p:cViewPr varScale="1">
        <p:scale>
          <a:sx n="104" d="100"/>
          <a:sy n="104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1 курс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качество преподавания</c:v>
                </c:pt>
                <c:pt idx="1">
                  <c:v>организация  практики</c:v>
                </c:pt>
                <c:pt idx="2">
                  <c:v>условия обучения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4.5</c:v>
                </c:pt>
                <c:pt idx="1">
                  <c:v>4.2</c:v>
                </c:pt>
                <c:pt idx="2">
                  <c:v>4.2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 курс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качество преподавания</c:v>
                </c:pt>
                <c:pt idx="1">
                  <c:v>организация  практики</c:v>
                </c:pt>
                <c:pt idx="2">
                  <c:v>условия обучения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4.3</c:v>
                </c:pt>
                <c:pt idx="1">
                  <c:v>4.5</c:v>
                </c:pt>
                <c:pt idx="2">
                  <c:v>4.2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 курс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качество преподавания</c:v>
                </c:pt>
                <c:pt idx="1">
                  <c:v>организация  практики</c:v>
                </c:pt>
                <c:pt idx="2">
                  <c:v>условия обучения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4.4000000000000004</c:v>
                </c:pt>
                <c:pt idx="1">
                  <c:v>4.9000000000000004</c:v>
                </c:pt>
                <c:pt idx="2">
                  <c:v>4.5999999999999996</c:v>
                </c:pt>
              </c:numCache>
            </c:numRef>
          </c:val>
        </c:ser>
        <c:shape val="cylinder"/>
        <c:axId val="65546496"/>
        <c:axId val="65556480"/>
        <c:axId val="0"/>
      </c:bar3DChart>
      <c:catAx>
        <c:axId val="6554649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="1" i="0" baseline="0"/>
            </a:pPr>
            <a:endParaRPr lang="ru-RU"/>
          </a:p>
        </c:txPr>
        <c:crossAx val="65556480"/>
        <c:crosses val="autoZero"/>
        <c:auto val="1"/>
        <c:lblAlgn val="ctr"/>
        <c:lblOffset val="100"/>
      </c:catAx>
      <c:valAx>
        <c:axId val="65556480"/>
        <c:scaling>
          <c:orientation val="minMax"/>
          <c:max val="5"/>
          <c:min val="0"/>
        </c:scaling>
        <c:axPos val="l"/>
        <c:majorGridlines/>
        <c:numFmt formatCode="General" sourceLinked="1"/>
        <c:tickLblPos val="nextTo"/>
        <c:crossAx val="65546496"/>
        <c:crosses val="autoZero"/>
        <c:crossBetween val="between"/>
        <c:majorUnit val="0.5"/>
        <c:minorUnit val="0.5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Коэффициент обновления учебно-производственного оборудования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-2.5000000000000001E-2"/>
                </c:manualLayout>
              </c:layout>
              <c:showVal val="1"/>
            </c:dLbl>
            <c:dLbl>
              <c:idx val="1"/>
              <c:layout>
                <c:manualLayout>
                  <c:x val="4.1666666666666683E-3"/>
                  <c:y val="-2.8124999999999987E-2"/>
                </c:manualLayout>
              </c:layout>
              <c:showVal val="1"/>
            </c:dLbl>
            <c:dLbl>
              <c:idx val="2"/>
              <c:layout>
                <c:manualLayout>
                  <c:x val="3.125E-2"/>
                  <c:y val="-1.8749999999999999E-2"/>
                </c:manualLayout>
              </c:layout>
              <c:showVal val="1"/>
            </c:dLbl>
            <c:txPr>
              <a:bodyPr/>
              <a:lstStyle/>
              <a:p>
                <a:pPr>
                  <a:defRPr b="1" i="0" baseline="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краевая программа</c:v>
                </c:pt>
                <c:pt idx="1">
                  <c:v> лицей</c:v>
                </c:pt>
                <c:pt idx="2">
                  <c:v>базовая площадка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0.28000000000000008</c:v>
                </c:pt>
                <c:pt idx="1">
                  <c:v>0.34</c:v>
                </c:pt>
                <c:pt idx="2">
                  <c:v>1.45</c:v>
                </c:pt>
              </c:numCache>
            </c:numRef>
          </c:val>
        </c:ser>
        <c:shape val="box"/>
        <c:axId val="79629696"/>
        <c:axId val="79651968"/>
        <c:axId val="0"/>
      </c:bar3DChart>
      <c:catAx>
        <c:axId val="79629696"/>
        <c:scaling>
          <c:orientation val="minMax"/>
        </c:scaling>
        <c:axPos val="b"/>
        <c:tickLblPos val="nextTo"/>
        <c:crossAx val="79651968"/>
        <c:crosses val="autoZero"/>
        <c:auto val="1"/>
        <c:lblAlgn val="ctr"/>
        <c:lblOffset val="100"/>
      </c:catAx>
      <c:valAx>
        <c:axId val="79651968"/>
        <c:scaling>
          <c:orientation val="minMax"/>
        </c:scaling>
        <c:axPos val="l"/>
        <c:majorGridlines/>
        <c:numFmt formatCode="General" sourceLinked="1"/>
        <c:tickLblPos val="nextTo"/>
        <c:crossAx val="7962969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>
                <c:manualLayout>
                  <c:x val="-7.7160493827160568E-3"/>
                  <c:y val="-4.4896522574311745E-2"/>
                </c:manualLayout>
              </c:layout>
              <c:showVal val="1"/>
            </c:dLbl>
            <c:dLbl>
              <c:idx val="4"/>
              <c:layout>
                <c:manualLayout>
                  <c:x val="1.6975308641975339E-2"/>
                  <c:y val="-3.3672391930733854E-2"/>
                </c:manualLayout>
              </c:layout>
              <c:showVal val="1"/>
            </c:dLbl>
            <c:txPr>
              <a:bodyPr/>
              <a:lstStyle/>
              <a:p>
                <a:pPr>
                  <a:defRPr b="1" i="0" baseline="0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места для практики</c:v>
                </c:pt>
                <c:pt idx="1">
                  <c:v>участие в аттестации</c:v>
                </c:pt>
                <c:pt idx="2">
                  <c:v>разработка программ</c:v>
                </c:pt>
                <c:pt idx="3">
                  <c:v>стажировка ИПР</c:v>
                </c:pt>
                <c:pt idx="4">
                  <c:v>укрепление МТБ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1</c:v>
                </c:pt>
                <c:pt idx="1">
                  <c:v>0.8</c:v>
                </c:pt>
                <c:pt idx="2">
                  <c:v>0.60000000000000064</c:v>
                </c:pt>
                <c:pt idx="3">
                  <c:v>0.55000000000000004</c:v>
                </c:pt>
                <c:pt idx="4" formatCode="General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Лист1!$A$17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места для практики</c:v>
                </c:pt>
                <c:pt idx="1">
                  <c:v>участие в аттестации</c:v>
                </c:pt>
                <c:pt idx="2">
                  <c:v>разработка программ</c:v>
                </c:pt>
                <c:pt idx="3">
                  <c:v>стажировка ИПР</c:v>
                </c:pt>
                <c:pt idx="4">
                  <c:v>укрепление МТБ</c:v>
                </c:pt>
              </c:strCache>
            </c:strRef>
          </c:cat>
          <c:val>
            <c:numRef>
              <c:f>Лист1!$A$18:$A$22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Лист1!$B$17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места для практики</c:v>
                </c:pt>
                <c:pt idx="1">
                  <c:v>участие в аттестации</c:v>
                </c:pt>
                <c:pt idx="2">
                  <c:v>разработка программ</c:v>
                </c:pt>
                <c:pt idx="3">
                  <c:v>стажировка ИПР</c:v>
                </c:pt>
                <c:pt idx="4">
                  <c:v>укрепление МТБ</c:v>
                </c:pt>
              </c:strCache>
            </c:strRef>
          </c:cat>
          <c:val>
            <c:numRef>
              <c:f>Лист1!$B$18:$B$22</c:f>
              <c:numCache>
                <c:formatCode>General</c:formatCode>
                <c:ptCount val="5"/>
              </c:numCache>
            </c:numRef>
          </c:val>
        </c:ser>
        <c:shape val="box"/>
        <c:axId val="85667840"/>
        <c:axId val="85669376"/>
        <c:axId val="0"/>
      </c:bar3DChart>
      <c:catAx>
        <c:axId val="85667840"/>
        <c:scaling>
          <c:orientation val="minMax"/>
        </c:scaling>
        <c:axPos val="l"/>
        <c:tickLblPos val="nextTo"/>
        <c:txPr>
          <a:bodyPr/>
          <a:lstStyle/>
          <a:p>
            <a:pPr>
              <a:defRPr b="1" i="0" baseline="0"/>
            </a:pPr>
            <a:endParaRPr lang="ru-RU"/>
          </a:p>
        </c:txPr>
        <c:crossAx val="85669376"/>
        <c:crosses val="autoZero"/>
        <c:auto val="1"/>
        <c:lblAlgn val="ctr"/>
        <c:lblOffset val="100"/>
      </c:catAx>
      <c:valAx>
        <c:axId val="85669376"/>
        <c:scaling>
          <c:orientation val="minMax"/>
        </c:scaling>
        <c:axPos val="b"/>
        <c:majorGridlines/>
        <c:numFmt formatCode="0%" sourceLinked="1"/>
        <c:tickLblPos val="nextTo"/>
        <c:crossAx val="8566784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 момент поступления 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 formatCode="General">
                  <c:v>0</c:v>
                </c:pt>
                <c:pt idx="1">
                  <c:v>0.70000000000000018</c:v>
                </c:pt>
                <c:pt idx="2">
                  <c:v>0.3000000000000001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0</c:v>
                </c:pt>
              </c:numCache>
            </c:numRef>
          </c:val>
        </c:ser>
      </c:pie3DChart>
    </c:plotArea>
    <c:legend>
      <c:legendPos val="b"/>
      <c:layout/>
    </c:legend>
    <c:plotVisOnly val="1"/>
  </c:chart>
  <c:spPr>
    <a:ln>
      <a:solidFill>
        <a:srgbClr val="00B050"/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1-2 курс</a:t>
            </a:r>
            <a:endParaRPr lang="ru-RU" dirty="0"/>
          </a:p>
        </c:rich>
      </c:tx>
      <c:layout>
        <c:manualLayout>
          <c:xMode val="edge"/>
          <c:yMode val="edge"/>
          <c:x val="0.40480969332560951"/>
          <c:y val="6.3276393278799067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  1-2 курс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 formatCode="General">
                  <c:v>0</c:v>
                </c:pt>
                <c:pt idx="1">
                  <c:v>0.63000000000000023</c:v>
                </c:pt>
                <c:pt idx="2">
                  <c:v>0.45</c:v>
                </c:pt>
              </c:numCache>
            </c:numRef>
          </c:val>
        </c:ser>
      </c:pie3DChart>
    </c:plotArea>
    <c:legend>
      <c:legendPos val="b"/>
      <c:layout/>
    </c:legend>
    <c:plotVisOnly val="1"/>
  </c:chart>
  <c:spPr>
    <a:ln>
      <a:solidFill>
        <a:srgbClr val="00B050"/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3 </a:t>
            </a:r>
            <a:r>
              <a:rPr lang="ru-RU" dirty="0"/>
              <a:t>курс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1 курс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 formatCode="General">
                  <c:v>0</c:v>
                </c:pt>
                <c:pt idx="1">
                  <c:v>0.42000000000000032</c:v>
                </c:pt>
                <c:pt idx="2">
                  <c:v>0.58000000000000007</c:v>
                </c:pt>
              </c:numCache>
            </c:numRef>
          </c:val>
        </c:ser>
      </c:pie3DChart>
    </c:plotArea>
    <c:legend>
      <c:legendPos val="b"/>
      <c:layout/>
    </c:legend>
    <c:plotVisOnly val="1"/>
  </c:chart>
  <c:spPr>
    <a:ln>
      <a:solidFill>
        <a:srgbClr val="00B050"/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C240557-69BF-4C36-AA58-25AB39A7586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8675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078B92-49CD-4412-B1B8-562ADA94B111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Freeform 12"/>
          <p:cNvSpPr>
            <a:spLocks/>
          </p:cNvSpPr>
          <p:nvPr/>
        </p:nvSpPr>
        <p:spPr bwMode="gray">
          <a:xfrm>
            <a:off x="-9525" y="2997200"/>
            <a:ext cx="2205038" cy="2663825"/>
          </a:xfrm>
          <a:custGeom>
            <a:avLst/>
            <a:gdLst/>
            <a:ahLst/>
            <a:cxnLst>
              <a:cxn ang="0">
                <a:pos x="0" y="1678"/>
              </a:cxn>
              <a:cxn ang="0">
                <a:pos x="0" y="1134"/>
              </a:cxn>
              <a:cxn ang="0">
                <a:pos x="1406" y="0"/>
              </a:cxn>
              <a:cxn ang="0">
                <a:pos x="1406" y="91"/>
              </a:cxn>
              <a:cxn ang="0">
                <a:pos x="0" y="1678"/>
              </a:cxn>
            </a:cxnLst>
            <a:rect l="0" t="0" r="r" b="b"/>
            <a:pathLst>
              <a:path w="1406" h="1678">
                <a:moveTo>
                  <a:pt x="0" y="1678"/>
                </a:moveTo>
                <a:lnTo>
                  <a:pt x="0" y="1134"/>
                </a:lnTo>
                <a:lnTo>
                  <a:pt x="1406" y="0"/>
                </a:lnTo>
                <a:lnTo>
                  <a:pt x="1406" y="91"/>
                </a:lnTo>
                <a:lnTo>
                  <a:pt x="0" y="1678"/>
                </a:lnTo>
                <a:close/>
              </a:path>
            </a:pathLst>
          </a:custGeom>
          <a:solidFill>
            <a:srgbClr val="E0E0E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4103" name="Picture 7" descr="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447800" y="1782763"/>
            <a:ext cx="7359650" cy="1609725"/>
          </a:xfrm>
          <a:prstGeom prst="rect">
            <a:avLst/>
          </a:prstGeom>
          <a:noFill/>
        </p:spPr>
      </p:pic>
      <p:sp>
        <p:nvSpPr>
          <p:cNvPr id="4104" name="Freeform 8"/>
          <p:cNvSpPr>
            <a:spLocks/>
          </p:cNvSpPr>
          <p:nvPr/>
        </p:nvSpPr>
        <p:spPr bwMode="gray">
          <a:xfrm>
            <a:off x="568325" y="-9525"/>
            <a:ext cx="1784350" cy="68754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90" y="2"/>
              </a:cxn>
              <a:cxn ang="0">
                <a:pos x="1124" y="1373"/>
              </a:cxn>
              <a:cxn ang="0">
                <a:pos x="1124" y="2036"/>
              </a:cxn>
              <a:cxn ang="0">
                <a:pos x="889" y="4343"/>
              </a:cxn>
              <a:cxn ang="0">
                <a:pos x="526" y="4343"/>
              </a:cxn>
              <a:cxn ang="0">
                <a:pos x="1079" y="2031"/>
              </a:cxn>
              <a:cxn ang="0">
                <a:pos x="1079" y="1383"/>
              </a:cxn>
              <a:cxn ang="0">
                <a:pos x="0" y="0"/>
              </a:cxn>
            </a:cxnLst>
            <a:rect l="0" t="0" r="r" b="b"/>
            <a:pathLst>
              <a:path w="1124" h="4343">
                <a:moveTo>
                  <a:pt x="0" y="0"/>
                </a:moveTo>
                <a:lnTo>
                  <a:pt x="490" y="2"/>
                </a:lnTo>
                <a:lnTo>
                  <a:pt x="1124" y="1373"/>
                </a:lnTo>
                <a:lnTo>
                  <a:pt x="1124" y="2036"/>
                </a:lnTo>
                <a:lnTo>
                  <a:pt x="889" y="4343"/>
                </a:lnTo>
                <a:lnTo>
                  <a:pt x="526" y="4343"/>
                </a:lnTo>
                <a:lnTo>
                  <a:pt x="1079" y="2031"/>
                </a:lnTo>
                <a:lnTo>
                  <a:pt x="1079" y="138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5" name="Freeform 9"/>
          <p:cNvSpPr>
            <a:spLocks/>
          </p:cNvSpPr>
          <p:nvPr/>
        </p:nvSpPr>
        <p:spPr bwMode="gray">
          <a:xfrm>
            <a:off x="-12700" y="-9525"/>
            <a:ext cx="2392363" cy="6880225"/>
          </a:xfrm>
          <a:custGeom>
            <a:avLst/>
            <a:gdLst/>
            <a:ahLst/>
            <a:cxnLst>
              <a:cxn ang="0">
                <a:pos x="181" y="0"/>
              </a:cxn>
              <a:cxn ang="0">
                <a:pos x="1507" y="1379"/>
              </a:cxn>
              <a:cxn ang="0">
                <a:pos x="1507" y="2036"/>
              </a:cxn>
              <a:cxn ang="0">
                <a:pos x="727" y="4334"/>
              </a:cxn>
              <a:cxn ang="0">
                <a:pos x="2" y="4334"/>
              </a:cxn>
              <a:cxn ang="0">
                <a:pos x="2" y="4162"/>
              </a:cxn>
              <a:cxn ang="0">
                <a:pos x="1441" y="1936"/>
              </a:cxn>
              <a:cxn ang="0">
                <a:pos x="1441" y="1447"/>
              </a:cxn>
              <a:cxn ang="0">
                <a:pos x="8" y="434"/>
              </a:cxn>
              <a:cxn ang="0">
                <a:pos x="0" y="6"/>
              </a:cxn>
              <a:cxn ang="0">
                <a:pos x="181" y="0"/>
              </a:cxn>
            </a:cxnLst>
            <a:rect l="0" t="0" r="r" b="b"/>
            <a:pathLst>
              <a:path w="1507" h="4334">
                <a:moveTo>
                  <a:pt x="181" y="0"/>
                </a:moveTo>
                <a:lnTo>
                  <a:pt x="1507" y="1379"/>
                </a:lnTo>
                <a:lnTo>
                  <a:pt x="1507" y="2036"/>
                </a:lnTo>
                <a:lnTo>
                  <a:pt x="727" y="4334"/>
                </a:lnTo>
                <a:lnTo>
                  <a:pt x="2" y="4334"/>
                </a:lnTo>
                <a:lnTo>
                  <a:pt x="2" y="4162"/>
                </a:lnTo>
                <a:lnTo>
                  <a:pt x="1441" y="1936"/>
                </a:lnTo>
                <a:lnTo>
                  <a:pt x="1441" y="1447"/>
                </a:lnTo>
                <a:lnTo>
                  <a:pt x="8" y="434"/>
                </a:lnTo>
                <a:lnTo>
                  <a:pt x="0" y="6"/>
                </a:lnTo>
                <a:lnTo>
                  <a:pt x="181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6" name="Freeform 10"/>
          <p:cNvSpPr>
            <a:spLocks/>
          </p:cNvSpPr>
          <p:nvPr/>
        </p:nvSpPr>
        <p:spPr bwMode="gray">
          <a:xfrm>
            <a:off x="2557463" y="0"/>
            <a:ext cx="3022600" cy="6858000"/>
          </a:xfrm>
          <a:custGeom>
            <a:avLst/>
            <a:gdLst/>
            <a:ahLst/>
            <a:cxnLst>
              <a:cxn ang="0">
                <a:pos x="1904" y="0"/>
              </a:cxn>
              <a:cxn ang="0">
                <a:pos x="1178" y="0"/>
              </a:cxn>
              <a:cxn ang="0">
                <a:pos x="0" y="1342"/>
              </a:cxn>
              <a:cxn ang="0">
                <a:pos x="0" y="1950"/>
              </a:cxn>
              <a:cxn ang="0">
                <a:pos x="498" y="4354"/>
              </a:cxn>
              <a:cxn ang="0">
                <a:pos x="1088" y="4354"/>
              </a:cxn>
              <a:cxn ang="0">
                <a:pos x="44" y="1985"/>
              </a:cxn>
              <a:cxn ang="0">
                <a:pos x="44" y="1361"/>
              </a:cxn>
              <a:cxn ang="0">
                <a:pos x="1904" y="0"/>
              </a:cxn>
            </a:cxnLst>
            <a:rect l="0" t="0" r="r" b="b"/>
            <a:pathLst>
              <a:path w="1904" h="4354">
                <a:moveTo>
                  <a:pt x="1904" y="0"/>
                </a:moveTo>
                <a:lnTo>
                  <a:pt x="1178" y="0"/>
                </a:lnTo>
                <a:lnTo>
                  <a:pt x="0" y="1342"/>
                </a:lnTo>
                <a:lnTo>
                  <a:pt x="0" y="1950"/>
                </a:lnTo>
                <a:lnTo>
                  <a:pt x="498" y="4354"/>
                </a:lnTo>
                <a:lnTo>
                  <a:pt x="1088" y="4354"/>
                </a:lnTo>
                <a:lnTo>
                  <a:pt x="44" y="1985"/>
                </a:lnTo>
                <a:lnTo>
                  <a:pt x="44" y="1361"/>
                </a:lnTo>
                <a:lnTo>
                  <a:pt x="1904" y="0"/>
                </a:lnTo>
                <a:close/>
              </a:path>
            </a:pathLst>
          </a:custGeom>
          <a:solidFill>
            <a:srgbClr val="D3D3D3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7" name="Freeform 11"/>
          <p:cNvSpPr>
            <a:spLocks/>
          </p:cNvSpPr>
          <p:nvPr/>
        </p:nvSpPr>
        <p:spPr bwMode="gray">
          <a:xfrm>
            <a:off x="2959100" y="-14288"/>
            <a:ext cx="2711450" cy="1887538"/>
          </a:xfrm>
          <a:custGeom>
            <a:avLst/>
            <a:gdLst/>
            <a:ahLst/>
            <a:cxnLst>
              <a:cxn ang="0">
                <a:pos x="1708" y="1"/>
              </a:cxn>
              <a:cxn ang="0">
                <a:pos x="1379" y="0"/>
              </a:cxn>
              <a:cxn ang="0">
                <a:pos x="0" y="1189"/>
              </a:cxn>
              <a:cxn ang="0">
                <a:pos x="1708" y="1"/>
              </a:cxn>
            </a:cxnLst>
            <a:rect l="0" t="0" r="r" b="b"/>
            <a:pathLst>
              <a:path w="1708" h="1189">
                <a:moveTo>
                  <a:pt x="1708" y="1"/>
                </a:moveTo>
                <a:lnTo>
                  <a:pt x="1379" y="0"/>
                </a:lnTo>
                <a:lnTo>
                  <a:pt x="0" y="1189"/>
                </a:lnTo>
                <a:lnTo>
                  <a:pt x="1708" y="1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9" name="Freeform 13"/>
          <p:cNvSpPr>
            <a:spLocks/>
          </p:cNvSpPr>
          <p:nvPr/>
        </p:nvSpPr>
        <p:spPr bwMode="gray">
          <a:xfrm>
            <a:off x="2498725" y="-9525"/>
            <a:ext cx="6105525" cy="6867525"/>
          </a:xfrm>
          <a:custGeom>
            <a:avLst/>
            <a:gdLst/>
            <a:ahLst/>
            <a:cxnLst>
              <a:cxn ang="0">
                <a:pos x="3665" y="0"/>
              </a:cxn>
              <a:cxn ang="0">
                <a:pos x="2122" y="0"/>
              </a:cxn>
              <a:cxn ang="0">
                <a:pos x="0" y="1339"/>
              </a:cxn>
              <a:cxn ang="0">
                <a:pos x="0" y="1950"/>
              </a:cxn>
              <a:cxn ang="0">
                <a:pos x="1215" y="4354"/>
              </a:cxn>
              <a:cxn ang="0">
                <a:pos x="1941" y="4354"/>
              </a:cxn>
              <a:cxn ang="0">
                <a:pos x="72" y="1877"/>
              </a:cxn>
              <a:cxn ang="0">
                <a:pos x="72" y="1361"/>
              </a:cxn>
              <a:cxn ang="0">
                <a:pos x="3846" y="0"/>
              </a:cxn>
              <a:cxn ang="0">
                <a:pos x="2122" y="0"/>
              </a:cxn>
            </a:cxnLst>
            <a:rect l="0" t="0" r="r" b="b"/>
            <a:pathLst>
              <a:path w="3846" h="4354">
                <a:moveTo>
                  <a:pt x="3665" y="0"/>
                </a:moveTo>
                <a:lnTo>
                  <a:pt x="2122" y="0"/>
                </a:lnTo>
                <a:lnTo>
                  <a:pt x="0" y="1339"/>
                </a:lnTo>
                <a:lnTo>
                  <a:pt x="0" y="1950"/>
                </a:lnTo>
                <a:lnTo>
                  <a:pt x="1215" y="4354"/>
                </a:lnTo>
                <a:lnTo>
                  <a:pt x="1941" y="4354"/>
                </a:lnTo>
                <a:lnTo>
                  <a:pt x="72" y="1877"/>
                </a:lnTo>
                <a:lnTo>
                  <a:pt x="72" y="1361"/>
                </a:lnTo>
                <a:lnTo>
                  <a:pt x="3846" y="0"/>
                </a:lnTo>
                <a:lnTo>
                  <a:pt x="2122" y="0"/>
                </a:lnTo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0" name="Freeform 14"/>
          <p:cNvSpPr>
            <a:spLocks/>
          </p:cNvSpPr>
          <p:nvPr/>
        </p:nvSpPr>
        <p:spPr bwMode="gray">
          <a:xfrm>
            <a:off x="-9525" y="185738"/>
            <a:ext cx="2246313" cy="5984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15" y="1197"/>
              </a:cxn>
              <a:cxn ang="0">
                <a:pos x="1415" y="1862"/>
              </a:cxn>
              <a:cxn ang="0">
                <a:pos x="0" y="3770"/>
              </a:cxn>
              <a:cxn ang="0">
                <a:pos x="0" y="3272"/>
              </a:cxn>
              <a:cxn ang="0">
                <a:pos x="1376" y="1801"/>
              </a:cxn>
              <a:cxn ang="0">
                <a:pos x="1376" y="1272"/>
              </a:cxn>
              <a:cxn ang="0">
                <a:pos x="6" y="962"/>
              </a:cxn>
              <a:cxn ang="0">
                <a:pos x="0" y="0"/>
              </a:cxn>
            </a:cxnLst>
            <a:rect l="0" t="0" r="r" b="b"/>
            <a:pathLst>
              <a:path w="1415" h="3770">
                <a:moveTo>
                  <a:pt x="0" y="0"/>
                </a:moveTo>
                <a:lnTo>
                  <a:pt x="1415" y="1197"/>
                </a:lnTo>
                <a:lnTo>
                  <a:pt x="1415" y="1862"/>
                </a:lnTo>
                <a:lnTo>
                  <a:pt x="0" y="3770"/>
                </a:lnTo>
                <a:lnTo>
                  <a:pt x="0" y="3272"/>
                </a:lnTo>
                <a:lnTo>
                  <a:pt x="1376" y="1801"/>
                </a:lnTo>
                <a:lnTo>
                  <a:pt x="1376" y="1272"/>
                </a:lnTo>
                <a:lnTo>
                  <a:pt x="6" y="96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1" name="Freeform 15"/>
          <p:cNvSpPr>
            <a:spLocks/>
          </p:cNvSpPr>
          <p:nvPr/>
        </p:nvSpPr>
        <p:spPr bwMode="gray">
          <a:xfrm>
            <a:off x="2608263" y="642938"/>
            <a:ext cx="6540500" cy="6215062"/>
          </a:xfrm>
          <a:custGeom>
            <a:avLst/>
            <a:gdLst/>
            <a:ahLst/>
            <a:cxnLst>
              <a:cxn ang="0">
                <a:pos x="4115" y="0"/>
              </a:cxn>
              <a:cxn ang="0">
                <a:pos x="4120" y="500"/>
              </a:cxn>
              <a:cxn ang="0">
                <a:pos x="61" y="1059"/>
              </a:cxn>
              <a:cxn ang="0">
                <a:pos x="61" y="1466"/>
              </a:cxn>
              <a:cxn ang="0">
                <a:pos x="2419" y="3915"/>
              </a:cxn>
              <a:cxn ang="0">
                <a:pos x="1830" y="3915"/>
              </a:cxn>
              <a:cxn ang="0">
                <a:pos x="0" y="1449"/>
              </a:cxn>
              <a:cxn ang="0">
                <a:pos x="0" y="967"/>
              </a:cxn>
              <a:cxn ang="0">
                <a:pos x="4115" y="0"/>
              </a:cxn>
            </a:cxnLst>
            <a:rect l="0" t="0" r="r" b="b"/>
            <a:pathLst>
              <a:path w="4120" h="3915">
                <a:moveTo>
                  <a:pt x="4115" y="0"/>
                </a:moveTo>
                <a:lnTo>
                  <a:pt x="4120" y="500"/>
                </a:lnTo>
                <a:lnTo>
                  <a:pt x="61" y="1059"/>
                </a:lnTo>
                <a:lnTo>
                  <a:pt x="61" y="1466"/>
                </a:lnTo>
                <a:lnTo>
                  <a:pt x="2419" y="3915"/>
                </a:lnTo>
                <a:lnTo>
                  <a:pt x="1830" y="3915"/>
                </a:lnTo>
                <a:lnTo>
                  <a:pt x="0" y="1449"/>
                </a:lnTo>
                <a:lnTo>
                  <a:pt x="0" y="967"/>
                </a:lnTo>
                <a:lnTo>
                  <a:pt x="4115" y="0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2" name="Freeform 16"/>
          <p:cNvSpPr>
            <a:spLocks/>
          </p:cNvSpPr>
          <p:nvPr/>
        </p:nvSpPr>
        <p:spPr bwMode="gray">
          <a:xfrm>
            <a:off x="2586038" y="-17463"/>
            <a:ext cx="6557962" cy="6875463"/>
          </a:xfrm>
          <a:custGeom>
            <a:avLst/>
            <a:gdLst/>
            <a:ahLst/>
            <a:cxnLst>
              <a:cxn ang="0">
                <a:pos x="4131" y="0"/>
              </a:cxn>
              <a:cxn ang="0">
                <a:pos x="4126" y="494"/>
              </a:cxn>
              <a:cxn ang="0">
                <a:pos x="55" y="1404"/>
              </a:cxn>
              <a:cxn ang="0">
                <a:pos x="55" y="1853"/>
              </a:cxn>
              <a:cxn ang="0">
                <a:pos x="3156" y="4348"/>
              </a:cxn>
              <a:cxn ang="0">
                <a:pos x="2067" y="4348"/>
              </a:cxn>
              <a:cxn ang="0">
                <a:pos x="0" y="1882"/>
              </a:cxn>
              <a:cxn ang="0">
                <a:pos x="0" y="1355"/>
              </a:cxn>
              <a:cxn ang="0">
                <a:pos x="3615" y="0"/>
              </a:cxn>
              <a:cxn ang="0">
                <a:pos x="4131" y="0"/>
              </a:cxn>
            </a:cxnLst>
            <a:rect l="0" t="0" r="r" b="b"/>
            <a:pathLst>
              <a:path w="4131" h="4348">
                <a:moveTo>
                  <a:pt x="4131" y="0"/>
                </a:moveTo>
                <a:lnTo>
                  <a:pt x="4126" y="494"/>
                </a:lnTo>
                <a:lnTo>
                  <a:pt x="55" y="1404"/>
                </a:lnTo>
                <a:lnTo>
                  <a:pt x="55" y="1853"/>
                </a:lnTo>
                <a:lnTo>
                  <a:pt x="3156" y="4348"/>
                </a:lnTo>
                <a:lnTo>
                  <a:pt x="2067" y="4348"/>
                </a:lnTo>
                <a:lnTo>
                  <a:pt x="0" y="1882"/>
                </a:lnTo>
                <a:lnTo>
                  <a:pt x="0" y="1355"/>
                </a:lnTo>
                <a:lnTo>
                  <a:pt x="3615" y="0"/>
                </a:lnTo>
                <a:lnTo>
                  <a:pt x="4131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3" name="Freeform 17"/>
          <p:cNvSpPr>
            <a:spLocks/>
          </p:cNvSpPr>
          <p:nvPr/>
        </p:nvSpPr>
        <p:spPr bwMode="gray">
          <a:xfrm>
            <a:off x="2771775" y="-26988"/>
            <a:ext cx="5761038" cy="2087563"/>
          </a:xfrm>
          <a:custGeom>
            <a:avLst/>
            <a:gdLst/>
            <a:ahLst/>
            <a:cxnLst>
              <a:cxn ang="0">
                <a:pos x="0" y="1315"/>
              </a:cxn>
              <a:cxn ang="0">
                <a:pos x="2858" y="0"/>
              </a:cxn>
              <a:cxn ang="0">
                <a:pos x="3629" y="0"/>
              </a:cxn>
              <a:cxn ang="0">
                <a:pos x="0" y="1315"/>
              </a:cxn>
            </a:cxnLst>
            <a:rect l="0" t="0" r="r" b="b"/>
            <a:pathLst>
              <a:path w="3629" h="1315">
                <a:moveTo>
                  <a:pt x="0" y="1315"/>
                </a:moveTo>
                <a:lnTo>
                  <a:pt x="2858" y="0"/>
                </a:lnTo>
                <a:lnTo>
                  <a:pt x="3629" y="0"/>
                </a:lnTo>
                <a:lnTo>
                  <a:pt x="0" y="1315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4" name="Freeform 18"/>
          <p:cNvSpPr>
            <a:spLocks/>
          </p:cNvSpPr>
          <p:nvPr/>
        </p:nvSpPr>
        <p:spPr bwMode="gray">
          <a:xfrm>
            <a:off x="2555875" y="2924175"/>
            <a:ext cx="3384550" cy="3944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32" y="2495"/>
              </a:cxn>
              <a:cxn ang="0">
                <a:pos x="1814" y="2495"/>
              </a:cxn>
              <a:cxn ang="0">
                <a:pos x="0" y="0"/>
              </a:cxn>
            </a:cxnLst>
            <a:rect l="0" t="0" r="r" b="b"/>
            <a:pathLst>
              <a:path w="2132" h="2495">
                <a:moveTo>
                  <a:pt x="0" y="0"/>
                </a:moveTo>
                <a:lnTo>
                  <a:pt x="2132" y="2495"/>
                </a:lnTo>
                <a:lnTo>
                  <a:pt x="1814" y="2495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5001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20" name="Freeform 24"/>
          <p:cNvSpPr>
            <a:spLocks/>
          </p:cNvSpPr>
          <p:nvPr/>
        </p:nvSpPr>
        <p:spPr bwMode="gray">
          <a:xfrm>
            <a:off x="-19050" y="180975"/>
            <a:ext cx="2262188" cy="1914525"/>
          </a:xfrm>
          <a:custGeom>
            <a:avLst/>
            <a:gdLst/>
            <a:ahLst/>
            <a:cxnLst>
              <a:cxn ang="0">
                <a:pos x="1425" y="1206"/>
              </a:cxn>
              <a:cxn ang="0">
                <a:pos x="0" y="0"/>
              </a:cxn>
              <a:cxn ang="0">
                <a:pos x="0" y="186"/>
              </a:cxn>
              <a:cxn ang="0">
                <a:pos x="1425" y="1206"/>
              </a:cxn>
            </a:cxnLst>
            <a:rect l="0" t="0" r="r" b="b"/>
            <a:pathLst>
              <a:path w="1425" h="1206">
                <a:moveTo>
                  <a:pt x="1425" y="1206"/>
                </a:moveTo>
                <a:lnTo>
                  <a:pt x="0" y="0"/>
                </a:lnTo>
                <a:lnTo>
                  <a:pt x="0" y="186"/>
                </a:lnTo>
                <a:lnTo>
                  <a:pt x="1425" y="1206"/>
                </a:lnTo>
                <a:close/>
              </a:path>
            </a:pathLst>
          </a:custGeom>
          <a:solidFill>
            <a:srgbClr val="333333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21" name="Freeform 25"/>
          <p:cNvSpPr>
            <a:spLocks/>
          </p:cNvSpPr>
          <p:nvPr/>
        </p:nvSpPr>
        <p:spPr bwMode="gray">
          <a:xfrm>
            <a:off x="-12700" y="3105150"/>
            <a:ext cx="2327275" cy="3762375"/>
          </a:xfrm>
          <a:custGeom>
            <a:avLst/>
            <a:gdLst/>
            <a:ahLst/>
            <a:cxnLst>
              <a:cxn ang="0">
                <a:pos x="0" y="2248"/>
              </a:cxn>
              <a:cxn ang="0">
                <a:pos x="1466" y="0"/>
              </a:cxn>
              <a:cxn ang="0">
                <a:pos x="194" y="2370"/>
              </a:cxn>
              <a:cxn ang="0">
                <a:pos x="4" y="2364"/>
              </a:cxn>
              <a:cxn ang="0">
                <a:pos x="0" y="2248"/>
              </a:cxn>
            </a:cxnLst>
            <a:rect l="0" t="0" r="r" b="b"/>
            <a:pathLst>
              <a:path w="1466" h="2370">
                <a:moveTo>
                  <a:pt x="0" y="2248"/>
                </a:moveTo>
                <a:lnTo>
                  <a:pt x="1466" y="0"/>
                </a:lnTo>
                <a:lnTo>
                  <a:pt x="194" y="2370"/>
                </a:lnTo>
                <a:lnTo>
                  <a:pt x="4" y="2364"/>
                </a:lnTo>
                <a:lnTo>
                  <a:pt x="0" y="2248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22" name="Freeform 26"/>
          <p:cNvSpPr>
            <a:spLocks/>
          </p:cNvSpPr>
          <p:nvPr/>
        </p:nvSpPr>
        <p:spPr bwMode="gray">
          <a:xfrm>
            <a:off x="-9525" y="1403350"/>
            <a:ext cx="2317750" cy="5265738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6" y="643"/>
              </a:cxn>
              <a:cxn ang="0">
                <a:pos x="1410" y="564"/>
              </a:cxn>
              <a:cxn ang="0">
                <a:pos x="1410" y="1049"/>
              </a:cxn>
              <a:cxn ang="0">
                <a:pos x="0" y="2852"/>
              </a:cxn>
              <a:cxn ang="0">
                <a:pos x="0" y="3317"/>
              </a:cxn>
              <a:cxn ang="0">
                <a:pos x="1460" y="1062"/>
              </a:cxn>
              <a:cxn ang="0">
                <a:pos x="1460" y="505"/>
              </a:cxn>
              <a:cxn ang="0">
                <a:pos x="6" y="0"/>
              </a:cxn>
            </a:cxnLst>
            <a:rect l="0" t="0" r="r" b="b"/>
            <a:pathLst>
              <a:path w="1460" h="3317">
                <a:moveTo>
                  <a:pt x="6" y="0"/>
                </a:moveTo>
                <a:lnTo>
                  <a:pt x="6" y="643"/>
                </a:lnTo>
                <a:lnTo>
                  <a:pt x="1410" y="564"/>
                </a:lnTo>
                <a:lnTo>
                  <a:pt x="1410" y="1049"/>
                </a:lnTo>
                <a:lnTo>
                  <a:pt x="0" y="2852"/>
                </a:lnTo>
                <a:lnTo>
                  <a:pt x="0" y="3317"/>
                </a:lnTo>
                <a:lnTo>
                  <a:pt x="1460" y="1062"/>
                </a:lnTo>
                <a:lnTo>
                  <a:pt x="1460" y="505"/>
                </a:lnTo>
                <a:lnTo>
                  <a:pt x="6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4132" name="Group 36"/>
          <p:cNvGrpSpPr>
            <a:grpSpLocks/>
          </p:cNvGrpSpPr>
          <p:nvPr/>
        </p:nvGrpSpPr>
        <p:grpSpPr bwMode="auto">
          <a:xfrm>
            <a:off x="0" y="-19050"/>
            <a:ext cx="9153525" cy="6886575"/>
            <a:chOff x="0" y="0"/>
            <a:chExt cx="5760" cy="4326"/>
          </a:xfrm>
        </p:grpSpPr>
        <p:pic>
          <p:nvPicPr>
            <p:cNvPr id="4131" name="Picture 35" descr="11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0" y="0"/>
              <a:ext cx="5760" cy="4326"/>
            </a:xfrm>
            <a:prstGeom prst="rect">
              <a:avLst/>
            </a:prstGeom>
            <a:noFill/>
          </p:spPr>
        </p:pic>
        <p:sp>
          <p:nvSpPr>
            <p:cNvPr id="4123" name="Rectangle 27"/>
            <p:cNvSpPr>
              <a:spLocks noChangeArrowheads="1"/>
            </p:cNvSpPr>
            <p:nvPr userDrawn="1"/>
          </p:nvSpPr>
          <p:spPr bwMode="gray">
            <a:xfrm>
              <a:off x="212" y="462"/>
              <a:ext cx="5334" cy="340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4115" name="Picture 19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4141788" y="4041775"/>
            <a:ext cx="415925" cy="415925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85838" y="3787775"/>
            <a:ext cx="7772400" cy="885825"/>
          </a:xfrm>
        </p:spPr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29150" y="3505200"/>
            <a:ext cx="4129088" cy="457200"/>
          </a:xfrm>
        </p:spPr>
        <p:txBody>
          <a:bodyPr/>
          <a:lstStyle>
            <a:lvl1pPr marL="0" indent="0" algn="dist">
              <a:buFontTx/>
              <a:buNone/>
              <a:defRPr sz="2000" b="1">
                <a:solidFill>
                  <a:srgbClr val="777777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125" name="Text Box 29"/>
          <p:cNvSpPr txBox="1">
            <a:spLocks noChangeArrowheads="1"/>
          </p:cNvSpPr>
          <p:nvPr/>
        </p:nvSpPr>
        <p:spPr bwMode="gray">
          <a:xfrm>
            <a:off x="7561263" y="5476875"/>
            <a:ext cx="11969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>
                <a:solidFill>
                  <a:srgbClr val="FF7F00"/>
                </a:solidFill>
                <a:latin typeface="Arial Black" pitchFamily="34" charset="0"/>
              </a:rPr>
              <a:t>L/O/G/O</a:t>
            </a:r>
          </a:p>
        </p:txBody>
      </p:sp>
      <p:sp>
        <p:nvSpPr>
          <p:cNvPr id="4126" name="Text Box 30"/>
          <p:cNvSpPr txBox="1">
            <a:spLocks noChangeArrowheads="1"/>
          </p:cNvSpPr>
          <p:nvPr/>
        </p:nvSpPr>
        <p:spPr bwMode="gray">
          <a:xfrm>
            <a:off x="6618288" y="5781675"/>
            <a:ext cx="2139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600">
                <a:latin typeface="Times New Roman" pitchFamily="18" charset="0"/>
              </a:rPr>
              <a:t>www.themegallery.com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E2BCE70-BB7F-46BD-854F-7F3A6F415B9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46" name="Rectangle 50"/>
          <p:cNvSpPr>
            <a:spLocks noChangeArrowheads="1"/>
          </p:cNvSpPr>
          <p:nvPr/>
        </p:nvSpPr>
        <p:spPr bwMode="gray">
          <a:xfrm>
            <a:off x="341313" y="722313"/>
            <a:ext cx="8478837" cy="541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8E8F9D-74FB-4475-9DDE-DC5CE8EFFC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8438"/>
            <a:ext cx="2057400" cy="5927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019800" cy="5927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0AC247-F7F2-4AF1-BB43-84107A085F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3288" y="198438"/>
            <a:ext cx="630237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83325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83325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83325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fld id="{A697377E-9168-45FF-98C8-B6F2686333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394B10-C2BE-46BA-9FFE-166CF918CA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A591B-996D-4145-8CBC-42B4CB8728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BAA6BF-A017-4776-9032-7AC5C54CC9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C029EE-842C-4FC6-AC71-DA7724D0AD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F6FE07-3FB8-4C3D-ADDC-3D307C8A56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A06F5-F456-4B5A-A054-CB8D486944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743F3B-302B-44CC-A47B-0E476349F8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B53ED4-0A82-4F1E-A875-6510822CBE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Freeform 9"/>
          <p:cNvSpPr>
            <a:spLocks/>
          </p:cNvSpPr>
          <p:nvPr/>
        </p:nvSpPr>
        <p:spPr bwMode="gray">
          <a:xfrm>
            <a:off x="7658100" y="0"/>
            <a:ext cx="1104900" cy="6848475"/>
          </a:xfrm>
          <a:custGeom>
            <a:avLst/>
            <a:gdLst/>
            <a:ahLst/>
            <a:cxnLst>
              <a:cxn ang="0">
                <a:pos x="312" y="0"/>
              </a:cxn>
              <a:cxn ang="0">
                <a:pos x="528" y="444"/>
              </a:cxn>
              <a:cxn ang="0">
                <a:pos x="696" y="960"/>
              </a:cxn>
              <a:cxn ang="0">
                <a:pos x="426" y="4314"/>
              </a:cxn>
              <a:cxn ang="0">
                <a:pos x="108" y="4314"/>
              </a:cxn>
              <a:cxn ang="0">
                <a:pos x="648" y="960"/>
              </a:cxn>
              <a:cxn ang="0">
                <a:pos x="456" y="432"/>
              </a:cxn>
              <a:cxn ang="0">
                <a:pos x="0" y="0"/>
              </a:cxn>
              <a:cxn ang="0">
                <a:pos x="312" y="0"/>
              </a:cxn>
            </a:cxnLst>
            <a:rect l="0" t="0" r="r" b="b"/>
            <a:pathLst>
              <a:path w="696" h="4314">
                <a:moveTo>
                  <a:pt x="312" y="0"/>
                </a:moveTo>
                <a:lnTo>
                  <a:pt x="528" y="444"/>
                </a:lnTo>
                <a:lnTo>
                  <a:pt x="696" y="960"/>
                </a:lnTo>
                <a:lnTo>
                  <a:pt x="426" y="4314"/>
                </a:lnTo>
                <a:lnTo>
                  <a:pt x="108" y="4314"/>
                </a:lnTo>
                <a:lnTo>
                  <a:pt x="648" y="960"/>
                </a:lnTo>
                <a:lnTo>
                  <a:pt x="456" y="432"/>
                </a:lnTo>
                <a:lnTo>
                  <a:pt x="0" y="0"/>
                </a:lnTo>
                <a:lnTo>
                  <a:pt x="312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4" name="Freeform 10"/>
          <p:cNvSpPr>
            <a:spLocks/>
          </p:cNvSpPr>
          <p:nvPr/>
        </p:nvSpPr>
        <p:spPr bwMode="gray">
          <a:xfrm>
            <a:off x="1066800" y="0"/>
            <a:ext cx="7543800" cy="6858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36" y="0"/>
              </a:cxn>
              <a:cxn ang="0">
                <a:pos x="4590" y="450"/>
              </a:cxn>
              <a:cxn ang="0">
                <a:pos x="4752" y="972"/>
              </a:cxn>
              <a:cxn ang="0">
                <a:pos x="3600" y="4320"/>
              </a:cxn>
              <a:cxn ang="0">
                <a:pos x="3312" y="4320"/>
              </a:cxn>
              <a:cxn ang="0">
                <a:pos x="4712" y="994"/>
              </a:cxn>
              <a:cxn ang="0">
                <a:pos x="4518" y="524"/>
              </a:cxn>
              <a:cxn ang="0">
                <a:pos x="0" y="0"/>
              </a:cxn>
            </a:cxnLst>
            <a:rect l="0" t="0" r="r" b="b"/>
            <a:pathLst>
              <a:path w="4752" h="4320">
                <a:moveTo>
                  <a:pt x="0" y="0"/>
                </a:moveTo>
                <a:lnTo>
                  <a:pt x="1536" y="0"/>
                </a:lnTo>
                <a:lnTo>
                  <a:pt x="4590" y="450"/>
                </a:lnTo>
                <a:lnTo>
                  <a:pt x="4752" y="972"/>
                </a:lnTo>
                <a:lnTo>
                  <a:pt x="3600" y="4320"/>
                </a:lnTo>
                <a:lnTo>
                  <a:pt x="3312" y="4320"/>
                </a:lnTo>
                <a:lnTo>
                  <a:pt x="4712" y="994"/>
                </a:lnTo>
                <a:lnTo>
                  <a:pt x="4518" y="52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5" name="Freeform 11"/>
          <p:cNvSpPr>
            <a:spLocks/>
          </p:cNvSpPr>
          <p:nvPr/>
        </p:nvSpPr>
        <p:spPr bwMode="gray">
          <a:xfrm>
            <a:off x="5486400" y="1657350"/>
            <a:ext cx="2990850" cy="5200650"/>
          </a:xfrm>
          <a:custGeom>
            <a:avLst/>
            <a:gdLst/>
            <a:ahLst/>
            <a:cxnLst>
              <a:cxn ang="0">
                <a:pos x="384" y="3276"/>
              </a:cxn>
              <a:cxn ang="0">
                <a:pos x="1884" y="0"/>
              </a:cxn>
              <a:cxn ang="0">
                <a:pos x="0" y="3276"/>
              </a:cxn>
              <a:cxn ang="0">
                <a:pos x="384" y="3276"/>
              </a:cxn>
            </a:cxnLst>
            <a:rect l="0" t="0" r="r" b="b"/>
            <a:pathLst>
              <a:path w="1884" h="3276">
                <a:moveTo>
                  <a:pt x="384" y="3276"/>
                </a:moveTo>
                <a:lnTo>
                  <a:pt x="1884" y="0"/>
                </a:lnTo>
                <a:lnTo>
                  <a:pt x="0" y="3276"/>
                </a:lnTo>
                <a:lnTo>
                  <a:pt x="384" y="3276"/>
                </a:lnTo>
                <a:close/>
              </a:path>
            </a:pathLst>
          </a:custGeom>
          <a:solidFill>
            <a:srgbClr val="E0E0E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6" name="Freeform 12"/>
          <p:cNvSpPr>
            <a:spLocks/>
          </p:cNvSpPr>
          <p:nvPr/>
        </p:nvSpPr>
        <p:spPr bwMode="gray">
          <a:xfrm>
            <a:off x="3429000" y="0"/>
            <a:ext cx="5172075" cy="6858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082" y="475"/>
              </a:cxn>
              <a:cxn ang="0">
                <a:pos x="3210" y="936"/>
              </a:cxn>
              <a:cxn ang="0">
                <a:pos x="1728" y="4320"/>
              </a:cxn>
              <a:cxn ang="0">
                <a:pos x="1872" y="4320"/>
              </a:cxn>
              <a:cxn ang="0">
                <a:pos x="3258" y="912"/>
              </a:cxn>
              <a:cxn ang="0">
                <a:pos x="3120" y="432"/>
              </a:cxn>
              <a:cxn ang="0">
                <a:pos x="1296" y="0"/>
              </a:cxn>
              <a:cxn ang="0">
                <a:pos x="0" y="0"/>
              </a:cxn>
            </a:cxnLst>
            <a:rect l="0" t="0" r="r" b="b"/>
            <a:pathLst>
              <a:path w="3258" h="4320">
                <a:moveTo>
                  <a:pt x="0" y="0"/>
                </a:moveTo>
                <a:lnTo>
                  <a:pt x="3082" y="475"/>
                </a:lnTo>
                <a:lnTo>
                  <a:pt x="3210" y="936"/>
                </a:lnTo>
                <a:lnTo>
                  <a:pt x="1728" y="4320"/>
                </a:lnTo>
                <a:lnTo>
                  <a:pt x="1872" y="4320"/>
                </a:lnTo>
                <a:lnTo>
                  <a:pt x="3258" y="912"/>
                </a:lnTo>
                <a:lnTo>
                  <a:pt x="3120" y="432"/>
                </a:lnTo>
                <a:lnTo>
                  <a:pt x="1296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8" name="Freeform 14"/>
          <p:cNvSpPr>
            <a:spLocks/>
          </p:cNvSpPr>
          <p:nvPr/>
        </p:nvSpPr>
        <p:spPr bwMode="gray">
          <a:xfrm>
            <a:off x="8382000" y="0"/>
            <a:ext cx="762000" cy="1143000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0" y="96"/>
              </a:cxn>
              <a:cxn ang="0">
                <a:pos x="354" y="690"/>
              </a:cxn>
              <a:cxn ang="0">
                <a:pos x="480" y="720"/>
              </a:cxn>
              <a:cxn ang="0">
                <a:pos x="480" y="576"/>
              </a:cxn>
              <a:cxn ang="0">
                <a:pos x="48" y="96"/>
              </a:cxn>
              <a:cxn ang="0">
                <a:pos x="89" y="0"/>
              </a:cxn>
              <a:cxn ang="0">
                <a:pos x="48" y="0"/>
              </a:cxn>
            </a:cxnLst>
            <a:rect l="0" t="0" r="r" b="b"/>
            <a:pathLst>
              <a:path w="480" h="720">
                <a:moveTo>
                  <a:pt x="48" y="0"/>
                </a:moveTo>
                <a:lnTo>
                  <a:pt x="0" y="96"/>
                </a:lnTo>
                <a:lnTo>
                  <a:pt x="354" y="690"/>
                </a:lnTo>
                <a:lnTo>
                  <a:pt x="480" y="720"/>
                </a:lnTo>
                <a:lnTo>
                  <a:pt x="480" y="576"/>
                </a:lnTo>
                <a:lnTo>
                  <a:pt x="48" y="96"/>
                </a:lnTo>
                <a:lnTo>
                  <a:pt x="89" y="0"/>
                </a:lnTo>
                <a:lnTo>
                  <a:pt x="48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9" name="Freeform 15"/>
          <p:cNvSpPr>
            <a:spLocks/>
          </p:cNvSpPr>
          <p:nvPr/>
        </p:nvSpPr>
        <p:spPr bwMode="gray">
          <a:xfrm>
            <a:off x="8610600" y="228600"/>
            <a:ext cx="533400" cy="533400"/>
          </a:xfrm>
          <a:custGeom>
            <a:avLst/>
            <a:gdLst/>
            <a:ahLst/>
            <a:cxnLst>
              <a:cxn ang="0">
                <a:pos x="336" y="336"/>
              </a:cxn>
              <a:cxn ang="0">
                <a:pos x="0" y="0"/>
              </a:cxn>
              <a:cxn ang="0">
                <a:pos x="336" y="240"/>
              </a:cxn>
              <a:cxn ang="0">
                <a:pos x="336" y="336"/>
              </a:cxn>
            </a:cxnLst>
            <a:rect l="0" t="0" r="r" b="b"/>
            <a:pathLst>
              <a:path w="336" h="336">
                <a:moveTo>
                  <a:pt x="336" y="336"/>
                </a:moveTo>
                <a:lnTo>
                  <a:pt x="0" y="0"/>
                </a:lnTo>
                <a:lnTo>
                  <a:pt x="336" y="240"/>
                </a:lnTo>
                <a:lnTo>
                  <a:pt x="336" y="336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1073" name="Group 49"/>
          <p:cNvGrpSpPr>
            <a:grpSpLocks/>
          </p:cNvGrpSpPr>
          <p:nvPr/>
        </p:nvGrpSpPr>
        <p:grpSpPr bwMode="auto">
          <a:xfrm>
            <a:off x="5562600" y="0"/>
            <a:ext cx="3267075" cy="6858000"/>
            <a:chOff x="3504" y="0"/>
            <a:chExt cx="2058" cy="4320"/>
          </a:xfrm>
        </p:grpSpPr>
        <p:sp>
          <p:nvSpPr>
            <p:cNvPr id="1037" name="Freeform 13"/>
            <p:cNvSpPr>
              <a:spLocks/>
            </p:cNvSpPr>
            <p:nvPr userDrawn="1"/>
          </p:nvSpPr>
          <p:spPr bwMode="gray">
            <a:xfrm>
              <a:off x="3504" y="0"/>
              <a:ext cx="2058" cy="43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6" y="0"/>
                </a:cxn>
                <a:cxn ang="0">
                  <a:pos x="1854" y="402"/>
                </a:cxn>
                <a:cxn ang="0">
                  <a:pos x="2058" y="972"/>
                </a:cxn>
                <a:cxn ang="0">
                  <a:pos x="1296" y="4320"/>
                </a:cxn>
                <a:cxn ang="0">
                  <a:pos x="720" y="4320"/>
                </a:cxn>
                <a:cxn ang="0">
                  <a:pos x="1920" y="912"/>
                </a:cxn>
                <a:cxn ang="0">
                  <a:pos x="1776" y="432"/>
                </a:cxn>
                <a:cxn ang="0">
                  <a:pos x="0" y="0"/>
                </a:cxn>
              </a:cxnLst>
              <a:rect l="0" t="0" r="r" b="b"/>
              <a:pathLst>
                <a:path w="2058" h="4320">
                  <a:moveTo>
                    <a:pt x="0" y="0"/>
                  </a:moveTo>
                  <a:lnTo>
                    <a:pt x="1056" y="0"/>
                  </a:lnTo>
                  <a:lnTo>
                    <a:pt x="1854" y="402"/>
                  </a:lnTo>
                  <a:lnTo>
                    <a:pt x="2058" y="972"/>
                  </a:lnTo>
                  <a:lnTo>
                    <a:pt x="1296" y="4320"/>
                  </a:lnTo>
                  <a:lnTo>
                    <a:pt x="720" y="4320"/>
                  </a:lnTo>
                  <a:lnTo>
                    <a:pt x="1920" y="912"/>
                  </a:lnTo>
                  <a:lnTo>
                    <a:pt x="1776" y="4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23"/>
            <p:cNvSpPr>
              <a:spLocks/>
            </p:cNvSpPr>
            <p:nvPr userDrawn="1"/>
          </p:nvSpPr>
          <p:spPr bwMode="gray">
            <a:xfrm>
              <a:off x="4217" y="1056"/>
              <a:ext cx="1152" cy="3264"/>
            </a:xfrm>
            <a:custGeom>
              <a:avLst/>
              <a:gdLst/>
              <a:ahLst/>
              <a:cxnLst>
                <a:cxn ang="0">
                  <a:pos x="0" y="3264"/>
                </a:cxn>
                <a:cxn ang="0">
                  <a:pos x="1152" y="0"/>
                </a:cxn>
                <a:cxn ang="0">
                  <a:pos x="96" y="3264"/>
                </a:cxn>
                <a:cxn ang="0">
                  <a:pos x="0" y="3264"/>
                </a:cxn>
              </a:cxnLst>
              <a:rect l="0" t="0" r="r" b="b"/>
              <a:pathLst>
                <a:path w="1152" h="3264">
                  <a:moveTo>
                    <a:pt x="0" y="3264"/>
                  </a:moveTo>
                  <a:lnTo>
                    <a:pt x="1152" y="0"/>
                  </a:lnTo>
                  <a:lnTo>
                    <a:pt x="96" y="3264"/>
                  </a:lnTo>
                  <a:lnTo>
                    <a:pt x="0" y="3264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46" name="Group 22"/>
          <p:cNvGrpSpPr>
            <a:grpSpLocks/>
          </p:cNvGrpSpPr>
          <p:nvPr/>
        </p:nvGrpSpPr>
        <p:grpSpPr bwMode="auto">
          <a:xfrm>
            <a:off x="142875" y="765175"/>
            <a:ext cx="8858250" cy="5943600"/>
            <a:chOff x="90" y="480"/>
            <a:chExt cx="5580" cy="3744"/>
          </a:xfrm>
        </p:grpSpPr>
        <p:sp>
          <p:nvSpPr>
            <p:cNvPr id="1040" name="Rectangle 16"/>
            <p:cNvSpPr>
              <a:spLocks noChangeArrowheads="1"/>
            </p:cNvSpPr>
            <p:nvPr userDrawn="1"/>
          </p:nvSpPr>
          <p:spPr bwMode="gray">
            <a:xfrm>
              <a:off x="90" y="480"/>
              <a:ext cx="5580" cy="3744"/>
            </a:xfrm>
            <a:prstGeom prst="rect">
              <a:avLst/>
            </a:prstGeom>
            <a:solidFill>
              <a:srgbClr val="FFFFFF">
                <a:alpha val="69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1" name="Rectangle 17"/>
            <p:cNvSpPr>
              <a:spLocks noChangeArrowheads="1"/>
            </p:cNvSpPr>
            <p:nvPr userDrawn="1"/>
          </p:nvSpPr>
          <p:spPr bwMode="gray">
            <a:xfrm>
              <a:off x="90" y="480"/>
              <a:ext cx="5580" cy="3744"/>
            </a:xfrm>
            <a:prstGeom prst="rect">
              <a:avLst/>
            </a:prstGeom>
            <a:solidFill>
              <a:srgbClr val="FFFFFF">
                <a:alpha val="69000"/>
              </a:srgbClr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42" name="Rectangle 18"/>
          <p:cNvSpPr>
            <a:spLocks noChangeArrowheads="1"/>
          </p:cNvSpPr>
          <p:nvPr/>
        </p:nvSpPr>
        <p:spPr bwMode="gray">
          <a:xfrm>
            <a:off x="381000" y="676275"/>
            <a:ext cx="6248400" cy="1524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43" name="Picture 19" descr="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>
            <a:off x="500063" y="577850"/>
            <a:ext cx="371475" cy="371475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903288" y="198438"/>
            <a:ext cx="6302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83325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83325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83325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DB7601E-1F30-4DB3-800A-6DAE92CD1F9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slide" Target="slide8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8.xml"/><Relationship Id="rId4" Type="http://schemas.openxmlformats.org/officeDocument/2006/relationships/slide" Target="slide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6.xml"/><Relationship Id="rId4" Type="http://schemas.openxmlformats.org/officeDocument/2006/relationships/chart" Target="../charts/char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Relationship Id="rId6" Type="http://schemas.openxmlformats.org/officeDocument/2006/relationships/slide" Target="slide23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8.jpeg"/><Relationship Id="rId4" Type="http://schemas.openxmlformats.org/officeDocument/2006/relationships/image" Target="../media/image23.png"/><Relationship Id="rId9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8.xml"/><Relationship Id="rId4" Type="http://schemas.openxmlformats.org/officeDocument/2006/relationships/slide" Target="slide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1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3.xml"/><Relationship Id="rId5" Type="http://schemas.openxmlformats.org/officeDocument/2006/relationships/slide" Target="slide14.xml"/><Relationship Id="rId4" Type="http://schemas.openxmlformats.org/officeDocument/2006/relationships/slide" Target="slide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27784" y="1412776"/>
            <a:ext cx="6130454" cy="3960439"/>
          </a:xfrm>
        </p:spPr>
        <p:txBody>
          <a:bodyPr/>
          <a:lstStyle/>
          <a:p>
            <a:r>
              <a:rPr lang="ru-RU" sz="2400" dirty="0" smtClean="0">
                <a:solidFill>
                  <a:srgbClr val="002060"/>
                </a:solidFill>
              </a:rPr>
              <a:t>Итоги реализации проекта базовой площадки по подготовке квалифицированных кадров по направлениям гостиничного бизнеса, курортной и ресторанной 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индустрии. 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692696"/>
            <a:ext cx="7416824" cy="1008112"/>
          </a:xfrm>
        </p:spPr>
        <p:txBody>
          <a:bodyPr/>
          <a:lstStyle/>
          <a:p>
            <a:pPr marL="342900" lvl="0" indent="-342900" algn="ctr">
              <a:spcBef>
                <a:spcPct val="0"/>
              </a:spcBef>
            </a:pPr>
            <a:r>
              <a:rPr lang="ru-RU" sz="1800" kern="1200" dirty="0">
                <a:solidFill>
                  <a:srgbClr val="000000"/>
                </a:solidFill>
                <a:latin typeface="Arial" charset="0"/>
              </a:rPr>
              <a:t>Краевое государственное бюджетное  образовательное учреждение начального профессионального образования </a:t>
            </a:r>
          </a:p>
          <a:p>
            <a:pPr marL="342900" lvl="0" indent="-342900" algn="ctr">
              <a:spcBef>
                <a:spcPct val="0"/>
              </a:spcBef>
            </a:pPr>
            <a:r>
              <a:rPr lang="ru-RU" sz="1800" kern="1200" dirty="0">
                <a:solidFill>
                  <a:srgbClr val="000000"/>
                </a:solidFill>
                <a:latin typeface="Arial" charset="0"/>
              </a:rPr>
              <a:t>«Профессиональный лицей №39» 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gray">
          <a:xfrm>
            <a:off x="467544" y="5589240"/>
            <a:ext cx="612068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Яровое 2013</a:t>
            </a: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2" descr="E:\фото для ЕН\новосиб\S73048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4509120"/>
            <a:ext cx="2880320" cy="1584176"/>
          </a:xfrm>
          <a:prstGeom prst="round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фестиваль\Базовая площадка 24.08.12\IMG_0327.JPG"/>
          <p:cNvPicPr>
            <a:picLocks noChangeAspect="1" noChangeArrowheads="1"/>
          </p:cNvPicPr>
          <p:nvPr/>
        </p:nvPicPr>
        <p:blipFill>
          <a:blip r:embed="rId2" cstate="print">
            <a:lum bright="3000" contrast="22000"/>
          </a:blip>
          <a:srcRect/>
          <a:stretch>
            <a:fillRect/>
          </a:stretch>
        </p:blipFill>
        <p:spPr bwMode="auto">
          <a:xfrm>
            <a:off x="251520" y="332656"/>
            <a:ext cx="4032448" cy="3024336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4" name="Рисунок 3" descr="Рисунок1.jpg"/>
          <p:cNvPicPr/>
          <p:nvPr/>
        </p:nvPicPr>
        <p:blipFill>
          <a:blip r:embed="rId3" cstate="print">
            <a:lum bright="-35000" contrast="-24000"/>
          </a:blip>
          <a:srcRect/>
          <a:stretch>
            <a:fillRect/>
          </a:stretch>
        </p:blipFill>
        <p:spPr bwMode="auto">
          <a:xfrm>
            <a:off x="4716016" y="3645024"/>
            <a:ext cx="3694162" cy="2669084"/>
          </a:xfrm>
          <a:prstGeom prst="round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5" name="Picture 5" descr="F:\фестиваль\Базовая площадка 24.08.12\IMG_0325.JPG"/>
          <p:cNvPicPr>
            <a:picLocks noChangeAspect="1" noChangeArrowheads="1"/>
          </p:cNvPicPr>
          <p:nvPr/>
        </p:nvPicPr>
        <p:blipFill>
          <a:blip r:embed="rId4" cstate="print">
            <a:lum bright="2000" contrast="4000"/>
          </a:blip>
          <a:srcRect/>
          <a:stretch>
            <a:fillRect/>
          </a:stretch>
        </p:blipFill>
        <p:spPr bwMode="auto">
          <a:xfrm>
            <a:off x="4788024" y="404664"/>
            <a:ext cx="3925511" cy="2880320"/>
          </a:xfrm>
          <a:prstGeom prst="roundRect">
            <a:avLst/>
          </a:prstGeom>
          <a:noFill/>
          <a:ln w="12700">
            <a:solidFill>
              <a:srgbClr val="00B050"/>
            </a:solidFill>
          </a:ln>
        </p:spPr>
      </p:pic>
      <p:sp>
        <p:nvSpPr>
          <p:cNvPr id="24580" name="Прямоугольник 5"/>
          <p:cNvSpPr>
            <a:spLocks noChangeArrowheads="1"/>
          </p:cNvSpPr>
          <p:nvPr/>
        </p:nvSpPr>
        <p:spPr bwMode="auto">
          <a:xfrm>
            <a:off x="251520" y="3717032"/>
            <a:ext cx="43211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b="1" dirty="0">
                <a:cs typeface="Times New Roman" pitchFamily="18" charset="0"/>
              </a:rPr>
              <a:t> Приобретено 7 наименований учебной мебели </a:t>
            </a:r>
            <a:r>
              <a:rPr lang="ru-RU" b="1" dirty="0" smtClean="0">
                <a:cs typeface="Times New Roman" pitchFamily="18" charset="0"/>
              </a:rPr>
              <a:t> - </a:t>
            </a:r>
            <a:r>
              <a:rPr lang="ru-RU" b="1" dirty="0" smtClean="0">
                <a:solidFill>
                  <a:srgbClr val="C00000"/>
                </a:solidFill>
                <a:cs typeface="Times New Roman" pitchFamily="18" charset="0"/>
              </a:rPr>
              <a:t>117%;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cs typeface="Times New Roman" pitchFamily="18" charset="0"/>
              </a:rPr>
              <a:t>Количество кабинетов, приведённых в соответствие стандартам -3 – </a:t>
            </a:r>
            <a:r>
              <a:rPr lang="ru-RU" b="1" dirty="0" smtClean="0">
                <a:solidFill>
                  <a:srgbClr val="C00000"/>
                </a:solidFill>
                <a:cs typeface="Times New Roman" pitchFamily="18" charset="0"/>
              </a:rPr>
              <a:t>100%;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cs typeface="Times New Roman" pitchFamily="18" charset="0"/>
              </a:rPr>
              <a:t> количество оснащённых лабораторий, мастерских, кабинетов – 6 – </a:t>
            </a:r>
            <a:r>
              <a:rPr lang="ru-RU" b="1" dirty="0" smtClean="0">
                <a:solidFill>
                  <a:srgbClr val="C00000"/>
                </a:solidFill>
                <a:cs typeface="Times New Roman" pitchFamily="18" charset="0"/>
              </a:rPr>
              <a:t>100%</a:t>
            </a:r>
            <a:endParaRPr lang="ru-RU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7" name="Управляющая кнопка: возврат 6">
            <a:hlinkClick r:id="rId5" action="ppaction://hlinksldjump" highlightClick="1"/>
          </p:cNvPr>
          <p:cNvSpPr/>
          <p:nvPr/>
        </p:nvSpPr>
        <p:spPr>
          <a:xfrm>
            <a:off x="8388350" y="6092825"/>
            <a:ext cx="576263" cy="431800"/>
          </a:xfrm>
          <a:prstGeom prst="actionButtonReturn">
            <a:avLst/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Прямоугольник 6"/>
          <p:cNvSpPr>
            <a:spLocks noChangeArrowheads="1"/>
          </p:cNvSpPr>
          <p:nvPr/>
        </p:nvSpPr>
        <p:spPr bwMode="auto">
          <a:xfrm>
            <a:off x="251520" y="3789040"/>
            <a:ext cx="410368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b="1" dirty="0">
                <a:solidFill>
                  <a:srgbClr val="000000"/>
                </a:solidFill>
              </a:rPr>
              <a:t> Приобретено 35 наименований технологического </a:t>
            </a:r>
            <a:r>
              <a:rPr lang="ru-RU" b="1" dirty="0" smtClean="0">
                <a:solidFill>
                  <a:srgbClr val="000000"/>
                </a:solidFill>
              </a:rPr>
              <a:t>оборудования </a:t>
            </a:r>
            <a:r>
              <a:rPr lang="ru-RU" b="1" dirty="0" smtClean="0">
                <a:solidFill>
                  <a:srgbClr val="C00000"/>
                </a:solidFill>
              </a:rPr>
              <a:t>117%</a:t>
            </a:r>
            <a:r>
              <a:rPr lang="ru-RU" b="1" dirty="0" smtClean="0">
                <a:solidFill>
                  <a:srgbClr val="000000"/>
                </a:solidFill>
              </a:rPr>
              <a:t>, </a:t>
            </a:r>
            <a:r>
              <a:rPr lang="ru-RU" b="1" dirty="0">
                <a:solidFill>
                  <a:srgbClr val="000000"/>
                </a:solidFill>
              </a:rPr>
              <a:t>110 наименований инструмента и </a:t>
            </a:r>
            <a:r>
              <a:rPr lang="ru-RU" b="1" dirty="0" smtClean="0"/>
              <a:t>инвентаря </a:t>
            </a:r>
            <a:r>
              <a:rPr lang="ru-RU" b="1" dirty="0" smtClean="0">
                <a:solidFill>
                  <a:srgbClr val="C00000"/>
                </a:solidFill>
              </a:rPr>
              <a:t>– 200%;</a:t>
            </a:r>
            <a:endParaRPr lang="ru-RU" b="1" dirty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ru-RU" b="1" dirty="0">
              <a:solidFill>
                <a:srgbClr val="000000"/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ru-RU" b="1" dirty="0">
                <a:solidFill>
                  <a:srgbClr val="000000"/>
                </a:solidFill>
              </a:rPr>
              <a:t> Создана материальная база для подготовки по профессии «Официант, бармен»</a:t>
            </a:r>
            <a:endParaRPr lang="en-US" b="1" dirty="0">
              <a:solidFill>
                <a:srgbClr val="000000"/>
              </a:solidFill>
            </a:endParaRPr>
          </a:p>
        </p:txBody>
      </p:sp>
      <p:pic>
        <p:nvPicPr>
          <p:cNvPr id="1026" name="Picture 2" descr="G:\фото для ЕН\фото коктейли\S73058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501008"/>
            <a:ext cx="3720413" cy="2790310"/>
          </a:xfrm>
          <a:prstGeom prst="roundRect">
            <a:avLst/>
          </a:prstGeom>
          <a:noFill/>
          <a:ln w="12700">
            <a:solidFill>
              <a:srgbClr val="00B050"/>
            </a:solidFill>
          </a:ln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604448" y="6309320"/>
            <a:ext cx="360040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 descr="G:\фото мастерс\IMG_03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404664"/>
            <a:ext cx="2160240" cy="30963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B05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 descr="G:\фото мастерс\IMG_03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04664"/>
            <a:ext cx="2304256" cy="30163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B05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3" descr="G:\IMG_00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332656"/>
            <a:ext cx="3578154" cy="2971647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</p:pic>
      <p:sp>
        <p:nvSpPr>
          <p:cNvPr id="11" name="Скругленный прямоугольник 10"/>
          <p:cNvSpPr/>
          <p:nvPr/>
        </p:nvSpPr>
        <p:spPr>
          <a:xfrm>
            <a:off x="5004048" y="4077072"/>
            <a:ext cx="72008" cy="45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660066"/>
                </a:solidFill>
              </a:rPr>
              <a:t>Целевые индикаторы</a:t>
            </a:r>
            <a:endParaRPr lang="ru-RU" sz="4400" dirty="0">
              <a:solidFill>
                <a:srgbClr val="660066"/>
              </a:solidFill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8532440" y="6093296"/>
            <a:ext cx="432048" cy="5040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AutoShape 60"/>
          <p:cNvSpPr>
            <a:spLocks noChangeArrowheads="1"/>
          </p:cNvSpPr>
          <p:nvPr/>
        </p:nvSpPr>
        <p:spPr bwMode="gray">
          <a:xfrm>
            <a:off x="323528" y="1124744"/>
            <a:ext cx="8534400" cy="5411788"/>
          </a:xfrm>
          <a:prstGeom prst="roundRect">
            <a:avLst>
              <a:gd name="adj" fmla="val 11181"/>
            </a:avLst>
          </a:prstGeom>
          <a:solidFill>
            <a:srgbClr val="FFFFFF">
              <a:alpha val="79999"/>
            </a:srgbClr>
          </a:solidFill>
          <a:ln w="317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gray">
          <a:xfrm>
            <a:off x="428625" y="4214813"/>
            <a:ext cx="3886200" cy="942975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  <a:alpha val="0"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gray">
          <a:xfrm>
            <a:off x="428625" y="3143250"/>
            <a:ext cx="3886200" cy="750888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0"/>
                  <a:invGamma/>
                  <a:alpha val="0"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ltGray">
          <a:xfrm>
            <a:off x="0" y="2214563"/>
            <a:ext cx="4314825" cy="75088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tint val="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5605" name="Rectangle 7"/>
          <p:cNvSpPr>
            <a:spLocks noChangeArrowheads="1"/>
          </p:cNvSpPr>
          <p:nvPr/>
        </p:nvSpPr>
        <p:spPr bwMode="auto">
          <a:xfrm>
            <a:off x="928688" y="2273300"/>
            <a:ext cx="3006725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80808"/>
                </a:solidFill>
              </a:rPr>
              <a:t>Количество ПК</a:t>
            </a:r>
            <a:endParaRPr lang="en-US" b="1" dirty="0">
              <a:solidFill>
                <a:srgbClr val="080808"/>
              </a:solidFill>
            </a:endParaRPr>
          </a:p>
        </p:txBody>
      </p:sp>
      <p:sp>
        <p:nvSpPr>
          <p:cNvPr id="25606" name="Rectangle 8"/>
          <p:cNvSpPr>
            <a:spLocks noChangeArrowheads="1"/>
          </p:cNvSpPr>
          <p:nvPr/>
        </p:nvSpPr>
        <p:spPr bwMode="auto">
          <a:xfrm>
            <a:off x="1084263" y="3279775"/>
            <a:ext cx="2851150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80808"/>
                </a:solidFill>
              </a:rPr>
              <a:t>ПК в локальной сети</a:t>
            </a:r>
            <a:endParaRPr lang="en-US" sz="2000" b="1">
              <a:solidFill>
                <a:srgbClr val="080808"/>
              </a:solidFill>
            </a:endParaRPr>
          </a:p>
        </p:txBody>
      </p:sp>
      <p:sp>
        <p:nvSpPr>
          <p:cNvPr id="25607" name="Rectangle 9"/>
          <p:cNvSpPr>
            <a:spLocks noChangeArrowheads="1"/>
          </p:cNvSpPr>
          <p:nvPr/>
        </p:nvSpPr>
        <p:spPr bwMode="auto">
          <a:xfrm>
            <a:off x="928688" y="4346575"/>
            <a:ext cx="3006725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 err="1">
                <a:solidFill>
                  <a:srgbClr val="080808"/>
                </a:solidFill>
              </a:rPr>
              <a:t>Мультимедиатехника</a:t>
            </a:r>
            <a:r>
              <a:rPr lang="ru-RU" sz="2000" b="1" dirty="0">
                <a:solidFill>
                  <a:srgbClr val="080808"/>
                </a:solidFill>
              </a:rPr>
              <a:t> (комплект)</a:t>
            </a:r>
            <a:endParaRPr lang="en-US" sz="2000" b="1" dirty="0">
              <a:solidFill>
                <a:srgbClr val="080808"/>
              </a:solidFill>
            </a:endParaRPr>
          </a:p>
        </p:txBody>
      </p:sp>
      <p:sp>
        <p:nvSpPr>
          <p:cNvPr id="25608" name="Rectangle 11"/>
          <p:cNvSpPr>
            <a:spLocks noChangeArrowheads="1"/>
          </p:cNvSpPr>
          <p:nvPr/>
        </p:nvSpPr>
        <p:spPr bwMode="gray">
          <a:xfrm>
            <a:off x="4846638" y="3140968"/>
            <a:ext cx="3109738" cy="288032"/>
          </a:xfrm>
          <a:prstGeom prst="rect">
            <a:avLst/>
          </a:prstGeom>
          <a:solidFill>
            <a:srgbClr val="969696"/>
          </a:solidFill>
          <a:ln w="9525" algn="ctr">
            <a:noFill/>
            <a:miter lim="800000"/>
            <a:headEnd/>
            <a:tailEnd/>
          </a:ln>
          <a:effectLst>
            <a:prstShdw prst="shdw17" dist="17961" dir="2700000">
              <a:srgbClr val="5A5A5A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gray">
          <a:xfrm>
            <a:off x="4857750" y="3573016"/>
            <a:ext cx="3458666" cy="213172"/>
          </a:xfrm>
          <a:prstGeom prst="rect">
            <a:avLst/>
          </a:prstGeom>
          <a:solidFill>
            <a:schemeClr val="accent2"/>
          </a:solidFill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2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5610" name="Rectangle 13"/>
          <p:cNvSpPr>
            <a:spLocks noChangeArrowheads="1"/>
          </p:cNvSpPr>
          <p:nvPr/>
        </p:nvSpPr>
        <p:spPr bwMode="gray">
          <a:xfrm>
            <a:off x="4860032" y="4293096"/>
            <a:ext cx="1885602" cy="223342"/>
          </a:xfrm>
          <a:prstGeom prst="rect">
            <a:avLst/>
          </a:prstGeom>
          <a:solidFill>
            <a:srgbClr val="969696"/>
          </a:solidFill>
          <a:ln w="9525" algn="ctr">
            <a:noFill/>
            <a:miter lim="800000"/>
            <a:headEnd/>
            <a:tailEnd/>
          </a:ln>
          <a:effectLst>
            <a:prstShdw prst="shdw17" dist="17961" dir="2700000">
              <a:srgbClr val="5A5A5A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gray">
          <a:xfrm>
            <a:off x="4846638" y="4581128"/>
            <a:ext cx="2893714" cy="276622"/>
          </a:xfrm>
          <a:prstGeom prst="rect">
            <a:avLst/>
          </a:prstGeom>
          <a:solidFill>
            <a:schemeClr val="hlink"/>
          </a:solidFill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hlink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5612" name="Rectangle 15"/>
          <p:cNvSpPr>
            <a:spLocks noChangeArrowheads="1"/>
          </p:cNvSpPr>
          <p:nvPr/>
        </p:nvSpPr>
        <p:spPr bwMode="gray">
          <a:xfrm>
            <a:off x="4875213" y="2204864"/>
            <a:ext cx="3081337" cy="287511"/>
          </a:xfrm>
          <a:prstGeom prst="rect">
            <a:avLst/>
          </a:prstGeom>
          <a:solidFill>
            <a:srgbClr val="969696"/>
          </a:solidFill>
          <a:ln w="9525" algn="ctr">
            <a:noFill/>
            <a:miter lim="800000"/>
            <a:headEnd/>
            <a:tailEnd/>
          </a:ln>
          <a:effectLst>
            <a:prstShdw prst="shdw17" dist="17961" dir="2700000">
              <a:srgbClr val="5A5A5A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6" name="Rectangle 16"/>
          <p:cNvSpPr>
            <a:spLocks noChangeArrowheads="1"/>
          </p:cNvSpPr>
          <p:nvPr/>
        </p:nvSpPr>
        <p:spPr bwMode="gray">
          <a:xfrm>
            <a:off x="4875213" y="2636912"/>
            <a:ext cx="3081337" cy="220588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5614" name="AutoShape 17"/>
          <p:cNvSpPr>
            <a:spLocks noChangeArrowheads="1"/>
          </p:cNvSpPr>
          <p:nvPr/>
        </p:nvSpPr>
        <p:spPr bwMode="gray">
          <a:xfrm>
            <a:off x="4752975" y="3249613"/>
            <a:ext cx="250825" cy="250825"/>
          </a:xfrm>
          <a:prstGeom prst="plus">
            <a:avLst>
              <a:gd name="adj" fmla="val 34176"/>
            </a:avLst>
          </a:prstGeom>
          <a:solidFill>
            <a:srgbClr val="969696"/>
          </a:solidFill>
          <a:ln w="9525" algn="ctr">
            <a:noFill/>
            <a:miter lim="800000"/>
            <a:headEnd/>
            <a:tailEnd/>
          </a:ln>
          <a:effectLst>
            <a:prstShdw prst="shdw17" dist="17961" dir="2700000">
              <a:srgbClr val="5A5A5A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8" name="AutoShape 18"/>
          <p:cNvSpPr>
            <a:spLocks noChangeArrowheads="1"/>
          </p:cNvSpPr>
          <p:nvPr/>
        </p:nvSpPr>
        <p:spPr bwMode="gray">
          <a:xfrm>
            <a:off x="4754563" y="3532188"/>
            <a:ext cx="250825" cy="250825"/>
          </a:xfrm>
          <a:prstGeom prst="plus">
            <a:avLst>
              <a:gd name="adj" fmla="val 34810"/>
            </a:avLst>
          </a:prstGeom>
          <a:solidFill>
            <a:schemeClr val="accent2"/>
          </a:solidFill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2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5616" name="AutoShape 19"/>
          <p:cNvSpPr>
            <a:spLocks noChangeArrowheads="1"/>
          </p:cNvSpPr>
          <p:nvPr/>
        </p:nvSpPr>
        <p:spPr bwMode="gray">
          <a:xfrm>
            <a:off x="4752975" y="4316413"/>
            <a:ext cx="250825" cy="250825"/>
          </a:xfrm>
          <a:prstGeom prst="plus">
            <a:avLst>
              <a:gd name="adj" fmla="val 36708"/>
            </a:avLst>
          </a:prstGeom>
          <a:solidFill>
            <a:srgbClr val="969696"/>
          </a:solidFill>
          <a:ln w="9525" algn="ctr">
            <a:noFill/>
            <a:miter lim="800000"/>
            <a:headEnd/>
            <a:tailEnd/>
          </a:ln>
          <a:effectLst>
            <a:prstShdw prst="shdw17" dist="17961" dir="2700000">
              <a:srgbClr val="5A5A5A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60" name="AutoShape 20"/>
          <p:cNvSpPr>
            <a:spLocks noChangeArrowheads="1"/>
          </p:cNvSpPr>
          <p:nvPr/>
        </p:nvSpPr>
        <p:spPr bwMode="gray">
          <a:xfrm>
            <a:off x="4754563" y="4598988"/>
            <a:ext cx="250825" cy="250825"/>
          </a:xfrm>
          <a:prstGeom prst="plus">
            <a:avLst>
              <a:gd name="adj" fmla="val 34176"/>
            </a:avLst>
          </a:prstGeom>
          <a:solidFill>
            <a:schemeClr val="hlink"/>
          </a:solidFill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hlink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5618" name="AutoShape 21"/>
          <p:cNvSpPr>
            <a:spLocks noChangeArrowheads="1"/>
          </p:cNvSpPr>
          <p:nvPr/>
        </p:nvSpPr>
        <p:spPr bwMode="gray">
          <a:xfrm>
            <a:off x="4752975" y="2317750"/>
            <a:ext cx="250825" cy="250825"/>
          </a:xfrm>
          <a:prstGeom prst="plus">
            <a:avLst>
              <a:gd name="adj" fmla="val 34810"/>
            </a:avLst>
          </a:prstGeom>
          <a:solidFill>
            <a:srgbClr val="969696"/>
          </a:solidFill>
          <a:ln w="9525" algn="ctr">
            <a:noFill/>
            <a:miter lim="800000"/>
            <a:headEnd/>
            <a:tailEnd/>
          </a:ln>
          <a:effectLst>
            <a:prstShdw prst="shdw17" dist="17961" dir="2700000">
              <a:srgbClr val="5A5A5A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62" name="AutoShape 22"/>
          <p:cNvSpPr>
            <a:spLocks noChangeArrowheads="1"/>
          </p:cNvSpPr>
          <p:nvPr/>
        </p:nvSpPr>
        <p:spPr bwMode="gray">
          <a:xfrm>
            <a:off x="4754563" y="2600325"/>
            <a:ext cx="250825" cy="250825"/>
          </a:xfrm>
          <a:prstGeom prst="plus">
            <a:avLst>
              <a:gd name="adj" fmla="val 34810"/>
            </a:avLst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5620" name="Text Box 23"/>
          <p:cNvSpPr txBox="1">
            <a:spLocks noChangeArrowheads="1"/>
          </p:cNvSpPr>
          <p:nvPr/>
        </p:nvSpPr>
        <p:spPr bwMode="auto">
          <a:xfrm>
            <a:off x="7234238" y="2278063"/>
            <a:ext cx="15367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5621" name="Text Box 24"/>
          <p:cNvSpPr txBox="1">
            <a:spLocks noChangeArrowheads="1"/>
          </p:cNvSpPr>
          <p:nvPr/>
        </p:nvSpPr>
        <p:spPr bwMode="black">
          <a:xfrm>
            <a:off x="7929563" y="2286000"/>
            <a:ext cx="8064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sz="1600" b="1" dirty="0">
                <a:solidFill>
                  <a:srgbClr val="000000"/>
                </a:solidFill>
              </a:rPr>
              <a:t>6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25622" name="Text Box 25"/>
          <p:cNvSpPr txBox="1">
            <a:spLocks noChangeArrowheads="1"/>
          </p:cNvSpPr>
          <p:nvPr/>
        </p:nvSpPr>
        <p:spPr bwMode="black">
          <a:xfrm>
            <a:off x="7740352" y="3068960"/>
            <a:ext cx="806450" cy="3381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sz="1600" b="1" dirty="0">
                <a:solidFill>
                  <a:srgbClr val="000000"/>
                </a:solidFill>
              </a:rPr>
              <a:t>13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25623" name="Text Box 26"/>
          <p:cNvSpPr txBox="1">
            <a:spLocks noChangeArrowheads="1"/>
          </p:cNvSpPr>
          <p:nvPr/>
        </p:nvSpPr>
        <p:spPr bwMode="black">
          <a:xfrm>
            <a:off x="6588224" y="4221088"/>
            <a:ext cx="8064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sz="1600" b="1" dirty="0">
                <a:solidFill>
                  <a:srgbClr val="000000"/>
                </a:solidFill>
              </a:rPr>
              <a:t>2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10267" name="Text Box 27"/>
          <p:cNvSpPr txBox="1">
            <a:spLocks noChangeArrowheads="1"/>
          </p:cNvSpPr>
          <p:nvPr/>
        </p:nvSpPr>
        <p:spPr bwMode="black">
          <a:xfrm>
            <a:off x="7885113" y="2565400"/>
            <a:ext cx="1385887" cy="3381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27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ru-RU" sz="1600" b="1" dirty="0">
                <a:solidFill>
                  <a:srgbClr val="000000"/>
                </a:solidFill>
              </a:rPr>
              <a:t>6- </a:t>
            </a:r>
            <a:r>
              <a:rPr lang="ru-RU" sz="1600" b="1" dirty="0">
                <a:solidFill>
                  <a:srgbClr val="C00000"/>
                </a:solidFill>
              </a:rPr>
              <a:t>100</a:t>
            </a:r>
            <a:r>
              <a:rPr lang="en-US" sz="1600" b="1" dirty="0">
                <a:solidFill>
                  <a:srgbClr val="CC3300"/>
                </a:solidFill>
              </a:rPr>
              <a:t>%</a:t>
            </a:r>
          </a:p>
        </p:txBody>
      </p:sp>
      <p:sp>
        <p:nvSpPr>
          <p:cNvPr id="10268" name="Text Box 28"/>
          <p:cNvSpPr txBox="1">
            <a:spLocks noChangeArrowheads="1"/>
          </p:cNvSpPr>
          <p:nvPr/>
        </p:nvSpPr>
        <p:spPr bwMode="black">
          <a:xfrm>
            <a:off x="7891462" y="3501008"/>
            <a:ext cx="1252538" cy="3381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27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ru-RU" sz="1600" b="1" dirty="0" smtClean="0">
                <a:solidFill>
                  <a:srgbClr val="000000"/>
                </a:solidFill>
              </a:rPr>
              <a:t>17 </a:t>
            </a:r>
            <a:r>
              <a:rPr lang="ru-RU" sz="1600" b="1" dirty="0">
                <a:solidFill>
                  <a:srgbClr val="000000"/>
                </a:solidFill>
              </a:rPr>
              <a:t>– </a:t>
            </a:r>
            <a:r>
              <a:rPr lang="ru-RU" sz="1600" b="1" dirty="0" smtClean="0">
                <a:solidFill>
                  <a:srgbClr val="C00000"/>
                </a:solidFill>
              </a:rPr>
              <a:t>130</a:t>
            </a:r>
            <a:r>
              <a:rPr lang="ru-RU" sz="1600" b="1" dirty="0" smtClean="0">
                <a:solidFill>
                  <a:srgbClr val="CC3300"/>
                </a:solidFill>
              </a:rPr>
              <a:t>%</a:t>
            </a:r>
            <a:endParaRPr lang="en-US" sz="1600" b="1" dirty="0">
              <a:solidFill>
                <a:srgbClr val="CC3300"/>
              </a:solidFill>
            </a:endParaRPr>
          </a:p>
        </p:txBody>
      </p:sp>
      <p:sp>
        <p:nvSpPr>
          <p:cNvPr id="10269" name="Text Box 29"/>
          <p:cNvSpPr txBox="1">
            <a:spLocks noChangeArrowheads="1"/>
          </p:cNvSpPr>
          <p:nvPr/>
        </p:nvSpPr>
        <p:spPr bwMode="black">
          <a:xfrm>
            <a:off x="7740352" y="4581128"/>
            <a:ext cx="1039812" cy="3381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27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ru-RU" sz="1600" b="1" dirty="0">
                <a:solidFill>
                  <a:srgbClr val="000000"/>
                </a:solidFill>
              </a:rPr>
              <a:t>3 - </a:t>
            </a:r>
            <a:r>
              <a:rPr lang="ru-RU" sz="1600" b="1" dirty="0">
                <a:solidFill>
                  <a:srgbClr val="CC3300"/>
                </a:solidFill>
              </a:rPr>
              <a:t>150</a:t>
            </a:r>
            <a:r>
              <a:rPr lang="en-US" sz="1600" b="1" dirty="0">
                <a:solidFill>
                  <a:srgbClr val="CC3300"/>
                </a:solidFill>
              </a:rPr>
              <a:t>%</a:t>
            </a:r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3851920" y="2132856"/>
            <a:ext cx="822325" cy="819150"/>
            <a:chOff x="1596" y="1152"/>
            <a:chExt cx="518" cy="516"/>
          </a:xfrm>
        </p:grpSpPr>
        <p:sp>
          <p:nvSpPr>
            <p:cNvPr id="25641" name="Oval 37"/>
            <p:cNvSpPr>
              <a:spLocks noChangeArrowheads="1"/>
            </p:cNvSpPr>
            <p:nvPr/>
          </p:nvSpPr>
          <p:spPr bwMode="gray">
            <a:xfrm>
              <a:off x="1596" y="1154"/>
              <a:ext cx="518" cy="514"/>
            </a:xfrm>
            <a:prstGeom prst="ellipse">
              <a:avLst/>
            </a:prstGeom>
            <a:solidFill>
              <a:schemeClr val="accent1"/>
            </a:solidFill>
            <a:ln w="28575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5642" name="Picture 38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609" y="1152"/>
              <a:ext cx="48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3835400" y="3124200"/>
            <a:ext cx="822325" cy="819150"/>
            <a:chOff x="1596" y="1152"/>
            <a:chExt cx="518" cy="516"/>
          </a:xfrm>
        </p:grpSpPr>
        <p:sp>
          <p:nvSpPr>
            <p:cNvPr id="25639" name="Oval 40"/>
            <p:cNvSpPr>
              <a:spLocks noChangeArrowheads="1"/>
            </p:cNvSpPr>
            <p:nvPr/>
          </p:nvSpPr>
          <p:spPr bwMode="gray">
            <a:xfrm>
              <a:off x="1596" y="1154"/>
              <a:ext cx="518" cy="514"/>
            </a:xfrm>
            <a:prstGeom prst="ellipse">
              <a:avLst/>
            </a:prstGeom>
            <a:solidFill>
              <a:schemeClr val="accent2"/>
            </a:solidFill>
            <a:ln w="28575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5640" name="Picture 41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609" y="1152"/>
              <a:ext cx="48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3851920" y="4221088"/>
            <a:ext cx="822325" cy="966788"/>
            <a:chOff x="1596" y="1152"/>
            <a:chExt cx="518" cy="516"/>
          </a:xfrm>
        </p:grpSpPr>
        <p:sp>
          <p:nvSpPr>
            <p:cNvPr id="25637" name="Oval 43"/>
            <p:cNvSpPr>
              <a:spLocks noChangeArrowheads="1"/>
            </p:cNvSpPr>
            <p:nvPr/>
          </p:nvSpPr>
          <p:spPr bwMode="gray">
            <a:xfrm>
              <a:off x="1596" y="1154"/>
              <a:ext cx="518" cy="514"/>
            </a:xfrm>
            <a:prstGeom prst="ellipse">
              <a:avLst/>
            </a:prstGeom>
            <a:solidFill>
              <a:schemeClr val="hlink"/>
            </a:solidFill>
            <a:ln w="28575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5638" name="Picture 44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609" y="1152"/>
              <a:ext cx="48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57"/>
          <p:cNvGrpSpPr>
            <a:grpSpLocks/>
          </p:cNvGrpSpPr>
          <p:nvPr/>
        </p:nvGrpSpPr>
        <p:grpSpPr bwMode="auto">
          <a:xfrm>
            <a:off x="3995738" y="4437063"/>
            <a:ext cx="533400" cy="533400"/>
            <a:chOff x="2430" y="1692"/>
            <a:chExt cx="339" cy="339"/>
          </a:xfrm>
        </p:grpSpPr>
        <p:sp>
          <p:nvSpPr>
            <p:cNvPr id="10298" name="Freeform 58"/>
            <p:cNvSpPr>
              <a:spLocks noEditPoints="1"/>
            </p:cNvSpPr>
            <p:nvPr/>
          </p:nvSpPr>
          <p:spPr bwMode="gray">
            <a:xfrm>
              <a:off x="2430" y="1692"/>
              <a:ext cx="339" cy="339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131" y="5"/>
                </a:cxn>
                <a:cxn ang="0">
                  <a:pos x="95" y="17"/>
                </a:cxn>
                <a:cxn ang="0">
                  <a:pos x="63" y="38"/>
                </a:cxn>
                <a:cxn ang="0">
                  <a:pos x="38" y="63"/>
                </a:cxn>
                <a:cxn ang="0">
                  <a:pos x="18" y="95"/>
                </a:cxn>
                <a:cxn ang="0">
                  <a:pos x="5" y="131"/>
                </a:cxn>
                <a:cxn ang="0">
                  <a:pos x="0" y="170"/>
                </a:cxn>
                <a:cxn ang="0">
                  <a:pos x="5" y="209"/>
                </a:cxn>
                <a:cxn ang="0">
                  <a:pos x="18" y="245"/>
                </a:cxn>
                <a:cxn ang="0">
                  <a:pos x="38" y="276"/>
                </a:cxn>
                <a:cxn ang="0">
                  <a:pos x="63" y="302"/>
                </a:cxn>
                <a:cxn ang="0">
                  <a:pos x="95" y="323"/>
                </a:cxn>
                <a:cxn ang="0">
                  <a:pos x="131" y="335"/>
                </a:cxn>
                <a:cxn ang="0">
                  <a:pos x="170" y="339"/>
                </a:cxn>
                <a:cxn ang="0">
                  <a:pos x="209" y="335"/>
                </a:cxn>
                <a:cxn ang="0">
                  <a:pos x="245" y="323"/>
                </a:cxn>
                <a:cxn ang="0">
                  <a:pos x="276" y="302"/>
                </a:cxn>
                <a:cxn ang="0">
                  <a:pos x="303" y="276"/>
                </a:cxn>
                <a:cxn ang="0">
                  <a:pos x="323" y="245"/>
                </a:cxn>
                <a:cxn ang="0">
                  <a:pos x="335" y="209"/>
                </a:cxn>
                <a:cxn ang="0">
                  <a:pos x="339" y="170"/>
                </a:cxn>
                <a:cxn ang="0">
                  <a:pos x="335" y="131"/>
                </a:cxn>
                <a:cxn ang="0">
                  <a:pos x="323" y="95"/>
                </a:cxn>
                <a:cxn ang="0">
                  <a:pos x="303" y="63"/>
                </a:cxn>
                <a:cxn ang="0">
                  <a:pos x="276" y="38"/>
                </a:cxn>
                <a:cxn ang="0">
                  <a:pos x="245" y="17"/>
                </a:cxn>
                <a:cxn ang="0">
                  <a:pos x="209" y="5"/>
                </a:cxn>
                <a:cxn ang="0">
                  <a:pos x="170" y="0"/>
                </a:cxn>
                <a:cxn ang="0">
                  <a:pos x="170" y="294"/>
                </a:cxn>
                <a:cxn ang="0">
                  <a:pos x="137" y="291"/>
                </a:cxn>
                <a:cxn ang="0">
                  <a:pos x="107" y="278"/>
                </a:cxn>
                <a:cxn ang="0">
                  <a:pos x="81" y="258"/>
                </a:cxn>
                <a:cxn ang="0">
                  <a:pos x="62" y="233"/>
                </a:cxn>
                <a:cxn ang="0">
                  <a:pos x="50" y="203"/>
                </a:cxn>
                <a:cxn ang="0">
                  <a:pos x="45" y="170"/>
                </a:cxn>
                <a:cxn ang="0">
                  <a:pos x="50" y="137"/>
                </a:cxn>
                <a:cxn ang="0">
                  <a:pos x="62" y="107"/>
                </a:cxn>
                <a:cxn ang="0">
                  <a:pos x="81" y="81"/>
                </a:cxn>
                <a:cxn ang="0">
                  <a:pos x="107" y="62"/>
                </a:cxn>
                <a:cxn ang="0">
                  <a:pos x="137" y="48"/>
                </a:cxn>
                <a:cxn ang="0">
                  <a:pos x="170" y="44"/>
                </a:cxn>
                <a:cxn ang="0">
                  <a:pos x="203" y="48"/>
                </a:cxn>
                <a:cxn ang="0">
                  <a:pos x="233" y="62"/>
                </a:cxn>
                <a:cxn ang="0">
                  <a:pos x="258" y="81"/>
                </a:cxn>
                <a:cxn ang="0">
                  <a:pos x="278" y="107"/>
                </a:cxn>
                <a:cxn ang="0">
                  <a:pos x="291" y="137"/>
                </a:cxn>
                <a:cxn ang="0">
                  <a:pos x="296" y="170"/>
                </a:cxn>
                <a:cxn ang="0">
                  <a:pos x="291" y="203"/>
                </a:cxn>
                <a:cxn ang="0">
                  <a:pos x="278" y="233"/>
                </a:cxn>
                <a:cxn ang="0">
                  <a:pos x="258" y="258"/>
                </a:cxn>
                <a:cxn ang="0">
                  <a:pos x="233" y="278"/>
                </a:cxn>
                <a:cxn ang="0">
                  <a:pos x="203" y="291"/>
                </a:cxn>
                <a:cxn ang="0">
                  <a:pos x="170" y="294"/>
                </a:cxn>
              </a:cxnLst>
              <a:rect l="0" t="0" r="r" b="b"/>
              <a:pathLst>
                <a:path w="339" h="339">
                  <a:moveTo>
                    <a:pt x="170" y="0"/>
                  </a:moveTo>
                  <a:lnTo>
                    <a:pt x="131" y="5"/>
                  </a:lnTo>
                  <a:lnTo>
                    <a:pt x="95" y="17"/>
                  </a:lnTo>
                  <a:lnTo>
                    <a:pt x="63" y="38"/>
                  </a:lnTo>
                  <a:lnTo>
                    <a:pt x="38" y="63"/>
                  </a:lnTo>
                  <a:lnTo>
                    <a:pt x="18" y="95"/>
                  </a:lnTo>
                  <a:lnTo>
                    <a:pt x="5" y="131"/>
                  </a:lnTo>
                  <a:lnTo>
                    <a:pt x="0" y="170"/>
                  </a:lnTo>
                  <a:lnTo>
                    <a:pt x="5" y="209"/>
                  </a:lnTo>
                  <a:lnTo>
                    <a:pt x="18" y="245"/>
                  </a:lnTo>
                  <a:lnTo>
                    <a:pt x="38" y="276"/>
                  </a:lnTo>
                  <a:lnTo>
                    <a:pt x="63" y="302"/>
                  </a:lnTo>
                  <a:lnTo>
                    <a:pt x="95" y="323"/>
                  </a:lnTo>
                  <a:lnTo>
                    <a:pt x="131" y="335"/>
                  </a:lnTo>
                  <a:lnTo>
                    <a:pt x="170" y="339"/>
                  </a:lnTo>
                  <a:lnTo>
                    <a:pt x="209" y="335"/>
                  </a:lnTo>
                  <a:lnTo>
                    <a:pt x="245" y="323"/>
                  </a:lnTo>
                  <a:lnTo>
                    <a:pt x="276" y="302"/>
                  </a:lnTo>
                  <a:lnTo>
                    <a:pt x="303" y="276"/>
                  </a:lnTo>
                  <a:lnTo>
                    <a:pt x="323" y="245"/>
                  </a:lnTo>
                  <a:lnTo>
                    <a:pt x="335" y="209"/>
                  </a:lnTo>
                  <a:lnTo>
                    <a:pt x="339" y="170"/>
                  </a:lnTo>
                  <a:lnTo>
                    <a:pt x="335" y="131"/>
                  </a:lnTo>
                  <a:lnTo>
                    <a:pt x="323" y="95"/>
                  </a:lnTo>
                  <a:lnTo>
                    <a:pt x="303" y="63"/>
                  </a:lnTo>
                  <a:lnTo>
                    <a:pt x="276" y="38"/>
                  </a:lnTo>
                  <a:lnTo>
                    <a:pt x="245" y="17"/>
                  </a:lnTo>
                  <a:lnTo>
                    <a:pt x="209" y="5"/>
                  </a:lnTo>
                  <a:lnTo>
                    <a:pt x="170" y="0"/>
                  </a:lnTo>
                  <a:close/>
                  <a:moveTo>
                    <a:pt x="170" y="294"/>
                  </a:moveTo>
                  <a:lnTo>
                    <a:pt x="137" y="291"/>
                  </a:lnTo>
                  <a:lnTo>
                    <a:pt x="107" y="278"/>
                  </a:lnTo>
                  <a:lnTo>
                    <a:pt x="81" y="258"/>
                  </a:lnTo>
                  <a:lnTo>
                    <a:pt x="62" y="233"/>
                  </a:lnTo>
                  <a:lnTo>
                    <a:pt x="50" y="203"/>
                  </a:lnTo>
                  <a:lnTo>
                    <a:pt x="45" y="170"/>
                  </a:lnTo>
                  <a:lnTo>
                    <a:pt x="50" y="137"/>
                  </a:lnTo>
                  <a:lnTo>
                    <a:pt x="62" y="107"/>
                  </a:lnTo>
                  <a:lnTo>
                    <a:pt x="81" y="81"/>
                  </a:lnTo>
                  <a:lnTo>
                    <a:pt x="107" y="62"/>
                  </a:lnTo>
                  <a:lnTo>
                    <a:pt x="137" y="48"/>
                  </a:lnTo>
                  <a:lnTo>
                    <a:pt x="170" y="44"/>
                  </a:lnTo>
                  <a:lnTo>
                    <a:pt x="203" y="48"/>
                  </a:lnTo>
                  <a:lnTo>
                    <a:pt x="233" y="62"/>
                  </a:lnTo>
                  <a:lnTo>
                    <a:pt x="258" y="81"/>
                  </a:lnTo>
                  <a:lnTo>
                    <a:pt x="278" y="107"/>
                  </a:lnTo>
                  <a:lnTo>
                    <a:pt x="291" y="137"/>
                  </a:lnTo>
                  <a:lnTo>
                    <a:pt x="296" y="170"/>
                  </a:lnTo>
                  <a:lnTo>
                    <a:pt x="291" y="203"/>
                  </a:lnTo>
                  <a:lnTo>
                    <a:pt x="278" y="233"/>
                  </a:lnTo>
                  <a:lnTo>
                    <a:pt x="258" y="258"/>
                  </a:lnTo>
                  <a:lnTo>
                    <a:pt x="233" y="278"/>
                  </a:lnTo>
                  <a:lnTo>
                    <a:pt x="203" y="291"/>
                  </a:lnTo>
                  <a:lnTo>
                    <a:pt x="170" y="294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99" name="Freeform 59"/>
            <p:cNvSpPr>
              <a:spLocks noEditPoints="1"/>
            </p:cNvSpPr>
            <p:nvPr/>
          </p:nvSpPr>
          <p:spPr bwMode="gray">
            <a:xfrm>
              <a:off x="2516" y="1799"/>
              <a:ext cx="168" cy="157"/>
            </a:xfrm>
            <a:custGeom>
              <a:avLst/>
              <a:gdLst/>
              <a:ahLst/>
              <a:cxnLst>
                <a:cxn ang="0">
                  <a:pos x="12" y="76"/>
                </a:cxn>
                <a:cxn ang="0">
                  <a:pos x="30" y="114"/>
                </a:cxn>
                <a:cxn ang="0">
                  <a:pos x="63" y="132"/>
                </a:cxn>
                <a:cxn ang="0">
                  <a:pos x="106" y="132"/>
                </a:cxn>
                <a:cxn ang="0">
                  <a:pos x="139" y="114"/>
                </a:cxn>
                <a:cxn ang="0">
                  <a:pos x="157" y="76"/>
                </a:cxn>
                <a:cxn ang="0">
                  <a:pos x="163" y="100"/>
                </a:cxn>
                <a:cxn ang="0">
                  <a:pos x="142" y="136"/>
                </a:cxn>
                <a:cxn ang="0">
                  <a:pos x="106" y="156"/>
                </a:cxn>
                <a:cxn ang="0">
                  <a:pos x="61" y="156"/>
                </a:cxn>
                <a:cxn ang="0">
                  <a:pos x="27" y="136"/>
                </a:cxn>
                <a:cxn ang="0">
                  <a:pos x="4" y="100"/>
                </a:cxn>
                <a:cxn ang="0">
                  <a:pos x="39" y="45"/>
                </a:cxn>
                <a:cxn ang="0">
                  <a:pos x="27" y="42"/>
                </a:cxn>
                <a:cxn ang="0">
                  <a:pos x="19" y="34"/>
                </a:cxn>
                <a:cxn ang="0">
                  <a:pos x="16" y="22"/>
                </a:cxn>
                <a:cxn ang="0">
                  <a:pos x="19" y="12"/>
                </a:cxn>
                <a:cxn ang="0">
                  <a:pos x="27" y="3"/>
                </a:cxn>
                <a:cxn ang="0">
                  <a:pos x="39" y="0"/>
                </a:cxn>
                <a:cxn ang="0">
                  <a:pos x="49" y="3"/>
                </a:cxn>
                <a:cxn ang="0">
                  <a:pos x="58" y="12"/>
                </a:cxn>
                <a:cxn ang="0">
                  <a:pos x="61" y="22"/>
                </a:cxn>
                <a:cxn ang="0">
                  <a:pos x="58" y="34"/>
                </a:cxn>
                <a:cxn ang="0">
                  <a:pos x="49" y="42"/>
                </a:cxn>
                <a:cxn ang="0">
                  <a:pos x="39" y="45"/>
                </a:cxn>
                <a:cxn ang="0">
                  <a:pos x="124" y="45"/>
                </a:cxn>
                <a:cxn ang="0">
                  <a:pos x="114" y="39"/>
                </a:cxn>
                <a:cxn ang="0">
                  <a:pos x="108" y="28"/>
                </a:cxn>
                <a:cxn ang="0">
                  <a:pos x="108" y="16"/>
                </a:cxn>
                <a:cxn ang="0">
                  <a:pos x="114" y="6"/>
                </a:cxn>
                <a:cxn ang="0">
                  <a:pos x="124" y="1"/>
                </a:cxn>
                <a:cxn ang="0">
                  <a:pos x="136" y="1"/>
                </a:cxn>
                <a:cxn ang="0">
                  <a:pos x="145" y="6"/>
                </a:cxn>
                <a:cxn ang="0">
                  <a:pos x="151" y="16"/>
                </a:cxn>
                <a:cxn ang="0">
                  <a:pos x="151" y="28"/>
                </a:cxn>
                <a:cxn ang="0">
                  <a:pos x="145" y="39"/>
                </a:cxn>
                <a:cxn ang="0">
                  <a:pos x="136" y="45"/>
                </a:cxn>
              </a:cxnLst>
              <a:rect l="0" t="0" r="r" b="b"/>
              <a:pathLst>
                <a:path w="168" h="157">
                  <a:moveTo>
                    <a:pt x="0" y="76"/>
                  </a:moveTo>
                  <a:lnTo>
                    <a:pt x="12" y="76"/>
                  </a:lnTo>
                  <a:lnTo>
                    <a:pt x="18" y="97"/>
                  </a:lnTo>
                  <a:lnTo>
                    <a:pt x="30" y="114"/>
                  </a:lnTo>
                  <a:lnTo>
                    <a:pt x="43" y="126"/>
                  </a:lnTo>
                  <a:lnTo>
                    <a:pt x="63" y="132"/>
                  </a:lnTo>
                  <a:lnTo>
                    <a:pt x="84" y="135"/>
                  </a:lnTo>
                  <a:lnTo>
                    <a:pt x="106" y="132"/>
                  </a:lnTo>
                  <a:lnTo>
                    <a:pt x="124" y="126"/>
                  </a:lnTo>
                  <a:lnTo>
                    <a:pt x="139" y="114"/>
                  </a:lnTo>
                  <a:lnTo>
                    <a:pt x="150" y="97"/>
                  </a:lnTo>
                  <a:lnTo>
                    <a:pt x="157" y="76"/>
                  </a:lnTo>
                  <a:lnTo>
                    <a:pt x="168" y="76"/>
                  </a:lnTo>
                  <a:lnTo>
                    <a:pt x="163" y="100"/>
                  </a:lnTo>
                  <a:lnTo>
                    <a:pt x="154" y="120"/>
                  </a:lnTo>
                  <a:lnTo>
                    <a:pt x="142" y="136"/>
                  </a:lnTo>
                  <a:lnTo>
                    <a:pt x="126" y="148"/>
                  </a:lnTo>
                  <a:lnTo>
                    <a:pt x="106" y="156"/>
                  </a:lnTo>
                  <a:lnTo>
                    <a:pt x="84" y="157"/>
                  </a:lnTo>
                  <a:lnTo>
                    <a:pt x="61" y="156"/>
                  </a:lnTo>
                  <a:lnTo>
                    <a:pt x="43" y="148"/>
                  </a:lnTo>
                  <a:lnTo>
                    <a:pt x="27" y="136"/>
                  </a:lnTo>
                  <a:lnTo>
                    <a:pt x="13" y="120"/>
                  </a:lnTo>
                  <a:lnTo>
                    <a:pt x="4" y="100"/>
                  </a:lnTo>
                  <a:lnTo>
                    <a:pt x="0" y="76"/>
                  </a:lnTo>
                  <a:close/>
                  <a:moveTo>
                    <a:pt x="39" y="45"/>
                  </a:moveTo>
                  <a:lnTo>
                    <a:pt x="33" y="45"/>
                  </a:lnTo>
                  <a:lnTo>
                    <a:pt x="27" y="42"/>
                  </a:lnTo>
                  <a:lnTo>
                    <a:pt x="22" y="39"/>
                  </a:lnTo>
                  <a:lnTo>
                    <a:pt x="19" y="34"/>
                  </a:lnTo>
                  <a:lnTo>
                    <a:pt x="16" y="28"/>
                  </a:lnTo>
                  <a:lnTo>
                    <a:pt x="16" y="22"/>
                  </a:lnTo>
                  <a:lnTo>
                    <a:pt x="16" y="16"/>
                  </a:lnTo>
                  <a:lnTo>
                    <a:pt x="19" y="12"/>
                  </a:lnTo>
                  <a:lnTo>
                    <a:pt x="22" y="6"/>
                  </a:lnTo>
                  <a:lnTo>
                    <a:pt x="27" y="3"/>
                  </a:lnTo>
                  <a:lnTo>
                    <a:pt x="33" y="1"/>
                  </a:lnTo>
                  <a:lnTo>
                    <a:pt x="39" y="0"/>
                  </a:lnTo>
                  <a:lnTo>
                    <a:pt x="45" y="1"/>
                  </a:lnTo>
                  <a:lnTo>
                    <a:pt x="49" y="3"/>
                  </a:lnTo>
                  <a:lnTo>
                    <a:pt x="55" y="6"/>
                  </a:lnTo>
                  <a:lnTo>
                    <a:pt x="58" y="12"/>
                  </a:lnTo>
                  <a:lnTo>
                    <a:pt x="61" y="16"/>
                  </a:lnTo>
                  <a:lnTo>
                    <a:pt x="61" y="22"/>
                  </a:lnTo>
                  <a:lnTo>
                    <a:pt x="61" y="28"/>
                  </a:lnTo>
                  <a:lnTo>
                    <a:pt x="58" y="34"/>
                  </a:lnTo>
                  <a:lnTo>
                    <a:pt x="55" y="39"/>
                  </a:lnTo>
                  <a:lnTo>
                    <a:pt x="49" y="42"/>
                  </a:lnTo>
                  <a:lnTo>
                    <a:pt x="45" y="45"/>
                  </a:lnTo>
                  <a:lnTo>
                    <a:pt x="39" y="45"/>
                  </a:lnTo>
                  <a:close/>
                  <a:moveTo>
                    <a:pt x="130" y="45"/>
                  </a:moveTo>
                  <a:lnTo>
                    <a:pt x="124" y="45"/>
                  </a:lnTo>
                  <a:lnTo>
                    <a:pt x="118" y="42"/>
                  </a:lnTo>
                  <a:lnTo>
                    <a:pt x="114" y="39"/>
                  </a:lnTo>
                  <a:lnTo>
                    <a:pt x="109" y="34"/>
                  </a:lnTo>
                  <a:lnTo>
                    <a:pt x="108" y="28"/>
                  </a:lnTo>
                  <a:lnTo>
                    <a:pt x="106" y="22"/>
                  </a:lnTo>
                  <a:lnTo>
                    <a:pt x="108" y="16"/>
                  </a:lnTo>
                  <a:lnTo>
                    <a:pt x="109" y="12"/>
                  </a:lnTo>
                  <a:lnTo>
                    <a:pt x="114" y="6"/>
                  </a:lnTo>
                  <a:lnTo>
                    <a:pt x="118" y="3"/>
                  </a:lnTo>
                  <a:lnTo>
                    <a:pt x="124" y="1"/>
                  </a:lnTo>
                  <a:lnTo>
                    <a:pt x="130" y="0"/>
                  </a:lnTo>
                  <a:lnTo>
                    <a:pt x="136" y="1"/>
                  </a:lnTo>
                  <a:lnTo>
                    <a:pt x="141" y="3"/>
                  </a:lnTo>
                  <a:lnTo>
                    <a:pt x="145" y="6"/>
                  </a:lnTo>
                  <a:lnTo>
                    <a:pt x="150" y="12"/>
                  </a:lnTo>
                  <a:lnTo>
                    <a:pt x="151" y="16"/>
                  </a:lnTo>
                  <a:lnTo>
                    <a:pt x="153" y="22"/>
                  </a:lnTo>
                  <a:lnTo>
                    <a:pt x="151" y="28"/>
                  </a:lnTo>
                  <a:lnTo>
                    <a:pt x="150" y="34"/>
                  </a:lnTo>
                  <a:lnTo>
                    <a:pt x="145" y="39"/>
                  </a:lnTo>
                  <a:lnTo>
                    <a:pt x="141" y="42"/>
                  </a:lnTo>
                  <a:lnTo>
                    <a:pt x="136" y="45"/>
                  </a:lnTo>
                  <a:lnTo>
                    <a:pt x="130" y="45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6" name="Group 57"/>
          <p:cNvGrpSpPr>
            <a:grpSpLocks/>
          </p:cNvGrpSpPr>
          <p:nvPr/>
        </p:nvGrpSpPr>
        <p:grpSpPr bwMode="auto">
          <a:xfrm>
            <a:off x="3995738" y="2276475"/>
            <a:ext cx="533400" cy="533400"/>
            <a:chOff x="2430" y="1692"/>
            <a:chExt cx="339" cy="339"/>
          </a:xfrm>
        </p:grpSpPr>
        <p:sp>
          <p:nvSpPr>
            <p:cNvPr id="65" name="Freeform 58"/>
            <p:cNvSpPr>
              <a:spLocks noEditPoints="1"/>
            </p:cNvSpPr>
            <p:nvPr/>
          </p:nvSpPr>
          <p:spPr bwMode="gray">
            <a:xfrm>
              <a:off x="2430" y="1692"/>
              <a:ext cx="339" cy="339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131" y="5"/>
                </a:cxn>
                <a:cxn ang="0">
                  <a:pos x="95" y="17"/>
                </a:cxn>
                <a:cxn ang="0">
                  <a:pos x="63" y="38"/>
                </a:cxn>
                <a:cxn ang="0">
                  <a:pos x="38" y="63"/>
                </a:cxn>
                <a:cxn ang="0">
                  <a:pos x="18" y="95"/>
                </a:cxn>
                <a:cxn ang="0">
                  <a:pos x="5" y="131"/>
                </a:cxn>
                <a:cxn ang="0">
                  <a:pos x="0" y="170"/>
                </a:cxn>
                <a:cxn ang="0">
                  <a:pos x="5" y="209"/>
                </a:cxn>
                <a:cxn ang="0">
                  <a:pos x="18" y="245"/>
                </a:cxn>
                <a:cxn ang="0">
                  <a:pos x="38" y="276"/>
                </a:cxn>
                <a:cxn ang="0">
                  <a:pos x="63" y="302"/>
                </a:cxn>
                <a:cxn ang="0">
                  <a:pos x="95" y="323"/>
                </a:cxn>
                <a:cxn ang="0">
                  <a:pos x="131" y="335"/>
                </a:cxn>
                <a:cxn ang="0">
                  <a:pos x="170" y="339"/>
                </a:cxn>
                <a:cxn ang="0">
                  <a:pos x="209" y="335"/>
                </a:cxn>
                <a:cxn ang="0">
                  <a:pos x="245" y="323"/>
                </a:cxn>
                <a:cxn ang="0">
                  <a:pos x="276" y="302"/>
                </a:cxn>
                <a:cxn ang="0">
                  <a:pos x="303" y="276"/>
                </a:cxn>
                <a:cxn ang="0">
                  <a:pos x="323" y="245"/>
                </a:cxn>
                <a:cxn ang="0">
                  <a:pos x="335" y="209"/>
                </a:cxn>
                <a:cxn ang="0">
                  <a:pos x="339" y="170"/>
                </a:cxn>
                <a:cxn ang="0">
                  <a:pos x="335" y="131"/>
                </a:cxn>
                <a:cxn ang="0">
                  <a:pos x="323" y="95"/>
                </a:cxn>
                <a:cxn ang="0">
                  <a:pos x="303" y="63"/>
                </a:cxn>
                <a:cxn ang="0">
                  <a:pos x="276" y="38"/>
                </a:cxn>
                <a:cxn ang="0">
                  <a:pos x="245" y="17"/>
                </a:cxn>
                <a:cxn ang="0">
                  <a:pos x="209" y="5"/>
                </a:cxn>
                <a:cxn ang="0">
                  <a:pos x="170" y="0"/>
                </a:cxn>
                <a:cxn ang="0">
                  <a:pos x="170" y="294"/>
                </a:cxn>
                <a:cxn ang="0">
                  <a:pos x="137" y="291"/>
                </a:cxn>
                <a:cxn ang="0">
                  <a:pos x="107" y="278"/>
                </a:cxn>
                <a:cxn ang="0">
                  <a:pos x="81" y="258"/>
                </a:cxn>
                <a:cxn ang="0">
                  <a:pos x="62" y="233"/>
                </a:cxn>
                <a:cxn ang="0">
                  <a:pos x="50" y="203"/>
                </a:cxn>
                <a:cxn ang="0">
                  <a:pos x="45" y="170"/>
                </a:cxn>
                <a:cxn ang="0">
                  <a:pos x="50" y="137"/>
                </a:cxn>
                <a:cxn ang="0">
                  <a:pos x="62" y="107"/>
                </a:cxn>
                <a:cxn ang="0">
                  <a:pos x="81" y="81"/>
                </a:cxn>
                <a:cxn ang="0">
                  <a:pos x="107" y="62"/>
                </a:cxn>
                <a:cxn ang="0">
                  <a:pos x="137" y="48"/>
                </a:cxn>
                <a:cxn ang="0">
                  <a:pos x="170" y="44"/>
                </a:cxn>
                <a:cxn ang="0">
                  <a:pos x="203" y="48"/>
                </a:cxn>
                <a:cxn ang="0">
                  <a:pos x="233" y="62"/>
                </a:cxn>
                <a:cxn ang="0">
                  <a:pos x="258" y="81"/>
                </a:cxn>
                <a:cxn ang="0">
                  <a:pos x="278" y="107"/>
                </a:cxn>
                <a:cxn ang="0">
                  <a:pos x="291" y="137"/>
                </a:cxn>
                <a:cxn ang="0">
                  <a:pos x="296" y="170"/>
                </a:cxn>
                <a:cxn ang="0">
                  <a:pos x="291" y="203"/>
                </a:cxn>
                <a:cxn ang="0">
                  <a:pos x="278" y="233"/>
                </a:cxn>
                <a:cxn ang="0">
                  <a:pos x="258" y="258"/>
                </a:cxn>
                <a:cxn ang="0">
                  <a:pos x="233" y="278"/>
                </a:cxn>
                <a:cxn ang="0">
                  <a:pos x="203" y="291"/>
                </a:cxn>
                <a:cxn ang="0">
                  <a:pos x="170" y="294"/>
                </a:cxn>
              </a:cxnLst>
              <a:rect l="0" t="0" r="r" b="b"/>
              <a:pathLst>
                <a:path w="339" h="339">
                  <a:moveTo>
                    <a:pt x="170" y="0"/>
                  </a:moveTo>
                  <a:lnTo>
                    <a:pt x="131" y="5"/>
                  </a:lnTo>
                  <a:lnTo>
                    <a:pt x="95" y="17"/>
                  </a:lnTo>
                  <a:lnTo>
                    <a:pt x="63" y="38"/>
                  </a:lnTo>
                  <a:lnTo>
                    <a:pt x="38" y="63"/>
                  </a:lnTo>
                  <a:lnTo>
                    <a:pt x="18" y="95"/>
                  </a:lnTo>
                  <a:lnTo>
                    <a:pt x="5" y="131"/>
                  </a:lnTo>
                  <a:lnTo>
                    <a:pt x="0" y="170"/>
                  </a:lnTo>
                  <a:lnTo>
                    <a:pt x="5" y="209"/>
                  </a:lnTo>
                  <a:lnTo>
                    <a:pt x="18" y="245"/>
                  </a:lnTo>
                  <a:lnTo>
                    <a:pt x="38" y="276"/>
                  </a:lnTo>
                  <a:lnTo>
                    <a:pt x="63" y="302"/>
                  </a:lnTo>
                  <a:lnTo>
                    <a:pt x="95" y="323"/>
                  </a:lnTo>
                  <a:lnTo>
                    <a:pt x="131" y="335"/>
                  </a:lnTo>
                  <a:lnTo>
                    <a:pt x="170" y="339"/>
                  </a:lnTo>
                  <a:lnTo>
                    <a:pt x="209" y="335"/>
                  </a:lnTo>
                  <a:lnTo>
                    <a:pt x="245" y="323"/>
                  </a:lnTo>
                  <a:lnTo>
                    <a:pt x="276" y="302"/>
                  </a:lnTo>
                  <a:lnTo>
                    <a:pt x="303" y="276"/>
                  </a:lnTo>
                  <a:lnTo>
                    <a:pt x="323" y="245"/>
                  </a:lnTo>
                  <a:lnTo>
                    <a:pt x="335" y="209"/>
                  </a:lnTo>
                  <a:lnTo>
                    <a:pt x="339" y="170"/>
                  </a:lnTo>
                  <a:lnTo>
                    <a:pt x="335" y="131"/>
                  </a:lnTo>
                  <a:lnTo>
                    <a:pt x="323" y="95"/>
                  </a:lnTo>
                  <a:lnTo>
                    <a:pt x="303" y="63"/>
                  </a:lnTo>
                  <a:lnTo>
                    <a:pt x="276" y="38"/>
                  </a:lnTo>
                  <a:lnTo>
                    <a:pt x="245" y="17"/>
                  </a:lnTo>
                  <a:lnTo>
                    <a:pt x="209" y="5"/>
                  </a:lnTo>
                  <a:lnTo>
                    <a:pt x="170" y="0"/>
                  </a:lnTo>
                  <a:close/>
                  <a:moveTo>
                    <a:pt x="170" y="294"/>
                  </a:moveTo>
                  <a:lnTo>
                    <a:pt x="137" y="291"/>
                  </a:lnTo>
                  <a:lnTo>
                    <a:pt x="107" y="278"/>
                  </a:lnTo>
                  <a:lnTo>
                    <a:pt x="81" y="258"/>
                  </a:lnTo>
                  <a:lnTo>
                    <a:pt x="62" y="233"/>
                  </a:lnTo>
                  <a:lnTo>
                    <a:pt x="50" y="203"/>
                  </a:lnTo>
                  <a:lnTo>
                    <a:pt x="45" y="170"/>
                  </a:lnTo>
                  <a:lnTo>
                    <a:pt x="50" y="137"/>
                  </a:lnTo>
                  <a:lnTo>
                    <a:pt x="62" y="107"/>
                  </a:lnTo>
                  <a:lnTo>
                    <a:pt x="81" y="81"/>
                  </a:lnTo>
                  <a:lnTo>
                    <a:pt x="107" y="62"/>
                  </a:lnTo>
                  <a:lnTo>
                    <a:pt x="137" y="48"/>
                  </a:lnTo>
                  <a:lnTo>
                    <a:pt x="170" y="44"/>
                  </a:lnTo>
                  <a:lnTo>
                    <a:pt x="203" y="48"/>
                  </a:lnTo>
                  <a:lnTo>
                    <a:pt x="233" y="62"/>
                  </a:lnTo>
                  <a:lnTo>
                    <a:pt x="258" y="81"/>
                  </a:lnTo>
                  <a:lnTo>
                    <a:pt x="278" y="107"/>
                  </a:lnTo>
                  <a:lnTo>
                    <a:pt x="291" y="137"/>
                  </a:lnTo>
                  <a:lnTo>
                    <a:pt x="296" y="170"/>
                  </a:lnTo>
                  <a:lnTo>
                    <a:pt x="291" y="203"/>
                  </a:lnTo>
                  <a:lnTo>
                    <a:pt x="278" y="233"/>
                  </a:lnTo>
                  <a:lnTo>
                    <a:pt x="258" y="258"/>
                  </a:lnTo>
                  <a:lnTo>
                    <a:pt x="233" y="278"/>
                  </a:lnTo>
                  <a:lnTo>
                    <a:pt x="203" y="291"/>
                  </a:lnTo>
                  <a:lnTo>
                    <a:pt x="170" y="294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" name="Freeform 59"/>
            <p:cNvSpPr>
              <a:spLocks noEditPoints="1"/>
            </p:cNvSpPr>
            <p:nvPr/>
          </p:nvSpPr>
          <p:spPr bwMode="gray">
            <a:xfrm>
              <a:off x="2516" y="1799"/>
              <a:ext cx="168" cy="157"/>
            </a:xfrm>
            <a:custGeom>
              <a:avLst/>
              <a:gdLst/>
              <a:ahLst/>
              <a:cxnLst>
                <a:cxn ang="0">
                  <a:pos x="12" y="76"/>
                </a:cxn>
                <a:cxn ang="0">
                  <a:pos x="30" y="114"/>
                </a:cxn>
                <a:cxn ang="0">
                  <a:pos x="63" y="132"/>
                </a:cxn>
                <a:cxn ang="0">
                  <a:pos x="106" y="132"/>
                </a:cxn>
                <a:cxn ang="0">
                  <a:pos x="139" y="114"/>
                </a:cxn>
                <a:cxn ang="0">
                  <a:pos x="157" y="76"/>
                </a:cxn>
                <a:cxn ang="0">
                  <a:pos x="163" y="100"/>
                </a:cxn>
                <a:cxn ang="0">
                  <a:pos x="142" y="136"/>
                </a:cxn>
                <a:cxn ang="0">
                  <a:pos x="106" y="156"/>
                </a:cxn>
                <a:cxn ang="0">
                  <a:pos x="61" y="156"/>
                </a:cxn>
                <a:cxn ang="0">
                  <a:pos x="27" y="136"/>
                </a:cxn>
                <a:cxn ang="0">
                  <a:pos x="4" y="100"/>
                </a:cxn>
                <a:cxn ang="0">
                  <a:pos x="39" y="45"/>
                </a:cxn>
                <a:cxn ang="0">
                  <a:pos x="27" y="42"/>
                </a:cxn>
                <a:cxn ang="0">
                  <a:pos x="19" y="34"/>
                </a:cxn>
                <a:cxn ang="0">
                  <a:pos x="16" y="22"/>
                </a:cxn>
                <a:cxn ang="0">
                  <a:pos x="19" y="12"/>
                </a:cxn>
                <a:cxn ang="0">
                  <a:pos x="27" y="3"/>
                </a:cxn>
                <a:cxn ang="0">
                  <a:pos x="39" y="0"/>
                </a:cxn>
                <a:cxn ang="0">
                  <a:pos x="49" y="3"/>
                </a:cxn>
                <a:cxn ang="0">
                  <a:pos x="58" y="12"/>
                </a:cxn>
                <a:cxn ang="0">
                  <a:pos x="61" y="22"/>
                </a:cxn>
                <a:cxn ang="0">
                  <a:pos x="58" y="34"/>
                </a:cxn>
                <a:cxn ang="0">
                  <a:pos x="49" y="42"/>
                </a:cxn>
                <a:cxn ang="0">
                  <a:pos x="39" y="45"/>
                </a:cxn>
                <a:cxn ang="0">
                  <a:pos x="124" y="45"/>
                </a:cxn>
                <a:cxn ang="0">
                  <a:pos x="114" y="39"/>
                </a:cxn>
                <a:cxn ang="0">
                  <a:pos x="108" y="28"/>
                </a:cxn>
                <a:cxn ang="0">
                  <a:pos x="108" y="16"/>
                </a:cxn>
                <a:cxn ang="0">
                  <a:pos x="114" y="6"/>
                </a:cxn>
                <a:cxn ang="0">
                  <a:pos x="124" y="1"/>
                </a:cxn>
                <a:cxn ang="0">
                  <a:pos x="136" y="1"/>
                </a:cxn>
                <a:cxn ang="0">
                  <a:pos x="145" y="6"/>
                </a:cxn>
                <a:cxn ang="0">
                  <a:pos x="151" y="16"/>
                </a:cxn>
                <a:cxn ang="0">
                  <a:pos x="151" y="28"/>
                </a:cxn>
                <a:cxn ang="0">
                  <a:pos x="145" y="39"/>
                </a:cxn>
                <a:cxn ang="0">
                  <a:pos x="136" y="45"/>
                </a:cxn>
              </a:cxnLst>
              <a:rect l="0" t="0" r="r" b="b"/>
              <a:pathLst>
                <a:path w="168" h="157">
                  <a:moveTo>
                    <a:pt x="0" y="76"/>
                  </a:moveTo>
                  <a:lnTo>
                    <a:pt x="12" y="76"/>
                  </a:lnTo>
                  <a:lnTo>
                    <a:pt x="18" y="97"/>
                  </a:lnTo>
                  <a:lnTo>
                    <a:pt x="30" y="114"/>
                  </a:lnTo>
                  <a:lnTo>
                    <a:pt x="43" y="126"/>
                  </a:lnTo>
                  <a:lnTo>
                    <a:pt x="63" y="132"/>
                  </a:lnTo>
                  <a:lnTo>
                    <a:pt x="84" y="135"/>
                  </a:lnTo>
                  <a:lnTo>
                    <a:pt x="106" y="132"/>
                  </a:lnTo>
                  <a:lnTo>
                    <a:pt x="124" y="126"/>
                  </a:lnTo>
                  <a:lnTo>
                    <a:pt x="139" y="114"/>
                  </a:lnTo>
                  <a:lnTo>
                    <a:pt x="150" y="97"/>
                  </a:lnTo>
                  <a:lnTo>
                    <a:pt x="157" y="76"/>
                  </a:lnTo>
                  <a:lnTo>
                    <a:pt x="168" y="76"/>
                  </a:lnTo>
                  <a:lnTo>
                    <a:pt x="163" y="100"/>
                  </a:lnTo>
                  <a:lnTo>
                    <a:pt x="154" y="120"/>
                  </a:lnTo>
                  <a:lnTo>
                    <a:pt x="142" y="136"/>
                  </a:lnTo>
                  <a:lnTo>
                    <a:pt x="126" y="148"/>
                  </a:lnTo>
                  <a:lnTo>
                    <a:pt x="106" y="156"/>
                  </a:lnTo>
                  <a:lnTo>
                    <a:pt x="84" y="157"/>
                  </a:lnTo>
                  <a:lnTo>
                    <a:pt x="61" y="156"/>
                  </a:lnTo>
                  <a:lnTo>
                    <a:pt x="43" y="148"/>
                  </a:lnTo>
                  <a:lnTo>
                    <a:pt x="27" y="136"/>
                  </a:lnTo>
                  <a:lnTo>
                    <a:pt x="13" y="120"/>
                  </a:lnTo>
                  <a:lnTo>
                    <a:pt x="4" y="100"/>
                  </a:lnTo>
                  <a:lnTo>
                    <a:pt x="0" y="76"/>
                  </a:lnTo>
                  <a:close/>
                  <a:moveTo>
                    <a:pt x="39" y="45"/>
                  </a:moveTo>
                  <a:lnTo>
                    <a:pt x="33" y="45"/>
                  </a:lnTo>
                  <a:lnTo>
                    <a:pt x="27" y="42"/>
                  </a:lnTo>
                  <a:lnTo>
                    <a:pt x="22" y="39"/>
                  </a:lnTo>
                  <a:lnTo>
                    <a:pt x="19" y="34"/>
                  </a:lnTo>
                  <a:lnTo>
                    <a:pt x="16" y="28"/>
                  </a:lnTo>
                  <a:lnTo>
                    <a:pt x="16" y="22"/>
                  </a:lnTo>
                  <a:lnTo>
                    <a:pt x="16" y="16"/>
                  </a:lnTo>
                  <a:lnTo>
                    <a:pt x="19" y="12"/>
                  </a:lnTo>
                  <a:lnTo>
                    <a:pt x="22" y="6"/>
                  </a:lnTo>
                  <a:lnTo>
                    <a:pt x="27" y="3"/>
                  </a:lnTo>
                  <a:lnTo>
                    <a:pt x="33" y="1"/>
                  </a:lnTo>
                  <a:lnTo>
                    <a:pt x="39" y="0"/>
                  </a:lnTo>
                  <a:lnTo>
                    <a:pt x="45" y="1"/>
                  </a:lnTo>
                  <a:lnTo>
                    <a:pt x="49" y="3"/>
                  </a:lnTo>
                  <a:lnTo>
                    <a:pt x="55" y="6"/>
                  </a:lnTo>
                  <a:lnTo>
                    <a:pt x="58" y="12"/>
                  </a:lnTo>
                  <a:lnTo>
                    <a:pt x="61" y="16"/>
                  </a:lnTo>
                  <a:lnTo>
                    <a:pt x="61" y="22"/>
                  </a:lnTo>
                  <a:lnTo>
                    <a:pt x="61" y="28"/>
                  </a:lnTo>
                  <a:lnTo>
                    <a:pt x="58" y="34"/>
                  </a:lnTo>
                  <a:lnTo>
                    <a:pt x="55" y="39"/>
                  </a:lnTo>
                  <a:lnTo>
                    <a:pt x="49" y="42"/>
                  </a:lnTo>
                  <a:lnTo>
                    <a:pt x="45" y="45"/>
                  </a:lnTo>
                  <a:lnTo>
                    <a:pt x="39" y="45"/>
                  </a:lnTo>
                  <a:close/>
                  <a:moveTo>
                    <a:pt x="130" y="45"/>
                  </a:moveTo>
                  <a:lnTo>
                    <a:pt x="124" y="45"/>
                  </a:lnTo>
                  <a:lnTo>
                    <a:pt x="118" y="42"/>
                  </a:lnTo>
                  <a:lnTo>
                    <a:pt x="114" y="39"/>
                  </a:lnTo>
                  <a:lnTo>
                    <a:pt x="109" y="34"/>
                  </a:lnTo>
                  <a:lnTo>
                    <a:pt x="108" y="28"/>
                  </a:lnTo>
                  <a:lnTo>
                    <a:pt x="106" y="22"/>
                  </a:lnTo>
                  <a:lnTo>
                    <a:pt x="108" y="16"/>
                  </a:lnTo>
                  <a:lnTo>
                    <a:pt x="109" y="12"/>
                  </a:lnTo>
                  <a:lnTo>
                    <a:pt x="114" y="6"/>
                  </a:lnTo>
                  <a:lnTo>
                    <a:pt x="118" y="3"/>
                  </a:lnTo>
                  <a:lnTo>
                    <a:pt x="124" y="1"/>
                  </a:lnTo>
                  <a:lnTo>
                    <a:pt x="130" y="0"/>
                  </a:lnTo>
                  <a:lnTo>
                    <a:pt x="136" y="1"/>
                  </a:lnTo>
                  <a:lnTo>
                    <a:pt x="141" y="3"/>
                  </a:lnTo>
                  <a:lnTo>
                    <a:pt x="145" y="6"/>
                  </a:lnTo>
                  <a:lnTo>
                    <a:pt x="150" y="12"/>
                  </a:lnTo>
                  <a:lnTo>
                    <a:pt x="151" y="16"/>
                  </a:lnTo>
                  <a:lnTo>
                    <a:pt x="153" y="22"/>
                  </a:lnTo>
                  <a:lnTo>
                    <a:pt x="151" y="28"/>
                  </a:lnTo>
                  <a:lnTo>
                    <a:pt x="150" y="34"/>
                  </a:lnTo>
                  <a:lnTo>
                    <a:pt x="145" y="39"/>
                  </a:lnTo>
                  <a:lnTo>
                    <a:pt x="141" y="42"/>
                  </a:lnTo>
                  <a:lnTo>
                    <a:pt x="136" y="45"/>
                  </a:lnTo>
                  <a:lnTo>
                    <a:pt x="130" y="45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6" name="Управляющая кнопка: возврат 55">
            <a:hlinkClick r:id="rId3" action="ppaction://hlinksldjump" highlightClick="1"/>
          </p:cNvPr>
          <p:cNvSpPr/>
          <p:nvPr/>
        </p:nvSpPr>
        <p:spPr>
          <a:xfrm>
            <a:off x="8244408" y="6093296"/>
            <a:ext cx="576262" cy="503237"/>
          </a:xfrm>
          <a:prstGeom prst="actionButtonReturn">
            <a:avLst/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7" name="Group 57"/>
          <p:cNvGrpSpPr>
            <a:grpSpLocks/>
          </p:cNvGrpSpPr>
          <p:nvPr/>
        </p:nvGrpSpPr>
        <p:grpSpPr bwMode="auto">
          <a:xfrm>
            <a:off x="3995936" y="3212976"/>
            <a:ext cx="533400" cy="533400"/>
            <a:chOff x="2430" y="1692"/>
            <a:chExt cx="339" cy="339"/>
          </a:xfrm>
        </p:grpSpPr>
        <p:sp>
          <p:nvSpPr>
            <p:cNvPr id="45" name="Freeform 58"/>
            <p:cNvSpPr>
              <a:spLocks noEditPoints="1"/>
            </p:cNvSpPr>
            <p:nvPr/>
          </p:nvSpPr>
          <p:spPr bwMode="gray">
            <a:xfrm>
              <a:off x="2430" y="1692"/>
              <a:ext cx="339" cy="339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131" y="5"/>
                </a:cxn>
                <a:cxn ang="0">
                  <a:pos x="95" y="17"/>
                </a:cxn>
                <a:cxn ang="0">
                  <a:pos x="63" y="38"/>
                </a:cxn>
                <a:cxn ang="0">
                  <a:pos x="38" y="63"/>
                </a:cxn>
                <a:cxn ang="0">
                  <a:pos x="18" y="95"/>
                </a:cxn>
                <a:cxn ang="0">
                  <a:pos x="5" y="131"/>
                </a:cxn>
                <a:cxn ang="0">
                  <a:pos x="0" y="170"/>
                </a:cxn>
                <a:cxn ang="0">
                  <a:pos x="5" y="209"/>
                </a:cxn>
                <a:cxn ang="0">
                  <a:pos x="18" y="245"/>
                </a:cxn>
                <a:cxn ang="0">
                  <a:pos x="38" y="276"/>
                </a:cxn>
                <a:cxn ang="0">
                  <a:pos x="63" y="302"/>
                </a:cxn>
                <a:cxn ang="0">
                  <a:pos x="95" y="323"/>
                </a:cxn>
                <a:cxn ang="0">
                  <a:pos x="131" y="335"/>
                </a:cxn>
                <a:cxn ang="0">
                  <a:pos x="170" y="339"/>
                </a:cxn>
                <a:cxn ang="0">
                  <a:pos x="209" y="335"/>
                </a:cxn>
                <a:cxn ang="0">
                  <a:pos x="245" y="323"/>
                </a:cxn>
                <a:cxn ang="0">
                  <a:pos x="276" y="302"/>
                </a:cxn>
                <a:cxn ang="0">
                  <a:pos x="303" y="276"/>
                </a:cxn>
                <a:cxn ang="0">
                  <a:pos x="323" y="245"/>
                </a:cxn>
                <a:cxn ang="0">
                  <a:pos x="335" y="209"/>
                </a:cxn>
                <a:cxn ang="0">
                  <a:pos x="339" y="170"/>
                </a:cxn>
                <a:cxn ang="0">
                  <a:pos x="335" y="131"/>
                </a:cxn>
                <a:cxn ang="0">
                  <a:pos x="323" y="95"/>
                </a:cxn>
                <a:cxn ang="0">
                  <a:pos x="303" y="63"/>
                </a:cxn>
                <a:cxn ang="0">
                  <a:pos x="276" y="38"/>
                </a:cxn>
                <a:cxn ang="0">
                  <a:pos x="245" y="17"/>
                </a:cxn>
                <a:cxn ang="0">
                  <a:pos x="209" y="5"/>
                </a:cxn>
                <a:cxn ang="0">
                  <a:pos x="170" y="0"/>
                </a:cxn>
                <a:cxn ang="0">
                  <a:pos x="170" y="294"/>
                </a:cxn>
                <a:cxn ang="0">
                  <a:pos x="137" y="291"/>
                </a:cxn>
                <a:cxn ang="0">
                  <a:pos x="107" y="278"/>
                </a:cxn>
                <a:cxn ang="0">
                  <a:pos x="81" y="258"/>
                </a:cxn>
                <a:cxn ang="0">
                  <a:pos x="62" y="233"/>
                </a:cxn>
                <a:cxn ang="0">
                  <a:pos x="50" y="203"/>
                </a:cxn>
                <a:cxn ang="0">
                  <a:pos x="45" y="170"/>
                </a:cxn>
                <a:cxn ang="0">
                  <a:pos x="50" y="137"/>
                </a:cxn>
                <a:cxn ang="0">
                  <a:pos x="62" y="107"/>
                </a:cxn>
                <a:cxn ang="0">
                  <a:pos x="81" y="81"/>
                </a:cxn>
                <a:cxn ang="0">
                  <a:pos x="107" y="62"/>
                </a:cxn>
                <a:cxn ang="0">
                  <a:pos x="137" y="48"/>
                </a:cxn>
                <a:cxn ang="0">
                  <a:pos x="170" y="44"/>
                </a:cxn>
                <a:cxn ang="0">
                  <a:pos x="203" y="48"/>
                </a:cxn>
                <a:cxn ang="0">
                  <a:pos x="233" y="62"/>
                </a:cxn>
                <a:cxn ang="0">
                  <a:pos x="258" y="81"/>
                </a:cxn>
                <a:cxn ang="0">
                  <a:pos x="278" y="107"/>
                </a:cxn>
                <a:cxn ang="0">
                  <a:pos x="291" y="137"/>
                </a:cxn>
                <a:cxn ang="0">
                  <a:pos x="296" y="170"/>
                </a:cxn>
                <a:cxn ang="0">
                  <a:pos x="291" y="203"/>
                </a:cxn>
                <a:cxn ang="0">
                  <a:pos x="278" y="233"/>
                </a:cxn>
                <a:cxn ang="0">
                  <a:pos x="258" y="258"/>
                </a:cxn>
                <a:cxn ang="0">
                  <a:pos x="233" y="278"/>
                </a:cxn>
                <a:cxn ang="0">
                  <a:pos x="203" y="291"/>
                </a:cxn>
                <a:cxn ang="0">
                  <a:pos x="170" y="294"/>
                </a:cxn>
              </a:cxnLst>
              <a:rect l="0" t="0" r="r" b="b"/>
              <a:pathLst>
                <a:path w="339" h="339">
                  <a:moveTo>
                    <a:pt x="170" y="0"/>
                  </a:moveTo>
                  <a:lnTo>
                    <a:pt x="131" y="5"/>
                  </a:lnTo>
                  <a:lnTo>
                    <a:pt x="95" y="17"/>
                  </a:lnTo>
                  <a:lnTo>
                    <a:pt x="63" y="38"/>
                  </a:lnTo>
                  <a:lnTo>
                    <a:pt x="38" y="63"/>
                  </a:lnTo>
                  <a:lnTo>
                    <a:pt x="18" y="95"/>
                  </a:lnTo>
                  <a:lnTo>
                    <a:pt x="5" y="131"/>
                  </a:lnTo>
                  <a:lnTo>
                    <a:pt x="0" y="170"/>
                  </a:lnTo>
                  <a:lnTo>
                    <a:pt x="5" y="209"/>
                  </a:lnTo>
                  <a:lnTo>
                    <a:pt x="18" y="245"/>
                  </a:lnTo>
                  <a:lnTo>
                    <a:pt x="38" y="276"/>
                  </a:lnTo>
                  <a:lnTo>
                    <a:pt x="63" y="302"/>
                  </a:lnTo>
                  <a:lnTo>
                    <a:pt x="95" y="323"/>
                  </a:lnTo>
                  <a:lnTo>
                    <a:pt x="131" y="335"/>
                  </a:lnTo>
                  <a:lnTo>
                    <a:pt x="170" y="339"/>
                  </a:lnTo>
                  <a:lnTo>
                    <a:pt x="209" y="335"/>
                  </a:lnTo>
                  <a:lnTo>
                    <a:pt x="245" y="323"/>
                  </a:lnTo>
                  <a:lnTo>
                    <a:pt x="276" y="302"/>
                  </a:lnTo>
                  <a:lnTo>
                    <a:pt x="303" y="276"/>
                  </a:lnTo>
                  <a:lnTo>
                    <a:pt x="323" y="245"/>
                  </a:lnTo>
                  <a:lnTo>
                    <a:pt x="335" y="209"/>
                  </a:lnTo>
                  <a:lnTo>
                    <a:pt x="339" y="170"/>
                  </a:lnTo>
                  <a:lnTo>
                    <a:pt x="335" y="131"/>
                  </a:lnTo>
                  <a:lnTo>
                    <a:pt x="323" y="95"/>
                  </a:lnTo>
                  <a:lnTo>
                    <a:pt x="303" y="63"/>
                  </a:lnTo>
                  <a:lnTo>
                    <a:pt x="276" y="38"/>
                  </a:lnTo>
                  <a:lnTo>
                    <a:pt x="245" y="17"/>
                  </a:lnTo>
                  <a:lnTo>
                    <a:pt x="209" y="5"/>
                  </a:lnTo>
                  <a:lnTo>
                    <a:pt x="170" y="0"/>
                  </a:lnTo>
                  <a:close/>
                  <a:moveTo>
                    <a:pt x="170" y="294"/>
                  </a:moveTo>
                  <a:lnTo>
                    <a:pt x="137" y="291"/>
                  </a:lnTo>
                  <a:lnTo>
                    <a:pt x="107" y="278"/>
                  </a:lnTo>
                  <a:lnTo>
                    <a:pt x="81" y="258"/>
                  </a:lnTo>
                  <a:lnTo>
                    <a:pt x="62" y="233"/>
                  </a:lnTo>
                  <a:lnTo>
                    <a:pt x="50" y="203"/>
                  </a:lnTo>
                  <a:lnTo>
                    <a:pt x="45" y="170"/>
                  </a:lnTo>
                  <a:lnTo>
                    <a:pt x="50" y="137"/>
                  </a:lnTo>
                  <a:lnTo>
                    <a:pt x="62" y="107"/>
                  </a:lnTo>
                  <a:lnTo>
                    <a:pt x="81" y="81"/>
                  </a:lnTo>
                  <a:lnTo>
                    <a:pt x="107" y="62"/>
                  </a:lnTo>
                  <a:lnTo>
                    <a:pt x="137" y="48"/>
                  </a:lnTo>
                  <a:lnTo>
                    <a:pt x="170" y="44"/>
                  </a:lnTo>
                  <a:lnTo>
                    <a:pt x="203" y="48"/>
                  </a:lnTo>
                  <a:lnTo>
                    <a:pt x="233" y="62"/>
                  </a:lnTo>
                  <a:lnTo>
                    <a:pt x="258" y="81"/>
                  </a:lnTo>
                  <a:lnTo>
                    <a:pt x="278" y="107"/>
                  </a:lnTo>
                  <a:lnTo>
                    <a:pt x="291" y="137"/>
                  </a:lnTo>
                  <a:lnTo>
                    <a:pt x="296" y="170"/>
                  </a:lnTo>
                  <a:lnTo>
                    <a:pt x="291" y="203"/>
                  </a:lnTo>
                  <a:lnTo>
                    <a:pt x="278" y="233"/>
                  </a:lnTo>
                  <a:lnTo>
                    <a:pt x="258" y="258"/>
                  </a:lnTo>
                  <a:lnTo>
                    <a:pt x="233" y="278"/>
                  </a:lnTo>
                  <a:lnTo>
                    <a:pt x="203" y="291"/>
                  </a:lnTo>
                  <a:lnTo>
                    <a:pt x="170" y="294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" name="Freeform 59"/>
            <p:cNvSpPr>
              <a:spLocks noEditPoints="1"/>
            </p:cNvSpPr>
            <p:nvPr/>
          </p:nvSpPr>
          <p:spPr bwMode="gray">
            <a:xfrm>
              <a:off x="2516" y="1799"/>
              <a:ext cx="168" cy="157"/>
            </a:xfrm>
            <a:custGeom>
              <a:avLst/>
              <a:gdLst/>
              <a:ahLst/>
              <a:cxnLst>
                <a:cxn ang="0">
                  <a:pos x="12" y="76"/>
                </a:cxn>
                <a:cxn ang="0">
                  <a:pos x="30" y="114"/>
                </a:cxn>
                <a:cxn ang="0">
                  <a:pos x="63" y="132"/>
                </a:cxn>
                <a:cxn ang="0">
                  <a:pos x="106" y="132"/>
                </a:cxn>
                <a:cxn ang="0">
                  <a:pos x="139" y="114"/>
                </a:cxn>
                <a:cxn ang="0">
                  <a:pos x="157" y="76"/>
                </a:cxn>
                <a:cxn ang="0">
                  <a:pos x="163" y="100"/>
                </a:cxn>
                <a:cxn ang="0">
                  <a:pos x="142" y="136"/>
                </a:cxn>
                <a:cxn ang="0">
                  <a:pos x="106" y="156"/>
                </a:cxn>
                <a:cxn ang="0">
                  <a:pos x="61" y="156"/>
                </a:cxn>
                <a:cxn ang="0">
                  <a:pos x="27" y="136"/>
                </a:cxn>
                <a:cxn ang="0">
                  <a:pos x="4" y="100"/>
                </a:cxn>
                <a:cxn ang="0">
                  <a:pos x="39" y="45"/>
                </a:cxn>
                <a:cxn ang="0">
                  <a:pos x="27" y="42"/>
                </a:cxn>
                <a:cxn ang="0">
                  <a:pos x="19" y="34"/>
                </a:cxn>
                <a:cxn ang="0">
                  <a:pos x="16" y="22"/>
                </a:cxn>
                <a:cxn ang="0">
                  <a:pos x="19" y="12"/>
                </a:cxn>
                <a:cxn ang="0">
                  <a:pos x="27" y="3"/>
                </a:cxn>
                <a:cxn ang="0">
                  <a:pos x="39" y="0"/>
                </a:cxn>
                <a:cxn ang="0">
                  <a:pos x="49" y="3"/>
                </a:cxn>
                <a:cxn ang="0">
                  <a:pos x="58" y="12"/>
                </a:cxn>
                <a:cxn ang="0">
                  <a:pos x="61" y="22"/>
                </a:cxn>
                <a:cxn ang="0">
                  <a:pos x="58" y="34"/>
                </a:cxn>
                <a:cxn ang="0">
                  <a:pos x="49" y="42"/>
                </a:cxn>
                <a:cxn ang="0">
                  <a:pos x="39" y="45"/>
                </a:cxn>
                <a:cxn ang="0">
                  <a:pos x="124" y="45"/>
                </a:cxn>
                <a:cxn ang="0">
                  <a:pos x="114" y="39"/>
                </a:cxn>
                <a:cxn ang="0">
                  <a:pos x="108" y="28"/>
                </a:cxn>
                <a:cxn ang="0">
                  <a:pos x="108" y="16"/>
                </a:cxn>
                <a:cxn ang="0">
                  <a:pos x="114" y="6"/>
                </a:cxn>
                <a:cxn ang="0">
                  <a:pos x="124" y="1"/>
                </a:cxn>
                <a:cxn ang="0">
                  <a:pos x="136" y="1"/>
                </a:cxn>
                <a:cxn ang="0">
                  <a:pos x="145" y="6"/>
                </a:cxn>
                <a:cxn ang="0">
                  <a:pos x="151" y="16"/>
                </a:cxn>
                <a:cxn ang="0">
                  <a:pos x="151" y="28"/>
                </a:cxn>
                <a:cxn ang="0">
                  <a:pos x="145" y="39"/>
                </a:cxn>
                <a:cxn ang="0">
                  <a:pos x="136" y="45"/>
                </a:cxn>
              </a:cxnLst>
              <a:rect l="0" t="0" r="r" b="b"/>
              <a:pathLst>
                <a:path w="168" h="157">
                  <a:moveTo>
                    <a:pt x="0" y="76"/>
                  </a:moveTo>
                  <a:lnTo>
                    <a:pt x="12" y="76"/>
                  </a:lnTo>
                  <a:lnTo>
                    <a:pt x="18" y="97"/>
                  </a:lnTo>
                  <a:lnTo>
                    <a:pt x="30" y="114"/>
                  </a:lnTo>
                  <a:lnTo>
                    <a:pt x="43" y="126"/>
                  </a:lnTo>
                  <a:lnTo>
                    <a:pt x="63" y="132"/>
                  </a:lnTo>
                  <a:lnTo>
                    <a:pt x="84" y="135"/>
                  </a:lnTo>
                  <a:lnTo>
                    <a:pt x="106" y="132"/>
                  </a:lnTo>
                  <a:lnTo>
                    <a:pt x="124" y="126"/>
                  </a:lnTo>
                  <a:lnTo>
                    <a:pt x="139" y="114"/>
                  </a:lnTo>
                  <a:lnTo>
                    <a:pt x="150" y="97"/>
                  </a:lnTo>
                  <a:lnTo>
                    <a:pt x="157" y="76"/>
                  </a:lnTo>
                  <a:lnTo>
                    <a:pt x="168" y="76"/>
                  </a:lnTo>
                  <a:lnTo>
                    <a:pt x="163" y="100"/>
                  </a:lnTo>
                  <a:lnTo>
                    <a:pt x="154" y="120"/>
                  </a:lnTo>
                  <a:lnTo>
                    <a:pt x="142" y="136"/>
                  </a:lnTo>
                  <a:lnTo>
                    <a:pt x="126" y="148"/>
                  </a:lnTo>
                  <a:lnTo>
                    <a:pt x="106" y="156"/>
                  </a:lnTo>
                  <a:lnTo>
                    <a:pt x="84" y="157"/>
                  </a:lnTo>
                  <a:lnTo>
                    <a:pt x="61" y="156"/>
                  </a:lnTo>
                  <a:lnTo>
                    <a:pt x="43" y="148"/>
                  </a:lnTo>
                  <a:lnTo>
                    <a:pt x="27" y="136"/>
                  </a:lnTo>
                  <a:lnTo>
                    <a:pt x="13" y="120"/>
                  </a:lnTo>
                  <a:lnTo>
                    <a:pt x="4" y="100"/>
                  </a:lnTo>
                  <a:lnTo>
                    <a:pt x="0" y="76"/>
                  </a:lnTo>
                  <a:close/>
                  <a:moveTo>
                    <a:pt x="39" y="45"/>
                  </a:moveTo>
                  <a:lnTo>
                    <a:pt x="33" y="45"/>
                  </a:lnTo>
                  <a:lnTo>
                    <a:pt x="27" y="42"/>
                  </a:lnTo>
                  <a:lnTo>
                    <a:pt x="22" y="39"/>
                  </a:lnTo>
                  <a:lnTo>
                    <a:pt x="19" y="34"/>
                  </a:lnTo>
                  <a:lnTo>
                    <a:pt x="16" y="28"/>
                  </a:lnTo>
                  <a:lnTo>
                    <a:pt x="16" y="22"/>
                  </a:lnTo>
                  <a:lnTo>
                    <a:pt x="16" y="16"/>
                  </a:lnTo>
                  <a:lnTo>
                    <a:pt x="19" y="12"/>
                  </a:lnTo>
                  <a:lnTo>
                    <a:pt x="22" y="6"/>
                  </a:lnTo>
                  <a:lnTo>
                    <a:pt x="27" y="3"/>
                  </a:lnTo>
                  <a:lnTo>
                    <a:pt x="33" y="1"/>
                  </a:lnTo>
                  <a:lnTo>
                    <a:pt x="39" y="0"/>
                  </a:lnTo>
                  <a:lnTo>
                    <a:pt x="45" y="1"/>
                  </a:lnTo>
                  <a:lnTo>
                    <a:pt x="49" y="3"/>
                  </a:lnTo>
                  <a:lnTo>
                    <a:pt x="55" y="6"/>
                  </a:lnTo>
                  <a:lnTo>
                    <a:pt x="58" y="12"/>
                  </a:lnTo>
                  <a:lnTo>
                    <a:pt x="61" y="16"/>
                  </a:lnTo>
                  <a:lnTo>
                    <a:pt x="61" y="22"/>
                  </a:lnTo>
                  <a:lnTo>
                    <a:pt x="61" y="28"/>
                  </a:lnTo>
                  <a:lnTo>
                    <a:pt x="58" y="34"/>
                  </a:lnTo>
                  <a:lnTo>
                    <a:pt x="55" y="39"/>
                  </a:lnTo>
                  <a:lnTo>
                    <a:pt x="49" y="42"/>
                  </a:lnTo>
                  <a:lnTo>
                    <a:pt x="45" y="45"/>
                  </a:lnTo>
                  <a:lnTo>
                    <a:pt x="39" y="45"/>
                  </a:lnTo>
                  <a:close/>
                  <a:moveTo>
                    <a:pt x="130" y="45"/>
                  </a:moveTo>
                  <a:lnTo>
                    <a:pt x="124" y="45"/>
                  </a:lnTo>
                  <a:lnTo>
                    <a:pt x="118" y="42"/>
                  </a:lnTo>
                  <a:lnTo>
                    <a:pt x="114" y="39"/>
                  </a:lnTo>
                  <a:lnTo>
                    <a:pt x="109" y="34"/>
                  </a:lnTo>
                  <a:lnTo>
                    <a:pt x="108" y="28"/>
                  </a:lnTo>
                  <a:lnTo>
                    <a:pt x="106" y="22"/>
                  </a:lnTo>
                  <a:lnTo>
                    <a:pt x="108" y="16"/>
                  </a:lnTo>
                  <a:lnTo>
                    <a:pt x="109" y="12"/>
                  </a:lnTo>
                  <a:lnTo>
                    <a:pt x="114" y="6"/>
                  </a:lnTo>
                  <a:lnTo>
                    <a:pt x="118" y="3"/>
                  </a:lnTo>
                  <a:lnTo>
                    <a:pt x="124" y="1"/>
                  </a:lnTo>
                  <a:lnTo>
                    <a:pt x="130" y="0"/>
                  </a:lnTo>
                  <a:lnTo>
                    <a:pt x="136" y="1"/>
                  </a:lnTo>
                  <a:lnTo>
                    <a:pt x="141" y="3"/>
                  </a:lnTo>
                  <a:lnTo>
                    <a:pt x="145" y="6"/>
                  </a:lnTo>
                  <a:lnTo>
                    <a:pt x="150" y="12"/>
                  </a:lnTo>
                  <a:lnTo>
                    <a:pt x="151" y="16"/>
                  </a:lnTo>
                  <a:lnTo>
                    <a:pt x="153" y="22"/>
                  </a:lnTo>
                  <a:lnTo>
                    <a:pt x="151" y="28"/>
                  </a:lnTo>
                  <a:lnTo>
                    <a:pt x="150" y="34"/>
                  </a:lnTo>
                  <a:lnTo>
                    <a:pt x="145" y="39"/>
                  </a:lnTo>
                  <a:lnTo>
                    <a:pt x="141" y="42"/>
                  </a:lnTo>
                  <a:lnTo>
                    <a:pt x="136" y="45"/>
                  </a:lnTo>
                  <a:lnTo>
                    <a:pt x="130" y="45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7" name="Rectangle 4"/>
          <p:cNvSpPr>
            <a:spLocks noChangeArrowheads="1"/>
          </p:cNvSpPr>
          <p:nvPr/>
        </p:nvSpPr>
        <p:spPr bwMode="gray">
          <a:xfrm>
            <a:off x="395536" y="1124744"/>
            <a:ext cx="3886200" cy="942975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  <a:alpha val="0"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48" name="Group 42"/>
          <p:cNvGrpSpPr>
            <a:grpSpLocks/>
          </p:cNvGrpSpPr>
          <p:nvPr/>
        </p:nvGrpSpPr>
        <p:grpSpPr bwMode="auto">
          <a:xfrm>
            <a:off x="3707904" y="1124744"/>
            <a:ext cx="822325" cy="966788"/>
            <a:chOff x="1596" y="1152"/>
            <a:chExt cx="518" cy="516"/>
          </a:xfrm>
        </p:grpSpPr>
        <p:sp>
          <p:nvSpPr>
            <p:cNvPr id="49" name="Oval 43"/>
            <p:cNvSpPr>
              <a:spLocks noChangeArrowheads="1"/>
            </p:cNvSpPr>
            <p:nvPr/>
          </p:nvSpPr>
          <p:spPr bwMode="gray">
            <a:xfrm>
              <a:off x="1596" y="1154"/>
              <a:ext cx="518" cy="514"/>
            </a:xfrm>
            <a:prstGeom prst="ellipse">
              <a:avLst/>
            </a:prstGeom>
            <a:solidFill>
              <a:schemeClr val="hlink"/>
            </a:solidFill>
            <a:ln w="28575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50" name="Picture 44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609" y="1152"/>
              <a:ext cx="48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5" name="Freeform 58"/>
          <p:cNvSpPr>
            <a:spLocks noEditPoints="1"/>
          </p:cNvSpPr>
          <p:nvPr/>
        </p:nvSpPr>
        <p:spPr bwMode="gray">
          <a:xfrm>
            <a:off x="3851920" y="1340768"/>
            <a:ext cx="533400" cy="533400"/>
          </a:xfrm>
          <a:custGeom>
            <a:avLst/>
            <a:gdLst/>
            <a:ahLst/>
            <a:cxnLst>
              <a:cxn ang="0">
                <a:pos x="170" y="0"/>
              </a:cxn>
              <a:cxn ang="0">
                <a:pos x="131" y="5"/>
              </a:cxn>
              <a:cxn ang="0">
                <a:pos x="95" y="17"/>
              </a:cxn>
              <a:cxn ang="0">
                <a:pos x="63" y="38"/>
              </a:cxn>
              <a:cxn ang="0">
                <a:pos x="38" y="63"/>
              </a:cxn>
              <a:cxn ang="0">
                <a:pos x="18" y="95"/>
              </a:cxn>
              <a:cxn ang="0">
                <a:pos x="5" y="131"/>
              </a:cxn>
              <a:cxn ang="0">
                <a:pos x="0" y="170"/>
              </a:cxn>
              <a:cxn ang="0">
                <a:pos x="5" y="209"/>
              </a:cxn>
              <a:cxn ang="0">
                <a:pos x="18" y="245"/>
              </a:cxn>
              <a:cxn ang="0">
                <a:pos x="38" y="276"/>
              </a:cxn>
              <a:cxn ang="0">
                <a:pos x="63" y="302"/>
              </a:cxn>
              <a:cxn ang="0">
                <a:pos x="95" y="323"/>
              </a:cxn>
              <a:cxn ang="0">
                <a:pos x="131" y="335"/>
              </a:cxn>
              <a:cxn ang="0">
                <a:pos x="170" y="339"/>
              </a:cxn>
              <a:cxn ang="0">
                <a:pos x="209" y="335"/>
              </a:cxn>
              <a:cxn ang="0">
                <a:pos x="245" y="323"/>
              </a:cxn>
              <a:cxn ang="0">
                <a:pos x="276" y="302"/>
              </a:cxn>
              <a:cxn ang="0">
                <a:pos x="303" y="276"/>
              </a:cxn>
              <a:cxn ang="0">
                <a:pos x="323" y="245"/>
              </a:cxn>
              <a:cxn ang="0">
                <a:pos x="335" y="209"/>
              </a:cxn>
              <a:cxn ang="0">
                <a:pos x="339" y="170"/>
              </a:cxn>
              <a:cxn ang="0">
                <a:pos x="335" y="131"/>
              </a:cxn>
              <a:cxn ang="0">
                <a:pos x="323" y="95"/>
              </a:cxn>
              <a:cxn ang="0">
                <a:pos x="303" y="63"/>
              </a:cxn>
              <a:cxn ang="0">
                <a:pos x="276" y="38"/>
              </a:cxn>
              <a:cxn ang="0">
                <a:pos x="245" y="17"/>
              </a:cxn>
              <a:cxn ang="0">
                <a:pos x="209" y="5"/>
              </a:cxn>
              <a:cxn ang="0">
                <a:pos x="170" y="0"/>
              </a:cxn>
              <a:cxn ang="0">
                <a:pos x="170" y="294"/>
              </a:cxn>
              <a:cxn ang="0">
                <a:pos x="137" y="291"/>
              </a:cxn>
              <a:cxn ang="0">
                <a:pos x="107" y="278"/>
              </a:cxn>
              <a:cxn ang="0">
                <a:pos x="81" y="258"/>
              </a:cxn>
              <a:cxn ang="0">
                <a:pos x="62" y="233"/>
              </a:cxn>
              <a:cxn ang="0">
                <a:pos x="50" y="203"/>
              </a:cxn>
              <a:cxn ang="0">
                <a:pos x="45" y="170"/>
              </a:cxn>
              <a:cxn ang="0">
                <a:pos x="50" y="137"/>
              </a:cxn>
              <a:cxn ang="0">
                <a:pos x="62" y="107"/>
              </a:cxn>
              <a:cxn ang="0">
                <a:pos x="81" y="81"/>
              </a:cxn>
              <a:cxn ang="0">
                <a:pos x="107" y="62"/>
              </a:cxn>
              <a:cxn ang="0">
                <a:pos x="137" y="48"/>
              </a:cxn>
              <a:cxn ang="0">
                <a:pos x="170" y="44"/>
              </a:cxn>
              <a:cxn ang="0">
                <a:pos x="203" y="48"/>
              </a:cxn>
              <a:cxn ang="0">
                <a:pos x="233" y="62"/>
              </a:cxn>
              <a:cxn ang="0">
                <a:pos x="258" y="81"/>
              </a:cxn>
              <a:cxn ang="0">
                <a:pos x="278" y="107"/>
              </a:cxn>
              <a:cxn ang="0">
                <a:pos x="291" y="137"/>
              </a:cxn>
              <a:cxn ang="0">
                <a:pos x="296" y="170"/>
              </a:cxn>
              <a:cxn ang="0">
                <a:pos x="291" y="203"/>
              </a:cxn>
              <a:cxn ang="0">
                <a:pos x="278" y="233"/>
              </a:cxn>
              <a:cxn ang="0">
                <a:pos x="258" y="258"/>
              </a:cxn>
              <a:cxn ang="0">
                <a:pos x="233" y="278"/>
              </a:cxn>
              <a:cxn ang="0">
                <a:pos x="203" y="291"/>
              </a:cxn>
              <a:cxn ang="0">
                <a:pos x="170" y="294"/>
              </a:cxn>
            </a:cxnLst>
            <a:rect l="0" t="0" r="r" b="b"/>
            <a:pathLst>
              <a:path w="339" h="339">
                <a:moveTo>
                  <a:pt x="170" y="0"/>
                </a:moveTo>
                <a:lnTo>
                  <a:pt x="131" y="5"/>
                </a:lnTo>
                <a:lnTo>
                  <a:pt x="95" y="17"/>
                </a:lnTo>
                <a:lnTo>
                  <a:pt x="63" y="38"/>
                </a:lnTo>
                <a:lnTo>
                  <a:pt x="38" y="63"/>
                </a:lnTo>
                <a:lnTo>
                  <a:pt x="18" y="95"/>
                </a:lnTo>
                <a:lnTo>
                  <a:pt x="5" y="131"/>
                </a:lnTo>
                <a:lnTo>
                  <a:pt x="0" y="170"/>
                </a:lnTo>
                <a:lnTo>
                  <a:pt x="5" y="209"/>
                </a:lnTo>
                <a:lnTo>
                  <a:pt x="18" y="245"/>
                </a:lnTo>
                <a:lnTo>
                  <a:pt x="38" y="276"/>
                </a:lnTo>
                <a:lnTo>
                  <a:pt x="63" y="302"/>
                </a:lnTo>
                <a:lnTo>
                  <a:pt x="95" y="323"/>
                </a:lnTo>
                <a:lnTo>
                  <a:pt x="131" y="335"/>
                </a:lnTo>
                <a:lnTo>
                  <a:pt x="170" y="339"/>
                </a:lnTo>
                <a:lnTo>
                  <a:pt x="209" y="335"/>
                </a:lnTo>
                <a:lnTo>
                  <a:pt x="245" y="323"/>
                </a:lnTo>
                <a:lnTo>
                  <a:pt x="276" y="302"/>
                </a:lnTo>
                <a:lnTo>
                  <a:pt x="303" y="276"/>
                </a:lnTo>
                <a:lnTo>
                  <a:pt x="323" y="245"/>
                </a:lnTo>
                <a:lnTo>
                  <a:pt x="335" y="209"/>
                </a:lnTo>
                <a:lnTo>
                  <a:pt x="339" y="170"/>
                </a:lnTo>
                <a:lnTo>
                  <a:pt x="335" y="131"/>
                </a:lnTo>
                <a:lnTo>
                  <a:pt x="323" y="95"/>
                </a:lnTo>
                <a:lnTo>
                  <a:pt x="303" y="63"/>
                </a:lnTo>
                <a:lnTo>
                  <a:pt x="276" y="38"/>
                </a:lnTo>
                <a:lnTo>
                  <a:pt x="245" y="17"/>
                </a:lnTo>
                <a:lnTo>
                  <a:pt x="209" y="5"/>
                </a:lnTo>
                <a:lnTo>
                  <a:pt x="170" y="0"/>
                </a:lnTo>
                <a:close/>
                <a:moveTo>
                  <a:pt x="170" y="294"/>
                </a:moveTo>
                <a:lnTo>
                  <a:pt x="137" y="291"/>
                </a:lnTo>
                <a:lnTo>
                  <a:pt x="107" y="278"/>
                </a:lnTo>
                <a:lnTo>
                  <a:pt x="81" y="258"/>
                </a:lnTo>
                <a:lnTo>
                  <a:pt x="62" y="233"/>
                </a:lnTo>
                <a:lnTo>
                  <a:pt x="50" y="203"/>
                </a:lnTo>
                <a:lnTo>
                  <a:pt x="45" y="170"/>
                </a:lnTo>
                <a:lnTo>
                  <a:pt x="50" y="137"/>
                </a:lnTo>
                <a:lnTo>
                  <a:pt x="62" y="107"/>
                </a:lnTo>
                <a:lnTo>
                  <a:pt x="81" y="81"/>
                </a:lnTo>
                <a:lnTo>
                  <a:pt x="107" y="62"/>
                </a:lnTo>
                <a:lnTo>
                  <a:pt x="137" y="48"/>
                </a:lnTo>
                <a:lnTo>
                  <a:pt x="170" y="44"/>
                </a:lnTo>
                <a:lnTo>
                  <a:pt x="203" y="48"/>
                </a:lnTo>
                <a:lnTo>
                  <a:pt x="233" y="62"/>
                </a:lnTo>
                <a:lnTo>
                  <a:pt x="258" y="81"/>
                </a:lnTo>
                <a:lnTo>
                  <a:pt x="278" y="107"/>
                </a:lnTo>
                <a:lnTo>
                  <a:pt x="291" y="137"/>
                </a:lnTo>
                <a:lnTo>
                  <a:pt x="296" y="170"/>
                </a:lnTo>
                <a:lnTo>
                  <a:pt x="291" y="203"/>
                </a:lnTo>
                <a:lnTo>
                  <a:pt x="278" y="233"/>
                </a:lnTo>
                <a:lnTo>
                  <a:pt x="258" y="258"/>
                </a:lnTo>
                <a:lnTo>
                  <a:pt x="233" y="278"/>
                </a:lnTo>
                <a:lnTo>
                  <a:pt x="203" y="291"/>
                </a:lnTo>
                <a:lnTo>
                  <a:pt x="170" y="294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7" name="Freeform 59"/>
          <p:cNvSpPr>
            <a:spLocks noEditPoints="1"/>
          </p:cNvSpPr>
          <p:nvPr/>
        </p:nvSpPr>
        <p:spPr bwMode="gray">
          <a:xfrm>
            <a:off x="3995936" y="1484784"/>
            <a:ext cx="264340" cy="247032"/>
          </a:xfrm>
          <a:custGeom>
            <a:avLst/>
            <a:gdLst/>
            <a:ahLst/>
            <a:cxnLst>
              <a:cxn ang="0">
                <a:pos x="12" y="76"/>
              </a:cxn>
              <a:cxn ang="0">
                <a:pos x="30" y="114"/>
              </a:cxn>
              <a:cxn ang="0">
                <a:pos x="63" y="132"/>
              </a:cxn>
              <a:cxn ang="0">
                <a:pos x="106" y="132"/>
              </a:cxn>
              <a:cxn ang="0">
                <a:pos x="139" y="114"/>
              </a:cxn>
              <a:cxn ang="0">
                <a:pos x="157" y="76"/>
              </a:cxn>
              <a:cxn ang="0">
                <a:pos x="163" y="100"/>
              </a:cxn>
              <a:cxn ang="0">
                <a:pos x="142" y="136"/>
              </a:cxn>
              <a:cxn ang="0">
                <a:pos x="106" y="156"/>
              </a:cxn>
              <a:cxn ang="0">
                <a:pos x="61" y="156"/>
              </a:cxn>
              <a:cxn ang="0">
                <a:pos x="27" y="136"/>
              </a:cxn>
              <a:cxn ang="0">
                <a:pos x="4" y="100"/>
              </a:cxn>
              <a:cxn ang="0">
                <a:pos x="39" y="45"/>
              </a:cxn>
              <a:cxn ang="0">
                <a:pos x="27" y="42"/>
              </a:cxn>
              <a:cxn ang="0">
                <a:pos x="19" y="34"/>
              </a:cxn>
              <a:cxn ang="0">
                <a:pos x="16" y="22"/>
              </a:cxn>
              <a:cxn ang="0">
                <a:pos x="19" y="12"/>
              </a:cxn>
              <a:cxn ang="0">
                <a:pos x="27" y="3"/>
              </a:cxn>
              <a:cxn ang="0">
                <a:pos x="39" y="0"/>
              </a:cxn>
              <a:cxn ang="0">
                <a:pos x="49" y="3"/>
              </a:cxn>
              <a:cxn ang="0">
                <a:pos x="58" y="12"/>
              </a:cxn>
              <a:cxn ang="0">
                <a:pos x="61" y="22"/>
              </a:cxn>
              <a:cxn ang="0">
                <a:pos x="58" y="34"/>
              </a:cxn>
              <a:cxn ang="0">
                <a:pos x="49" y="42"/>
              </a:cxn>
              <a:cxn ang="0">
                <a:pos x="39" y="45"/>
              </a:cxn>
              <a:cxn ang="0">
                <a:pos x="124" y="45"/>
              </a:cxn>
              <a:cxn ang="0">
                <a:pos x="114" y="39"/>
              </a:cxn>
              <a:cxn ang="0">
                <a:pos x="108" y="28"/>
              </a:cxn>
              <a:cxn ang="0">
                <a:pos x="108" y="16"/>
              </a:cxn>
              <a:cxn ang="0">
                <a:pos x="114" y="6"/>
              </a:cxn>
              <a:cxn ang="0">
                <a:pos x="124" y="1"/>
              </a:cxn>
              <a:cxn ang="0">
                <a:pos x="136" y="1"/>
              </a:cxn>
              <a:cxn ang="0">
                <a:pos x="145" y="6"/>
              </a:cxn>
              <a:cxn ang="0">
                <a:pos x="151" y="16"/>
              </a:cxn>
              <a:cxn ang="0">
                <a:pos x="151" y="28"/>
              </a:cxn>
              <a:cxn ang="0">
                <a:pos x="145" y="39"/>
              </a:cxn>
              <a:cxn ang="0">
                <a:pos x="136" y="45"/>
              </a:cxn>
            </a:cxnLst>
            <a:rect l="0" t="0" r="r" b="b"/>
            <a:pathLst>
              <a:path w="168" h="157">
                <a:moveTo>
                  <a:pt x="0" y="76"/>
                </a:moveTo>
                <a:lnTo>
                  <a:pt x="12" y="76"/>
                </a:lnTo>
                <a:lnTo>
                  <a:pt x="18" y="97"/>
                </a:lnTo>
                <a:lnTo>
                  <a:pt x="30" y="114"/>
                </a:lnTo>
                <a:lnTo>
                  <a:pt x="43" y="126"/>
                </a:lnTo>
                <a:lnTo>
                  <a:pt x="63" y="132"/>
                </a:lnTo>
                <a:lnTo>
                  <a:pt x="84" y="135"/>
                </a:lnTo>
                <a:lnTo>
                  <a:pt x="106" y="132"/>
                </a:lnTo>
                <a:lnTo>
                  <a:pt x="124" y="126"/>
                </a:lnTo>
                <a:lnTo>
                  <a:pt x="139" y="114"/>
                </a:lnTo>
                <a:lnTo>
                  <a:pt x="150" y="97"/>
                </a:lnTo>
                <a:lnTo>
                  <a:pt x="157" y="76"/>
                </a:lnTo>
                <a:lnTo>
                  <a:pt x="168" y="76"/>
                </a:lnTo>
                <a:lnTo>
                  <a:pt x="163" y="100"/>
                </a:lnTo>
                <a:lnTo>
                  <a:pt x="154" y="120"/>
                </a:lnTo>
                <a:lnTo>
                  <a:pt x="142" y="136"/>
                </a:lnTo>
                <a:lnTo>
                  <a:pt x="126" y="148"/>
                </a:lnTo>
                <a:lnTo>
                  <a:pt x="106" y="156"/>
                </a:lnTo>
                <a:lnTo>
                  <a:pt x="84" y="157"/>
                </a:lnTo>
                <a:lnTo>
                  <a:pt x="61" y="156"/>
                </a:lnTo>
                <a:lnTo>
                  <a:pt x="43" y="148"/>
                </a:lnTo>
                <a:lnTo>
                  <a:pt x="27" y="136"/>
                </a:lnTo>
                <a:lnTo>
                  <a:pt x="13" y="120"/>
                </a:lnTo>
                <a:lnTo>
                  <a:pt x="4" y="100"/>
                </a:lnTo>
                <a:lnTo>
                  <a:pt x="0" y="76"/>
                </a:lnTo>
                <a:close/>
                <a:moveTo>
                  <a:pt x="39" y="45"/>
                </a:moveTo>
                <a:lnTo>
                  <a:pt x="33" y="45"/>
                </a:lnTo>
                <a:lnTo>
                  <a:pt x="27" y="42"/>
                </a:lnTo>
                <a:lnTo>
                  <a:pt x="22" y="39"/>
                </a:lnTo>
                <a:lnTo>
                  <a:pt x="19" y="34"/>
                </a:lnTo>
                <a:lnTo>
                  <a:pt x="16" y="28"/>
                </a:lnTo>
                <a:lnTo>
                  <a:pt x="16" y="22"/>
                </a:lnTo>
                <a:lnTo>
                  <a:pt x="16" y="16"/>
                </a:lnTo>
                <a:lnTo>
                  <a:pt x="19" y="12"/>
                </a:lnTo>
                <a:lnTo>
                  <a:pt x="22" y="6"/>
                </a:lnTo>
                <a:lnTo>
                  <a:pt x="27" y="3"/>
                </a:lnTo>
                <a:lnTo>
                  <a:pt x="33" y="1"/>
                </a:lnTo>
                <a:lnTo>
                  <a:pt x="39" y="0"/>
                </a:lnTo>
                <a:lnTo>
                  <a:pt x="45" y="1"/>
                </a:lnTo>
                <a:lnTo>
                  <a:pt x="49" y="3"/>
                </a:lnTo>
                <a:lnTo>
                  <a:pt x="55" y="6"/>
                </a:lnTo>
                <a:lnTo>
                  <a:pt x="58" y="12"/>
                </a:lnTo>
                <a:lnTo>
                  <a:pt x="61" y="16"/>
                </a:lnTo>
                <a:lnTo>
                  <a:pt x="61" y="22"/>
                </a:lnTo>
                <a:lnTo>
                  <a:pt x="61" y="28"/>
                </a:lnTo>
                <a:lnTo>
                  <a:pt x="58" y="34"/>
                </a:lnTo>
                <a:lnTo>
                  <a:pt x="55" y="39"/>
                </a:lnTo>
                <a:lnTo>
                  <a:pt x="49" y="42"/>
                </a:lnTo>
                <a:lnTo>
                  <a:pt x="45" y="45"/>
                </a:lnTo>
                <a:lnTo>
                  <a:pt x="39" y="45"/>
                </a:lnTo>
                <a:close/>
                <a:moveTo>
                  <a:pt x="130" y="45"/>
                </a:moveTo>
                <a:lnTo>
                  <a:pt x="124" y="45"/>
                </a:lnTo>
                <a:lnTo>
                  <a:pt x="118" y="42"/>
                </a:lnTo>
                <a:lnTo>
                  <a:pt x="114" y="39"/>
                </a:lnTo>
                <a:lnTo>
                  <a:pt x="109" y="34"/>
                </a:lnTo>
                <a:lnTo>
                  <a:pt x="108" y="28"/>
                </a:lnTo>
                <a:lnTo>
                  <a:pt x="106" y="22"/>
                </a:lnTo>
                <a:lnTo>
                  <a:pt x="108" y="16"/>
                </a:lnTo>
                <a:lnTo>
                  <a:pt x="109" y="12"/>
                </a:lnTo>
                <a:lnTo>
                  <a:pt x="114" y="6"/>
                </a:lnTo>
                <a:lnTo>
                  <a:pt x="118" y="3"/>
                </a:lnTo>
                <a:lnTo>
                  <a:pt x="124" y="1"/>
                </a:lnTo>
                <a:lnTo>
                  <a:pt x="130" y="0"/>
                </a:lnTo>
                <a:lnTo>
                  <a:pt x="136" y="1"/>
                </a:lnTo>
                <a:lnTo>
                  <a:pt x="141" y="3"/>
                </a:lnTo>
                <a:lnTo>
                  <a:pt x="145" y="6"/>
                </a:lnTo>
                <a:lnTo>
                  <a:pt x="150" y="12"/>
                </a:lnTo>
                <a:lnTo>
                  <a:pt x="151" y="16"/>
                </a:lnTo>
                <a:lnTo>
                  <a:pt x="153" y="22"/>
                </a:lnTo>
                <a:lnTo>
                  <a:pt x="151" y="28"/>
                </a:lnTo>
                <a:lnTo>
                  <a:pt x="150" y="34"/>
                </a:lnTo>
                <a:lnTo>
                  <a:pt x="145" y="39"/>
                </a:lnTo>
                <a:lnTo>
                  <a:pt x="141" y="42"/>
                </a:lnTo>
                <a:lnTo>
                  <a:pt x="136" y="45"/>
                </a:lnTo>
                <a:lnTo>
                  <a:pt x="130" y="45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8" name="Rectangle 9"/>
          <p:cNvSpPr>
            <a:spLocks noChangeArrowheads="1"/>
          </p:cNvSpPr>
          <p:nvPr/>
        </p:nvSpPr>
        <p:spPr bwMode="auto">
          <a:xfrm>
            <a:off x="611560" y="1268760"/>
            <a:ext cx="3168352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80808"/>
                </a:solidFill>
              </a:rPr>
              <a:t>Приобретение учебной литературы</a:t>
            </a:r>
            <a:endParaRPr lang="en-US" sz="2000" b="1" dirty="0">
              <a:solidFill>
                <a:srgbClr val="080808"/>
              </a:solidFill>
            </a:endParaRPr>
          </a:p>
        </p:txBody>
      </p:sp>
      <p:sp>
        <p:nvSpPr>
          <p:cNvPr id="60" name="Rectangle 13"/>
          <p:cNvSpPr>
            <a:spLocks noChangeArrowheads="1"/>
          </p:cNvSpPr>
          <p:nvPr/>
        </p:nvSpPr>
        <p:spPr bwMode="gray">
          <a:xfrm>
            <a:off x="4716016" y="1340768"/>
            <a:ext cx="1885602" cy="223342"/>
          </a:xfrm>
          <a:prstGeom prst="rect">
            <a:avLst/>
          </a:prstGeom>
          <a:solidFill>
            <a:srgbClr val="969696"/>
          </a:solidFill>
          <a:ln w="9525" algn="ctr">
            <a:noFill/>
            <a:miter lim="800000"/>
            <a:headEnd/>
            <a:tailEnd/>
          </a:ln>
          <a:effectLst>
            <a:prstShdw prst="shdw17" dist="17961" dir="2700000">
              <a:srgbClr val="5A5A5A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61" name="AutoShape 19"/>
          <p:cNvSpPr>
            <a:spLocks noChangeArrowheads="1"/>
          </p:cNvSpPr>
          <p:nvPr/>
        </p:nvSpPr>
        <p:spPr bwMode="gray">
          <a:xfrm>
            <a:off x="4644008" y="1340768"/>
            <a:ext cx="250825" cy="250825"/>
          </a:xfrm>
          <a:prstGeom prst="plus">
            <a:avLst>
              <a:gd name="adj" fmla="val 36708"/>
            </a:avLst>
          </a:prstGeom>
          <a:solidFill>
            <a:srgbClr val="969696"/>
          </a:solidFill>
          <a:ln w="9525" algn="ctr">
            <a:noFill/>
            <a:miter lim="800000"/>
            <a:headEnd/>
            <a:tailEnd/>
          </a:ln>
          <a:effectLst>
            <a:prstShdw prst="shdw17" dist="17961" dir="2700000">
              <a:srgbClr val="5A5A5A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62" name="Rectangle 14"/>
          <p:cNvSpPr>
            <a:spLocks noChangeArrowheads="1"/>
          </p:cNvSpPr>
          <p:nvPr/>
        </p:nvSpPr>
        <p:spPr bwMode="gray">
          <a:xfrm>
            <a:off x="4644008" y="1700808"/>
            <a:ext cx="3672408" cy="276622"/>
          </a:xfrm>
          <a:prstGeom prst="rect">
            <a:avLst/>
          </a:prstGeom>
          <a:solidFill>
            <a:schemeClr val="hlink"/>
          </a:solidFill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hlink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3" name="AutoShape 20"/>
          <p:cNvSpPr>
            <a:spLocks noChangeArrowheads="1"/>
          </p:cNvSpPr>
          <p:nvPr/>
        </p:nvSpPr>
        <p:spPr bwMode="gray">
          <a:xfrm>
            <a:off x="4572000" y="1700808"/>
            <a:ext cx="250825" cy="250825"/>
          </a:xfrm>
          <a:prstGeom prst="plus">
            <a:avLst>
              <a:gd name="adj" fmla="val 34176"/>
            </a:avLst>
          </a:prstGeom>
          <a:solidFill>
            <a:schemeClr val="hlink"/>
          </a:solidFill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hlink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4" name="Text Box 24"/>
          <p:cNvSpPr txBox="1">
            <a:spLocks noChangeArrowheads="1"/>
          </p:cNvSpPr>
          <p:nvPr/>
        </p:nvSpPr>
        <p:spPr bwMode="black">
          <a:xfrm>
            <a:off x="6660232" y="1268760"/>
            <a:ext cx="8064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sz="1600" b="1" dirty="0" smtClean="0">
                <a:solidFill>
                  <a:srgbClr val="000000"/>
                </a:solidFill>
              </a:rPr>
              <a:t>170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67" name="Text Box 24"/>
          <p:cNvSpPr txBox="1">
            <a:spLocks noChangeArrowheads="1"/>
          </p:cNvSpPr>
          <p:nvPr/>
        </p:nvSpPr>
        <p:spPr bwMode="black">
          <a:xfrm>
            <a:off x="8172400" y="1628800"/>
            <a:ext cx="80645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sz="1600" b="1" dirty="0" smtClean="0">
                <a:solidFill>
                  <a:srgbClr val="000000"/>
                </a:solidFill>
              </a:rPr>
              <a:t>378 -</a:t>
            </a:r>
            <a:r>
              <a:rPr lang="ru-RU" sz="1600" b="1" dirty="0" smtClean="0">
                <a:solidFill>
                  <a:srgbClr val="C00000"/>
                </a:solidFill>
              </a:rPr>
              <a:t>222%</a:t>
            </a:r>
            <a:endParaRPr lang="en-US" sz="1600" b="1" dirty="0">
              <a:solidFill>
                <a:srgbClr val="C00000"/>
              </a:solidFill>
            </a:endParaRPr>
          </a:p>
        </p:txBody>
      </p:sp>
      <p:sp>
        <p:nvSpPr>
          <p:cNvPr id="68" name="Rectangle 6"/>
          <p:cNvSpPr>
            <a:spLocks noChangeArrowheads="1"/>
          </p:cNvSpPr>
          <p:nvPr/>
        </p:nvSpPr>
        <p:spPr bwMode="ltGray">
          <a:xfrm>
            <a:off x="323528" y="5373216"/>
            <a:ext cx="4314825" cy="75088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tint val="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72" name="Group 36"/>
          <p:cNvGrpSpPr>
            <a:grpSpLocks/>
          </p:cNvGrpSpPr>
          <p:nvPr/>
        </p:nvGrpSpPr>
        <p:grpSpPr bwMode="auto">
          <a:xfrm>
            <a:off x="4067944" y="5301208"/>
            <a:ext cx="822325" cy="819150"/>
            <a:chOff x="1596" y="1152"/>
            <a:chExt cx="518" cy="516"/>
          </a:xfrm>
        </p:grpSpPr>
        <p:sp>
          <p:nvSpPr>
            <p:cNvPr id="73" name="Oval 37"/>
            <p:cNvSpPr>
              <a:spLocks noChangeArrowheads="1"/>
            </p:cNvSpPr>
            <p:nvPr/>
          </p:nvSpPr>
          <p:spPr bwMode="gray">
            <a:xfrm>
              <a:off x="1596" y="1154"/>
              <a:ext cx="518" cy="514"/>
            </a:xfrm>
            <a:prstGeom prst="ellipse">
              <a:avLst/>
            </a:prstGeom>
            <a:solidFill>
              <a:schemeClr val="accent1"/>
            </a:solidFill>
            <a:ln w="28575" algn="ctr">
              <a:solidFill>
                <a:srgbClr val="F8F8F8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74" name="Picture 38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</a:blip>
            <a:srcRect/>
            <a:stretch>
              <a:fillRect/>
            </a:stretch>
          </p:blipFill>
          <p:spPr bwMode="gray">
            <a:xfrm>
              <a:off x="1609" y="1152"/>
              <a:ext cx="48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9" name="Group 57"/>
          <p:cNvGrpSpPr>
            <a:grpSpLocks/>
          </p:cNvGrpSpPr>
          <p:nvPr/>
        </p:nvGrpSpPr>
        <p:grpSpPr bwMode="auto">
          <a:xfrm>
            <a:off x="4211960" y="5445224"/>
            <a:ext cx="533400" cy="533400"/>
            <a:chOff x="2430" y="1692"/>
            <a:chExt cx="339" cy="339"/>
          </a:xfrm>
        </p:grpSpPr>
        <p:sp>
          <p:nvSpPr>
            <p:cNvPr id="70" name="Freeform 58"/>
            <p:cNvSpPr>
              <a:spLocks noEditPoints="1"/>
            </p:cNvSpPr>
            <p:nvPr/>
          </p:nvSpPr>
          <p:spPr bwMode="gray">
            <a:xfrm>
              <a:off x="2430" y="1692"/>
              <a:ext cx="339" cy="339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131" y="5"/>
                </a:cxn>
                <a:cxn ang="0">
                  <a:pos x="95" y="17"/>
                </a:cxn>
                <a:cxn ang="0">
                  <a:pos x="63" y="38"/>
                </a:cxn>
                <a:cxn ang="0">
                  <a:pos x="38" y="63"/>
                </a:cxn>
                <a:cxn ang="0">
                  <a:pos x="18" y="95"/>
                </a:cxn>
                <a:cxn ang="0">
                  <a:pos x="5" y="131"/>
                </a:cxn>
                <a:cxn ang="0">
                  <a:pos x="0" y="170"/>
                </a:cxn>
                <a:cxn ang="0">
                  <a:pos x="5" y="209"/>
                </a:cxn>
                <a:cxn ang="0">
                  <a:pos x="18" y="245"/>
                </a:cxn>
                <a:cxn ang="0">
                  <a:pos x="38" y="276"/>
                </a:cxn>
                <a:cxn ang="0">
                  <a:pos x="63" y="302"/>
                </a:cxn>
                <a:cxn ang="0">
                  <a:pos x="95" y="323"/>
                </a:cxn>
                <a:cxn ang="0">
                  <a:pos x="131" y="335"/>
                </a:cxn>
                <a:cxn ang="0">
                  <a:pos x="170" y="339"/>
                </a:cxn>
                <a:cxn ang="0">
                  <a:pos x="209" y="335"/>
                </a:cxn>
                <a:cxn ang="0">
                  <a:pos x="245" y="323"/>
                </a:cxn>
                <a:cxn ang="0">
                  <a:pos x="276" y="302"/>
                </a:cxn>
                <a:cxn ang="0">
                  <a:pos x="303" y="276"/>
                </a:cxn>
                <a:cxn ang="0">
                  <a:pos x="323" y="245"/>
                </a:cxn>
                <a:cxn ang="0">
                  <a:pos x="335" y="209"/>
                </a:cxn>
                <a:cxn ang="0">
                  <a:pos x="339" y="170"/>
                </a:cxn>
                <a:cxn ang="0">
                  <a:pos x="335" y="131"/>
                </a:cxn>
                <a:cxn ang="0">
                  <a:pos x="323" y="95"/>
                </a:cxn>
                <a:cxn ang="0">
                  <a:pos x="303" y="63"/>
                </a:cxn>
                <a:cxn ang="0">
                  <a:pos x="276" y="38"/>
                </a:cxn>
                <a:cxn ang="0">
                  <a:pos x="245" y="17"/>
                </a:cxn>
                <a:cxn ang="0">
                  <a:pos x="209" y="5"/>
                </a:cxn>
                <a:cxn ang="0">
                  <a:pos x="170" y="0"/>
                </a:cxn>
                <a:cxn ang="0">
                  <a:pos x="170" y="294"/>
                </a:cxn>
                <a:cxn ang="0">
                  <a:pos x="137" y="291"/>
                </a:cxn>
                <a:cxn ang="0">
                  <a:pos x="107" y="278"/>
                </a:cxn>
                <a:cxn ang="0">
                  <a:pos x="81" y="258"/>
                </a:cxn>
                <a:cxn ang="0">
                  <a:pos x="62" y="233"/>
                </a:cxn>
                <a:cxn ang="0">
                  <a:pos x="50" y="203"/>
                </a:cxn>
                <a:cxn ang="0">
                  <a:pos x="45" y="170"/>
                </a:cxn>
                <a:cxn ang="0">
                  <a:pos x="50" y="137"/>
                </a:cxn>
                <a:cxn ang="0">
                  <a:pos x="62" y="107"/>
                </a:cxn>
                <a:cxn ang="0">
                  <a:pos x="81" y="81"/>
                </a:cxn>
                <a:cxn ang="0">
                  <a:pos x="107" y="62"/>
                </a:cxn>
                <a:cxn ang="0">
                  <a:pos x="137" y="48"/>
                </a:cxn>
                <a:cxn ang="0">
                  <a:pos x="170" y="44"/>
                </a:cxn>
                <a:cxn ang="0">
                  <a:pos x="203" y="48"/>
                </a:cxn>
                <a:cxn ang="0">
                  <a:pos x="233" y="62"/>
                </a:cxn>
                <a:cxn ang="0">
                  <a:pos x="258" y="81"/>
                </a:cxn>
                <a:cxn ang="0">
                  <a:pos x="278" y="107"/>
                </a:cxn>
                <a:cxn ang="0">
                  <a:pos x="291" y="137"/>
                </a:cxn>
                <a:cxn ang="0">
                  <a:pos x="296" y="170"/>
                </a:cxn>
                <a:cxn ang="0">
                  <a:pos x="291" y="203"/>
                </a:cxn>
                <a:cxn ang="0">
                  <a:pos x="278" y="233"/>
                </a:cxn>
                <a:cxn ang="0">
                  <a:pos x="258" y="258"/>
                </a:cxn>
                <a:cxn ang="0">
                  <a:pos x="233" y="278"/>
                </a:cxn>
                <a:cxn ang="0">
                  <a:pos x="203" y="291"/>
                </a:cxn>
                <a:cxn ang="0">
                  <a:pos x="170" y="294"/>
                </a:cxn>
              </a:cxnLst>
              <a:rect l="0" t="0" r="r" b="b"/>
              <a:pathLst>
                <a:path w="339" h="339">
                  <a:moveTo>
                    <a:pt x="170" y="0"/>
                  </a:moveTo>
                  <a:lnTo>
                    <a:pt x="131" y="5"/>
                  </a:lnTo>
                  <a:lnTo>
                    <a:pt x="95" y="17"/>
                  </a:lnTo>
                  <a:lnTo>
                    <a:pt x="63" y="38"/>
                  </a:lnTo>
                  <a:lnTo>
                    <a:pt x="38" y="63"/>
                  </a:lnTo>
                  <a:lnTo>
                    <a:pt x="18" y="95"/>
                  </a:lnTo>
                  <a:lnTo>
                    <a:pt x="5" y="131"/>
                  </a:lnTo>
                  <a:lnTo>
                    <a:pt x="0" y="170"/>
                  </a:lnTo>
                  <a:lnTo>
                    <a:pt x="5" y="209"/>
                  </a:lnTo>
                  <a:lnTo>
                    <a:pt x="18" y="245"/>
                  </a:lnTo>
                  <a:lnTo>
                    <a:pt x="38" y="276"/>
                  </a:lnTo>
                  <a:lnTo>
                    <a:pt x="63" y="302"/>
                  </a:lnTo>
                  <a:lnTo>
                    <a:pt x="95" y="323"/>
                  </a:lnTo>
                  <a:lnTo>
                    <a:pt x="131" y="335"/>
                  </a:lnTo>
                  <a:lnTo>
                    <a:pt x="170" y="339"/>
                  </a:lnTo>
                  <a:lnTo>
                    <a:pt x="209" y="335"/>
                  </a:lnTo>
                  <a:lnTo>
                    <a:pt x="245" y="323"/>
                  </a:lnTo>
                  <a:lnTo>
                    <a:pt x="276" y="302"/>
                  </a:lnTo>
                  <a:lnTo>
                    <a:pt x="303" y="276"/>
                  </a:lnTo>
                  <a:lnTo>
                    <a:pt x="323" y="245"/>
                  </a:lnTo>
                  <a:lnTo>
                    <a:pt x="335" y="209"/>
                  </a:lnTo>
                  <a:lnTo>
                    <a:pt x="339" y="170"/>
                  </a:lnTo>
                  <a:lnTo>
                    <a:pt x="335" y="131"/>
                  </a:lnTo>
                  <a:lnTo>
                    <a:pt x="323" y="95"/>
                  </a:lnTo>
                  <a:lnTo>
                    <a:pt x="303" y="63"/>
                  </a:lnTo>
                  <a:lnTo>
                    <a:pt x="276" y="38"/>
                  </a:lnTo>
                  <a:lnTo>
                    <a:pt x="245" y="17"/>
                  </a:lnTo>
                  <a:lnTo>
                    <a:pt x="209" y="5"/>
                  </a:lnTo>
                  <a:lnTo>
                    <a:pt x="170" y="0"/>
                  </a:lnTo>
                  <a:close/>
                  <a:moveTo>
                    <a:pt x="170" y="294"/>
                  </a:moveTo>
                  <a:lnTo>
                    <a:pt x="137" y="291"/>
                  </a:lnTo>
                  <a:lnTo>
                    <a:pt x="107" y="278"/>
                  </a:lnTo>
                  <a:lnTo>
                    <a:pt x="81" y="258"/>
                  </a:lnTo>
                  <a:lnTo>
                    <a:pt x="62" y="233"/>
                  </a:lnTo>
                  <a:lnTo>
                    <a:pt x="50" y="203"/>
                  </a:lnTo>
                  <a:lnTo>
                    <a:pt x="45" y="170"/>
                  </a:lnTo>
                  <a:lnTo>
                    <a:pt x="50" y="137"/>
                  </a:lnTo>
                  <a:lnTo>
                    <a:pt x="62" y="107"/>
                  </a:lnTo>
                  <a:lnTo>
                    <a:pt x="81" y="81"/>
                  </a:lnTo>
                  <a:lnTo>
                    <a:pt x="107" y="62"/>
                  </a:lnTo>
                  <a:lnTo>
                    <a:pt x="137" y="48"/>
                  </a:lnTo>
                  <a:lnTo>
                    <a:pt x="170" y="44"/>
                  </a:lnTo>
                  <a:lnTo>
                    <a:pt x="203" y="48"/>
                  </a:lnTo>
                  <a:lnTo>
                    <a:pt x="233" y="62"/>
                  </a:lnTo>
                  <a:lnTo>
                    <a:pt x="258" y="81"/>
                  </a:lnTo>
                  <a:lnTo>
                    <a:pt x="278" y="107"/>
                  </a:lnTo>
                  <a:lnTo>
                    <a:pt x="291" y="137"/>
                  </a:lnTo>
                  <a:lnTo>
                    <a:pt x="296" y="170"/>
                  </a:lnTo>
                  <a:lnTo>
                    <a:pt x="291" y="203"/>
                  </a:lnTo>
                  <a:lnTo>
                    <a:pt x="278" y="233"/>
                  </a:lnTo>
                  <a:lnTo>
                    <a:pt x="258" y="258"/>
                  </a:lnTo>
                  <a:lnTo>
                    <a:pt x="233" y="278"/>
                  </a:lnTo>
                  <a:lnTo>
                    <a:pt x="203" y="291"/>
                  </a:lnTo>
                  <a:lnTo>
                    <a:pt x="170" y="294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" name="Freeform 59"/>
            <p:cNvSpPr>
              <a:spLocks noEditPoints="1"/>
            </p:cNvSpPr>
            <p:nvPr/>
          </p:nvSpPr>
          <p:spPr bwMode="gray">
            <a:xfrm>
              <a:off x="2516" y="1799"/>
              <a:ext cx="168" cy="157"/>
            </a:xfrm>
            <a:custGeom>
              <a:avLst/>
              <a:gdLst/>
              <a:ahLst/>
              <a:cxnLst>
                <a:cxn ang="0">
                  <a:pos x="12" y="76"/>
                </a:cxn>
                <a:cxn ang="0">
                  <a:pos x="30" y="114"/>
                </a:cxn>
                <a:cxn ang="0">
                  <a:pos x="63" y="132"/>
                </a:cxn>
                <a:cxn ang="0">
                  <a:pos x="106" y="132"/>
                </a:cxn>
                <a:cxn ang="0">
                  <a:pos x="139" y="114"/>
                </a:cxn>
                <a:cxn ang="0">
                  <a:pos x="157" y="76"/>
                </a:cxn>
                <a:cxn ang="0">
                  <a:pos x="163" y="100"/>
                </a:cxn>
                <a:cxn ang="0">
                  <a:pos x="142" y="136"/>
                </a:cxn>
                <a:cxn ang="0">
                  <a:pos x="106" y="156"/>
                </a:cxn>
                <a:cxn ang="0">
                  <a:pos x="61" y="156"/>
                </a:cxn>
                <a:cxn ang="0">
                  <a:pos x="27" y="136"/>
                </a:cxn>
                <a:cxn ang="0">
                  <a:pos x="4" y="100"/>
                </a:cxn>
                <a:cxn ang="0">
                  <a:pos x="39" y="45"/>
                </a:cxn>
                <a:cxn ang="0">
                  <a:pos x="27" y="42"/>
                </a:cxn>
                <a:cxn ang="0">
                  <a:pos x="19" y="34"/>
                </a:cxn>
                <a:cxn ang="0">
                  <a:pos x="16" y="22"/>
                </a:cxn>
                <a:cxn ang="0">
                  <a:pos x="19" y="12"/>
                </a:cxn>
                <a:cxn ang="0">
                  <a:pos x="27" y="3"/>
                </a:cxn>
                <a:cxn ang="0">
                  <a:pos x="39" y="0"/>
                </a:cxn>
                <a:cxn ang="0">
                  <a:pos x="49" y="3"/>
                </a:cxn>
                <a:cxn ang="0">
                  <a:pos x="58" y="12"/>
                </a:cxn>
                <a:cxn ang="0">
                  <a:pos x="61" y="22"/>
                </a:cxn>
                <a:cxn ang="0">
                  <a:pos x="58" y="34"/>
                </a:cxn>
                <a:cxn ang="0">
                  <a:pos x="49" y="42"/>
                </a:cxn>
                <a:cxn ang="0">
                  <a:pos x="39" y="45"/>
                </a:cxn>
                <a:cxn ang="0">
                  <a:pos x="124" y="45"/>
                </a:cxn>
                <a:cxn ang="0">
                  <a:pos x="114" y="39"/>
                </a:cxn>
                <a:cxn ang="0">
                  <a:pos x="108" y="28"/>
                </a:cxn>
                <a:cxn ang="0">
                  <a:pos x="108" y="16"/>
                </a:cxn>
                <a:cxn ang="0">
                  <a:pos x="114" y="6"/>
                </a:cxn>
                <a:cxn ang="0">
                  <a:pos x="124" y="1"/>
                </a:cxn>
                <a:cxn ang="0">
                  <a:pos x="136" y="1"/>
                </a:cxn>
                <a:cxn ang="0">
                  <a:pos x="145" y="6"/>
                </a:cxn>
                <a:cxn ang="0">
                  <a:pos x="151" y="16"/>
                </a:cxn>
                <a:cxn ang="0">
                  <a:pos x="151" y="28"/>
                </a:cxn>
                <a:cxn ang="0">
                  <a:pos x="145" y="39"/>
                </a:cxn>
                <a:cxn ang="0">
                  <a:pos x="136" y="45"/>
                </a:cxn>
              </a:cxnLst>
              <a:rect l="0" t="0" r="r" b="b"/>
              <a:pathLst>
                <a:path w="168" h="157">
                  <a:moveTo>
                    <a:pt x="0" y="76"/>
                  </a:moveTo>
                  <a:lnTo>
                    <a:pt x="12" y="76"/>
                  </a:lnTo>
                  <a:lnTo>
                    <a:pt x="18" y="97"/>
                  </a:lnTo>
                  <a:lnTo>
                    <a:pt x="30" y="114"/>
                  </a:lnTo>
                  <a:lnTo>
                    <a:pt x="43" y="126"/>
                  </a:lnTo>
                  <a:lnTo>
                    <a:pt x="63" y="132"/>
                  </a:lnTo>
                  <a:lnTo>
                    <a:pt x="84" y="135"/>
                  </a:lnTo>
                  <a:lnTo>
                    <a:pt x="106" y="132"/>
                  </a:lnTo>
                  <a:lnTo>
                    <a:pt x="124" y="126"/>
                  </a:lnTo>
                  <a:lnTo>
                    <a:pt x="139" y="114"/>
                  </a:lnTo>
                  <a:lnTo>
                    <a:pt x="150" y="97"/>
                  </a:lnTo>
                  <a:lnTo>
                    <a:pt x="157" y="76"/>
                  </a:lnTo>
                  <a:lnTo>
                    <a:pt x="168" y="76"/>
                  </a:lnTo>
                  <a:lnTo>
                    <a:pt x="163" y="100"/>
                  </a:lnTo>
                  <a:lnTo>
                    <a:pt x="154" y="120"/>
                  </a:lnTo>
                  <a:lnTo>
                    <a:pt x="142" y="136"/>
                  </a:lnTo>
                  <a:lnTo>
                    <a:pt x="126" y="148"/>
                  </a:lnTo>
                  <a:lnTo>
                    <a:pt x="106" y="156"/>
                  </a:lnTo>
                  <a:lnTo>
                    <a:pt x="84" y="157"/>
                  </a:lnTo>
                  <a:lnTo>
                    <a:pt x="61" y="156"/>
                  </a:lnTo>
                  <a:lnTo>
                    <a:pt x="43" y="148"/>
                  </a:lnTo>
                  <a:lnTo>
                    <a:pt x="27" y="136"/>
                  </a:lnTo>
                  <a:lnTo>
                    <a:pt x="13" y="120"/>
                  </a:lnTo>
                  <a:lnTo>
                    <a:pt x="4" y="100"/>
                  </a:lnTo>
                  <a:lnTo>
                    <a:pt x="0" y="76"/>
                  </a:lnTo>
                  <a:close/>
                  <a:moveTo>
                    <a:pt x="39" y="45"/>
                  </a:moveTo>
                  <a:lnTo>
                    <a:pt x="33" y="45"/>
                  </a:lnTo>
                  <a:lnTo>
                    <a:pt x="27" y="42"/>
                  </a:lnTo>
                  <a:lnTo>
                    <a:pt x="22" y="39"/>
                  </a:lnTo>
                  <a:lnTo>
                    <a:pt x="19" y="34"/>
                  </a:lnTo>
                  <a:lnTo>
                    <a:pt x="16" y="28"/>
                  </a:lnTo>
                  <a:lnTo>
                    <a:pt x="16" y="22"/>
                  </a:lnTo>
                  <a:lnTo>
                    <a:pt x="16" y="16"/>
                  </a:lnTo>
                  <a:lnTo>
                    <a:pt x="19" y="12"/>
                  </a:lnTo>
                  <a:lnTo>
                    <a:pt x="22" y="6"/>
                  </a:lnTo>
                  <a:lnTo>
                    <a:pt x="27" y="3"/>
                  </a:lnTo>
                  <a:lnTo>
                    <a:pt x="33" y="1"/>
                  </a:lnTo>
                  <a:lnTo>
                    <a:pt x="39" y="0"/>
                  </a:lnTo>
                  <a:lnTo>
                    <a:pt x="45" y="1"/>
                  </a:lnTo>
                  <a:lnTo>
                    <a:pt x="49" y="3"/>
                  </a:lnTo>
                  <a:lnTo>
                    <a:pt x="55" y="6"/>
                  </a:lnTo>
                  <a:lnTo>
                    <a:pt x="58" y="12"/>
                  </a:lnTo>
                  <a:lnTo>
                    <a:pt x="61" y="16"/>
                  </a:lnTo>
                  <a:lnTo>
                    <a:pt x="61" y="22"/>
                  </a:lnTo>
                  <a:lnTo>
                    <a:pt x="61" y="28"/>
                  </a:lnTo>
                  <a:lnTo>
                    <a:pt x="58" y="34"/>
                  </a:lnTo>
                  <a:lnTo>
                    <a:pt x="55" y="39"/>
                  </a:lnTo>
                  <a:lnTo>
                    <a:pt x="49" y="42"/>
                  </a:lnTo>
                  <a:lnTo>
                    <a:pt x="45" y="45"/>
                  </a:lnTo>
                  <a:lnTo>
                    <a:pt x="39" y="45"/>
                  </a:lnTo>
                  <a:close/>
                  <a:moveTo>
                    <a:pt x="130" y="45"/>
                  </a:moveTo>
                  <a:lnTo>
                    <a:pt x="124" y="45"/>
                  </a:lnTo>
                  <a:lnTo>
                    <a:pt x="118" y="42"/>
                  </a:lnTo>
                  <a:lnTo>
                    <a:pt x="114" y="39"/>
                  </a:lnTo>
                  <a:lnTo>
                    <a:pt x="109" y="34"/>
                  </a:lnTo>
                  <a:lnTo>
                    <a:pt x="108" y="28"/>
                  </a:lnTo>
                  <a:lnTo>
                    <a:pt x="106" y="22"/>
                  </a:lnTo>
                  <a:lnTo>
                    <a:pt x="108" y="16"/>
                  </a:lnTo>
                  <a:lnTo>
                    <a:pt x="109" y="12"/>
                  </a:lnTo>
                  <a:lnTo>
                    <a:pt x="114" y="6"/>
                  </a:lnTo>
                  <a:lnTo>
                    <a:pt x="118" y="3"/>
                  </a:lnTo>
                  <a:lnTo>
                    <a:pt x="124" y="1"/>
                  </a:lnTo>
                  <a:lnTo>
                    <a:pt x="130" y="0"/>
                  </a:lnTo>
                  <a:lnTo>
                    <a:pt x="136" y="1"/>
                  </a:lnTo>
                  <a:lnTo>
                    <a:pt x="141" y="3"/>
                  </a:lnTo>
                  <a:lnTo>
                    <a:pt x="145" y="6"/>
                  </a:lnTo>
                  <a:lnTo>
                    <a:pt x="150" y="12"/>
                  </a:lnTo>
                  <a:lnTo>
                    <a:pt x="151" y="16"/>
                  </a:lnTo>
                  <a:lnTo>
                    <a:pt x="153" y="22"/>
                  </a:lnTo>
                  <a:lnTo>
                    <a:pt x="151" y="28"/>
                  </a:lnTo>
                  <a:lnTo>
                    <a:pt x="150" y="34"/>
                  </a:lnTo>
                  <a:lnTo>
                    <a:pt x="145" y="39"/>
                  </a:lnTo>
                  <a:lnTo>
                    <a:pt x="141" y="42"/>
                  </a:lnTo>
                  <a:lnTo>
                    <a:pt x="136" y="45"/>
                  </a:lnTo>
                  <a:lnTo>
                    <a:pt x="130" y="45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5" name="Rectangle 15"/>
          <p:cNvSpPr>
            <a:spLocks noChangeArrowheads="1"/>
          </p:cNvSpPr>
          <p:nvPr/>
        </p:nvSpPr>
        <p:spPr bwMode="gray">
          <a:xfrm>
            <a:off x="5004048" y="5445224"/>
            <a:ext cx="3081337" cy="287511"/>
          </a:xfrm>
          <a:prstGeom prst="rect">
            <a:avLst/>
          </a:prstGeom>
          <a:solidFill>
            <a:srgbClr val="969696"/>
          </a:solidFill>
          <a:ln w="9525" algn="ctr">
            <a:noFill/>
            <a:miter lim="800000"/>
            <a:headEnd/>
            <a:tailEnd/>
          </a:ln>
          <a:effectLst>
            <a:prstShdw prst="shdw17" dist="17961" dir="2700000">
              <a:srgbClr val="5A5A5A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6" name="AutoShape 21"/>
          <p:cNvSpPr>
            <a:spLocks noChangeArrowheads="1"/>
          </p:cNvSpPr>
          <p:nvPr/>
        </p:nvSpPr>
        <p:spPr bwMode="gray">
          <a:xfrm>
            <a:off x="4860032" y="5445224"/>
            <a:ext cx="250825" cy="250825"/>
          </a:xfrm>
          <a:prstGeom prst="plus">
            <a:avLst>
              <a:gd name="adj" fmla="val 34810"/>
            </a:avLst>
          </a:prstGeom>
          <a:solidFill>
            <a:srgbClr val="969696"/>
          </a:solidFill>
          <a:ln w="9525" algn="ctr">
            <a:noFill/>
            <a:miter lim="800000"/>
            <a:headEnd/>
            <a:tailEnd/>
          </a:ln>
          <a:effectLst>
            <a:prstShdw prst="shdw17" dist="17961" dir="2700000">
              <a:srgbClr val="5A5A5A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7" name="Rectangle 16"/>
          <p:cNvSpPr>
            <a:spLocks noChangeArrowheads="1"/>
          </p:cNvSpPr>
          <p:nvPr/>
        </p:nvSpPr>
        <p:spPr bwMode="gray">
          <a:xfrm>
            <a:off x="5004048" y="5805264"/>
            <a:ext cx="3081337" cy="220588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8" name="AutoShape 22"/>
          <p:cNvSpPr>
            <a:spLocks noChangeArrowheads="1"/>
          </p:cNvSpPr>
          <p:nvPr/>
        </p:nvSpPr>
        <p:spPr bwMode="gray">
          <a:xfrm>
            <a:off x="4860032" y="5805264"/>
            <a:ext cx="250825" cy="250825"/>
          </a:xfrm>
          <a:prstGeom prst="plus">
            <a:avLst>
              <a:gd name="adj" fmla="val 34810"/>
            </a:avLst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9" name="Text Box 29"/>
          <p:cNvSpPr txBox="1">
            <a:spLocks noChangeArrowheads="1"/>
          </p:cNvSpPr>
          <p:nvPr/>
        </p:nvSpPr>
        <p:spPr bwMode="black">
          <a:xfrm>
            <a:off x="8104188" y="5661248"/>
            <a:ext cx="1039812" cy="3381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27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ru-RU" sz="1600" b="1" dirty="0">
                <a:solidFill>
                  <a:srgbClr val="000000"/>
                </a:solidFill>
              </a:rPr>
              <a:t>3 - </a:t>
            </a:r>
            <a:r>
              <a:rPr lang="ru-RU" sz="1600" b="1" dirty="0" smtClean="0">
                <a:solidFill>
                  <a:srgbClr val="CC3300"/>
                </a:solidFill>
              </a:rPr>
              <a:t>100</a:t>
            </a:r>
            <a:r>
              <a:rPr lang="en-US" sz="1600" b="1" dirty="0">
                <a:solidFill>
                  <a:srgbClr val="CC3300"/>
                </a:solidFill>
              </a:rPr>
              <a:t>%</a:t>
            </a:r>
          </a:p>
        </p:txBody>
      </p:sp>
      <p:sp>
        <p:nvSpPr>
          <p:cNvPr id="80" name="Text Box 29"/>
          <p:cNvSpPr txBox="1">
            <a:spLocks noChangeArrowheads="1"/>
          </p:cNvSpPr>
          <p:nvPr/>
        </p:nvSpPr>
        <p:spPr bwMode="black">
          <a:xfrm>
            <a:off x="8104188" y="5373216"/>
            <a:ext cx="572268" cy="3381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2700" algn="ctr" rotWithShape="0">
              <a:srgbClr val="000000">
                <a:alpha val="50000"/>
              </a:srgbClr>
            </a:outerShdw>
          </a:effec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ru-RU" sz="1600" b="1" dirty="0">
                <a:solidFill>
                  <a:srgbClr val="000000"/>
                </a:solidFill>
              </a:rPr>
              <a:t>3 </a:t>
            </a:r>
            <a:endParaRPr lang="en-US" sz="1600" b="1" dirty="0">
              <a:solidFill>
                <a:srgbClr val="CC3300"/>
              </a:solidFill>
            </a:endParaRPr>
          </a:p>
        </p:txBody>
      </p:sp>
      <p:sp>
        <p:nvSpPr>
          <p:cNvPr id="82" name="Rectangle 7"/>
          <p:cNvSpPr>
            <a:spLocks noChangeArrowheads="1"/>
          </p:cNvSpPr>
          <p:nvPr/>
        </p:nvSpPr>
        <p:spPr bwMode="auto">
          <a:xfrm>
            <a:off x="683568" y="5445224"/>
            <a:ext cx="3366765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80808"/>
                </a:solidFill>
              </a:rPr>
              <a:t>Количество </a:t>
            </a:r>
            <a:r>
              <a:rPr lang="ru-RU" b="1" dirty="0" smtClean="0">
                <a:solidFill>
                  <a:srgbClr val="080808"/>
                </a:solidFill>
              </a:rPr>
              <a:t>компьютерных обучающих программ</a:t>
            </a:r>
            <a:endParaRPr lang="en-US" b="1" dirty="0">
              <a:solidFill>
                <a:srgbClr val="080808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660066"/>
                </a:solidFill>
              </a:rPr>
              <a:t>Данные мониторинга</a:t>
            </a:r>
            <a:endParaRPr lang="ru-RU" sz="4400" dirty="0">
              <a:solidFill>
                <a:srgbClr val="660066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8604448" y="6165304"/>
            <a:ext cx="360040" cy="43204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404813"/>
            <a:ext cx="9074150" cy="5532437"/>
            <a:chOff x="-96" y="1152"/>
            <a:chExt cx="5716" cy="2588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3318" y="1312"/>
              <a:ext cx="2302" cy="2136"/>
              <a:chOff x="3217" y="1371"/>
              <a:chExt cx="2302" cy="2136"/>
            </a:xfrm>
          </p:grpSpPr>
          <p:sp>
            <p:nvSpPr>
              <p:cNvPr id="321541" name="AutoShape 5"/>
              <p:cNvSpPr>
                <a:spLocks noChangeArrowheads="1"/>
              </p:cNvSpPr>
              <p:nvPr/>
            </p:nvSpPr>
            <p:spPr bwMode="gray">
              <a:xfrm rot="16054750">
                <a:off x="3413" y="1401"/>
                <a:ext cx="2107" cy="2106"/>
              </a:xfrm>
              <a:custGeom>
                <a:avLst/>
                <a:gdLst>
                  <a:gd name="G0" fmla="+- 0 0 0"/>
                  <a:gd name="G1" fmla="+- -3915913 0 0"/>
                  <a:gd name="G2" fmla="+- 0 0 -3915913"/>
                  <a:gd name="G3" fmla="+- 10800 0 0"/>
                  <a:gd name="G4" fmla="+- 0 0 0"/>
                  <a:gd name="T0" fmla="*/ 360 256 1"/>
                  <a:gd name="T1" fmla="*/ 0 256 1"/>
                  <a:gd name="G5" fmla="+- G2 T0 T1"/>
                  <a:gd name="G6" fmla="?: G2 G2 G5"/>
                  <a:gd name="G7" fmla="+- 0 0 G6"/>
                  <a:gd name="G8" fmla="+- 7330 0 0"/>
                  <a:gd name="G9" fmla="+- 0 0 -3915913"/>
                  <a:gd name="G10" fmla="+- 7330 0 2700"/>
                  <a:gd name="G11" fmla="cos G10 0"/>
                  <a:gd name="G12" fmla="sin G10 0"/>
                  <a:gd name="G13" fmla="cos 13500 0"/>
                  <a:gd name="G14" fmla="sin 13500 0"/>
                  <a:gd name="G15" fmla="+- G11 10800 0"/>
                  <a:gd name="G16" fmla="+- G12 10800 0"/>
                  <a:gd name="G17" fmla="+- G13 10800 0"/>
                  <a:gd name="G18" fmla="+- G14 10800 0"/>
                  <a:gd name="G19" fmla="*/ 7330 1 2"/>
                  <a:gd name="G20" fmla="+- G19 5400 0"/>
                  <a:gd name="G21" fmla="cos G20 0"/>
                  <a:gd name="G22" fmla="sin G20 0"/>
                  <a:gd name="G23" fmla="+- G21 10800 0"/>
                  <a:gd name="G24" fmla="+- G12 G23 G22"/>
                  <a:gd name="G25" fmla="+- G22 G23 G11"/>
                  <a:gd name="G26" fmla="cos 10800 0"/>
                  <a:gd name="G27" fmla="sin 10800 0"/>
                  <a:gd name="G28" fmla="cos 7330 0"/>
                  <a:gd name="G29" fmla="sin 7330 0"/>
                  <a:gd name="G30" fmla="+- G26 10800 0"/>
                  <a:gd name="G31" fmla="+- G27 10800 0"/>
                  <a:gd name="G32" fmla="+- G28 10800 0"/>
                  <a:gd name="G33" fmla="+- G29 10800 0"/>
                  <a:gd name="G34" fmla="+- G19 5400 0"/>
                  <a:gd name="G35" fmla="cos G34 -3915913"/>
                  <a:gd name="G36" fmla="sin G34 -3915913"/>
                  <a:gd name="G37" fmla="+/ -3915913 0 2"/>
                  <a:gd name="T2" fmla="*/ 180 256 1"/>
                  <a:gd name="T3" fmla="*/ 0 256 1"/>
                  <a:gd name="G38" fmla="+- G37 T2 T3"/>
                  <a:gd name="G39" fmla="?: G2 G37 G38"/>
                  <a:gd name="G40" fmla="cos 10800 G39"/>
                  <a:gd name="G41" fmla="sin 10800 G39"/>
                  <a:gd name="G42" fmla="cos 7330 G39"/>
                  <a:gd name="G43" fmla="sin 7330 G39"/>
                  <a:gd name="G44" fmla="+- G40 10800 0"/>
                  <a:gd name="G45" fmla="+- G41 10800 0"/>
                  <a:gd name="G46" fmla="+- G42 10800 0"/>
                  <a:gd name="G47" fmla="+- G43 10800 0"/>
                  <a:gd name="G48" fmla="+- G35 10800 0"/>
                  <a:gd name="G49" fmla="+- G36 10800 0"/>
                  <a:gd name="T4" fmla="*/ 20164 w 21600"/>
                  <a:gd name="T5" fmla="*/ 5420 h 21600"/>
                  <a:gd name="T6" fmla="*/ 15366 w 21600"/>
                  <a:gd name="T7" fmla="*/ 2969 h 21600"/>
                  <a:gd name="T8" fmla="*/ 17155 w 21600"/>
                  <a:gd name="T9" fmla="*/ 7148 h 21600"/>
                  <a:gd name="T10" fmla="*/ 24300 w 21600"/>
                  <a:gd name="T11" fmla="*/ 10800 h 21600"/>
                  <a:gd name="T12" fmla="*/ 19865 w 21600"/>
                  <a:gd name="T13" fmla="*/ 15235 h 21600"/>
                  <a:gd name="T14" fmla="*/ 15430 w 21600"/>
                  <a:gd name="T15" fmla="*/ 10800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8130" y="10800"/>
                    </a:moveTo>
                    <a:cubicBezTo>
                      <a:pt x="18130" y="8192"/>
                      <a:pt x="16744" y="5781"/>
                      <a:pt x="14492" y="4467"/>
                    </a:cubicBezTo>
                    <a:lnTo>
                      <a:pt x="16240" y="1470"/>
                    </a:lnTo>
                    <a:cubicBezTo>
                      <a:pt x="19559" y="3405"/>
                      <a:pt x="21599" y="6958"/>
                      <a:pt x="21600" y="10799"/>
                    </a:cubicBezTo>
                    <a:lnTo>
                      <a:pt x="21600" y="10800"/>
                    </a:lnTo>
                    <a:lnTo>
                      <a:pt x="24300" y="10800"/>
                    </a:lnTo>
                    <a:lnTo>
                      <a:pt x="19865" y="15235"/>
                    </a:lnTo>
                    <a:lnTo>
                      <a:pt x="15430" y="10800"/>
                    </a:lnTo>
                    <a:lnTo>
                      <a:pt x="18130" y="1080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shade val="60392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60392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  <a:scene3d>
                <a:camera prst="legacyPerspectiveBottomRight">
                  <a:rot lat="20699999" lon="1500000" rev="0"/>
                </a:camera>
                <a:lightRig rig="legacyHarsh3" dir="b"/>
              </a:scene3d>
              <a:sp3d extrusionH="290500" prstMaterial="legacyMetal">
                <a:bevelT w="13500" h="13500" prst="angle"/>
                <a:bevelB w="13500" h="13500" prst="angle"/>
                <a:extrusionClr>
                  <a:schemeClr val="accent1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1542" name="AutoShape 6"/>
              <p:cNvSpPr>
                <a:spLocks noChangeArrowheads="1"/>
              </p:cNvSpPr>
              <p:nvPr/>
            </p:nvSpPr>
            <p:spPr bwMode="gray">
              <a:xfrm rot="10800000">
                <a:off x="3217" y="1371"/>
                <a:ext cx="2106" cy="2107"/>
              </a:xfrm>
              <a:custGeom>
                <a:avLst/>
                <a:gdLst>
                  <a:gd name="G0" fmla="+- 365983 0 0"/>
                  <a:gd name="G1" fmla="+- -3923966 0 0"/>
                  <a:gd name="G2" fmla="+- 365983 0 -3923966"/>
                  <a:gd name="G3" fmla="+- 10800 0 0"/>
                  <a:gd name="G4" fmla="+- 0 0 365983"/>
                  <a:gd name="T0" fmla="*/ 360 256 1"/>
                  <a:gd name="T1" fmla="*/ 0 256 1"/>
                  <a:gd name="G5" fmla="+- G2 T0 T1"/>
                  <a:gd name="G6" fmla="?: G2 G2 G5"/>
                  <a:gd name="G7" fmla="+- 0 0 G6"/>
                  <a:gd name="G8" fmla="+- 7367 0 0"/>
                  <a:gd name="G9" fmla="+- 0 0 -3923966"/>
                  <a:gd name="G10" fmla="+- 7367 0 2700"/>
                  <a:gd name="G11" fmla="cos G10 365983"/>
                  <a:gd name="G12" fmla="sin G10 365983"/>
                  <a:gd name="G13" fmla="cos 13500 365983"/>
                  <a:gd name="G14" fmla="sin 13500 365983"/>
                  <a:gd name="G15" fmla="+- G11 10800 0"/>
                  <a:gd name="G16" fmla="+- G12 10800 0"/>
                  <a:gd name="G17" fmla="+- G13 10800 0"/>
                  <a:gd name="G18" fmla="+- G14 10800 0"/>
                  <a:gd name="G19" fmla="*/ 7367 1 2"/>
                  <a:gd name="G20" fmla="+- G19 5400 0"/>
                  <a:gd name="G21" fmla="cos G20 365983"/>
                  <a:gd name="G22" fmla="sin G20 365983"/>
                  <a:gd name="G23" fmla="+- G21 10800 0"/>
                  <a:gd name="G24" fmla="+- G12 G23 G22"/>
                  <a:gd name="G25" fmla="+- G22 G23 G11"/>
                  <a:gd name="G26" fmla="cos 10800 365983"/>
                  <a:gd name="G27" fmla="sin 10800 365983"/>
                  <a:gd name="G28" fmla="cos 7367 365983"/>
                  <a:gd name="G29" fmla="sin 7367 365983"/>
                  <a:gd name="G30" fmla="+- G26 10800 0"/>
                  <a:gd name="G31" fmla="+- G27 10800 0"/>
                  <a:gd name="G32" fmla="+- G28 10800 0"/>
                  <a:gd name="G33" fmla="+- G29 10800 0"/>
                  <a:gd name="G34" fmla="+- G19 5400 0"/>
                  <a:gd name="G35" fmla="cos G34 -3923966"/>
                  <a:gd name="G36" fmla="sin G34 -3923966"/>
                  <a:gd name="G37" fmla="+/ -3923966 365983 2"/>
                  <a:gd name="T2" fmla="*/ 180 256 1"/>
                  <a:gd name="T3" fmla="*/ 0 256 1"/>
                  <a:gd name="G38" fmla="+- G37 T2 T3"/>
                  <a:gd name="G39" fmla="?: G2 G37 G38"/>
                  <a:gd name="G40" fmla="cos 10800 G39"/>
                  <a:gd name="G41" fmla="sin 10800 G39"/>
                  <a:gd name="G42" fmla="cos 7367 G39"/>
                  <a:gd name="G43" fmla="sin 7367 G39"/>
                  <a:gd name="G44" fmla="+- G40 10800 0"/>
                  <a:gd name="G45" fmla="+- G41 10800 0"/>
                  <a:gd name="G46" fmla="+- G42 10800 0"/>
                  <a:gd name="G47" fmla="+- G43 10800 0"/>
                  <a:gd name="G48" fmla="+- G35 10800 0"/>
                  <a:gd name="G49" fmla="+- G36 10800 0"/>
                  <a:gd name="T4" fmla="*/ 20410 w 21600"/>
                  <a:gd name="T5" fmla="*/ 5872 h 21600"/>
                  <a:gd name="T6" fmla="*/ 15359 w 21600"/>
                  <a:gd name="T7" fmla="*/ 2942 h 21600"/>
                  <a:gd name="T8" fmla="*/ 17355 w 21600"/>
                  <a:gd name="T9" fmla="*/ 7438 h 21600"/>
                  <a:gd name="T10" fmla="*/ 24235 w 21600"/>
                  <a:gd name="T11" fmla="*/ 12113 h 21600"/>
                  <a:gd name="T12" fmla="*/ 19411 w 21600"/>
                  <a:gd name="T13" fmla="*/ 16079 h 21600"/>
                  <a:gd name="T14" fmla="*/ 15444 w 21600"/>
                  <a:gd name="T15" fmla="*/ 11254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8132" y="11516"/>
                    </a:moveTo>
                    <a:cubicBezTo>
                      <a:pt x="18155" y="11278"/>
                      <a:pt x="18167" y="11039"/>
                      <a:pt x="18167" y="10800"/>
                    </a:cubicBezTo>
                    <a:cubicBezTo>
                      <a:pt x="18167" y="8173"/>
                      <a:pt x="16768" y="5746"/>
                      <a:pt x="14497" y="4428"/>
                    </a:cubicBezTo>
                    <a:lnTo>
                      <a:pt x="16220" y="1458"/>
                    </a:lnTo>
                    <a:cubicBezTo>
                      <a:pt x="19550" y="3391"/>
                      <a:pt x="21600" y="6949"/>
                      <a:pt x="21600" y="10800"/>
                    </a:cubicBezTo>
                    <a:cubicBezTo>
                      <a:pt x="21600" y="11150"/>
                      <a:pt x="21582" y="11501"/>
                      <a:pt x="21548" y="11850"/>
                    </a:cubicBezTo>
                    <a:lnTo>
                      <a:pt x="24235" y="12113"/>
                    </a:lnTo>
                    <a:lnTo>
                      <a:pt x="19411" y="16079"/>
                    </a:lnTo>
                    <a:lnTo>
                      <a:pt x="15444" y="11254"/>
                    </a:lnTo>
                    <a:lnTo>
                      <a:pt x="18132" y="1151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>
                      <a:gamma/>
                      <a:shade val="60392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60392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  <a:scene3d>
                <a:camera prst="legacyPerspectiveBottomRight">
                  <a:rot lat="20999999" lon="1500000" rev="0"/>
                </a:camera>
                <a:lightRig rig="legacyHarsh3" dir="b"/>
              </a:scene3d>
              <a:sp3d extrusionH="290500" prstMaterial="legacyMetal">
                <a:bevelT w="13500" h="13500" prst="angle"/>
                <a:bevelB w="13500" h="13500" prst="angle"/>
                <a:extrusionClr>
                  <a:schemeClr val="fol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321543" name="AutoShape 7"/>
              <p:cNvSpPr>
                <a:spLocks noChangeArrowheads="1"/>
              </p:cNvSpPr>
              <p:nvPr/>
            </p:nvSpPr>
            <p:spPr bwMode="gray">
              <a:xfrm rot="5400000">
                <a:off x="3217" y="1371"/>
                <a:ext cx="2107" cy="2106"/>
              </a:xfrm>
              <a:custGeom>
                <a:avLst/>
                <a:gdLst>
                  <a:gd name="G0" fmla="+- 0 0 0"/>
                  <a:gd name="G1" fmla="+- -3863678 0 0"/>
                  <a:gd name="G2" fmla="+- 0 0 -3863678"/>
                  <a:gd name="G3" fmla="+- 10800 0 0"/>
                  <a:gd name="G4" fmla="+- 0 0 0"/>
                  <a:gd name="T0" fmla="*/ 360 256 1"/>
                  <a:gd name="T1" fmla="*/ 0 256 1"/>
                  <a:gd name="G5" fmla="+- G2 T0 T1"/>
                  <a:gd name="G6" fmla="?: G2 G2 G5"/>
                  <a:gd name="G7" fmla="+- 0 0 G6"/>
                  <a:gd name="G8" fmla="+- 7330 0 0"/>
                  <a:gd name="G9" fmla="+- 0 0 -3863678"/>
                  <a:gd name="G10" fmla="+- 7330 0 2700"/>
                  <a:gd name="G11" fmla="cos G10 0"/>
                  <a:gd name="G12" fmla="sin G10 0"/>
                  <a:gd name="G13" fmla="cos 13500 0"/>
                  <a:gd name="G14" fmla="sin 13500 0"/>
                  <a:gd name="G15" fmla="+- G11 10800 0"/>
                  <a:gd name="G16" fmla="+- G12 10800 0"/>
                  <a:gd name="G17" fmla="+- G13 10800 0"/>
                  <a:gd name="G18" fmla="+- G14 10800 0"/>
                  <a:gd name="G19" fmla="*/ 7330 1 2"/>
                  <a:gd name="G20" fmla="+- G19 5400 0"/>
                  <a:gd name="G21" fmla="cos G20 0"/>
                  <a:gd name="G22" fmla="sin G20 0"/>
                  <a:gd name="G23" fmla="+- G21 10800 0"/>
                  <a:gd name="G24" fmla="+- G12 G23 G22"/>
                  <a:gd name="G25" fmla="+- G22 G23 G11"/>
                  <a:gd name="G26" fmla="cos 10800 0"/>
                  <a:gd name="G27" fmla="sin 10800 0"/>
                  <a:gd name="G28" fmla="cos 7330 0"/>
                  <a:gd name="G29" fmla="sin 7330 0"/>
                  <a:gd name="G30" fmla="+- G26 10800 0"/>
                  <a:gd name="G31" fmla="+- G27 10800 0"/>
                  <a:gd name="G32" fmla="+- G28 10800 0"/>
                  <a:gd name="G33" fmla="+- G29 10800 0"/>
                  <a:gd name="G34" fmla="+- G19 5400 0"/>
                  <a:gd name="G35" fmla="cos G34 -3863678"/>
                  <a:gd name="G36" fmla="sin G34 -3863678"/>
                  <a:gd name="G37" fmla="+/ -3863678 0 2"/>
                  <a:gd name="T2" fmla="*/ 180 256 1"/>
                  <a:gd name="T3" fmla="*/ 0 256 1"/>
                  <a:gd name="G38" fmla="+- G37 T2 T3"/>
                  <a:gd name="G39" fmla="?: G2 G37 G38"/>
                  <a:gd name="G40" fmla="cos 10800 G39"/>
                  <a:gd name="G41" fmla="sin 10800 G39"/>
                  <a:gd name="G42" fmla="cos 7330 G39"/>
                  <a:gd name="G43" fmla="sin 7330 G39"/>
                  <a:gd name="G44" fmla="+- G40 10800 0"/>
                  <a:gd name="G45" fmla="+- G41 10800 0"/>
                  <a:gd name="G46" fmla="+- G42 10800 0"/>
                  <a:gd name="G47" fmla="+- G43 10800 0"/>
                  <a:gd name="G48" fmla="+- G35 10800 0"/>
                  <a:gd name="G49" fmla="+- G36 10800 0"/>
                  <a:gd name="T4" fmla="*/ 20201 w 21600"/>
                  <a:gd name="T5" fmla="*/ 5485 h 21600"/>
                  <a:gd name="T6" fmla="*/ 15474 w 21600"/>
                  <a:gd name="T7" fmla="*/ 3033 h 21600"/>
                  <a:gd name="T8" fmla="*/ 17181 w 21600"/>
                  <a:gd name="T9" fmla="*/ 7193 h 21600"/>
                  <a:gd name="T10" fmla="*/ 24300 w 21600"/>
                  <a:gd name="T11" fmla="*/ 10800 h 21600"/>
                  <a:gd name="T12" fmla="*/ 19865 w 21600"/>
                  <a:gd name="T13" fmla="*/ 15235 h 21600"/>
                  <a:gd name="T14" fmla="*/ 15430 w 21600"/>
                  <a:gd name="T15" fmla="*/ 10800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8130" y="10800"/>
                    </a:moveTo>
                    <a:cubicBezTo>
                      <a:pt x="18130" y="8228"/>
                      <a:pt x="16782" y="5845"/>
                      <a:pt x="14580" y="4519"/>
                    </a:cubicBezTo>
                    <a:lnTo>
                      <a:pt x="16369" y="1546"/>
                    </a:lnTo>
                    <a:cubicBezTo>
                      <a:pt x="19615" y="3500"/>
                      <a:pt x="21599" y="7011"/>
                      <a:pt x="21600" y="10799"/>
                    </a:cubicBezTo>
                    <a:lnTo>
                      <a:pt x="21600" y="10800"/>
                    </a:lnTo>
                    <a:lnTo>
                      <a:pt x="24300" y="10800"/>
                    </a:lnTo>
                    <a:lnTo>
                      <a:pt x="19865" y="15235"/>
                    </a:lnTo>
                    <a:lnTo>
                      <a:pt x="15430" y="10800"/>
                    </a:lnTo>
                    <a:lnTo>
                      <a:pt x="18130" y="1080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shade val="60392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60392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  <a:scene3d>
                <a:camera prst="legacyPerspectiveBottomRight">
                  <a:rot lat="20999999" lon="1500000" rev="0"/>
                </a:camera>
                <a:lightRig rig="legacyHarsh3" dir="b"/>
              </a:scene3d>
              <a:sp3d extrusionH="290500" prstMaterial="legacyMetal">
                <a:bevelT w="13500" h="13500" prst="angle"/>
                <a:bevelB w="13500" h="13500" prst="angle"/>
                <a:extrusionClr>
                  <a:schemeClr val="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321544" name="AutoShape 8"/>
              <p:cNvSpPr>
                <a:spLocks noChangeArrowheads="1"/>
              </p:cNvSpPr>
              <p:nvPr/>
            </p:nvSpPr>
            <p:spPr bwMode="gray">
              <a:xfrm>
                <a:off x="3217" y="1371"/>
                <a:ext cx="2106" cy="2107"/>
              </a:xfrm>
              <a:custGeom>
                <a:avLst/>
                <a:gdLst>
                  <a:gd name="G0" fmla="+- -68763 0 0"/>
                  <a:gd name="G1" fmla="+- -3981460 0 0"/>
                  <a:gd name="G2" fmla="+- -68763 0 -3981460"/>
                  <a:gd name="G3" fmla="+- 10800 0 0"/>
                  <a:gd name="G4" fmla="+- 0 0 -68763"/>
                  <a:gd name="T0" fmla="*/ 360 256 1"/>
                  <a:gd name="T1" fmla="*/ 0 256 1"/>
                  <a:gd name="G5" fmla="+- G2 T0 T1"/>
                  <a:gd name="G6" fmla="?: G2 G2 G5"/>
                  <a:gd name="G7" fmla="+- 0 0 G6"/>
                  <a:gd name="G8" fmla="+- 7263 0 0"/>
                  <a:gd name="G9" fmla="+- 0 0 -3981460"/>
                  <a:gd name="G10" fmla="+- 7263 0 2700"/>
                  <a:gd name="G11" fmla="cos G10 -68763"/>
                  <a:gd name="G12" fmla="sin G10 -68763"/>
                  <a:gd name="G13" fmla="cos 13500 -68763"/>
                  <a:gd name="G14" fmla="sin 13500 -68763"/>
                  <a:gd name="G15" fmla="+- G11 10800 0"/>
                  <a:gd name="G16" fmla="+- G12 10800 0"/>
                  <a:gd name="G17" fmla="+- G13 10800 0"/>
                  <a:gd name="G18" fmla="+- G14 10800 0"/>
                  <a:gd name="G19" fmla="*/ 7263 1 2"/>
                  <a:gd name="G20" fmla="+- G19 5400 0"/>
                  <a:gd name="G21" fmla="cos G20 -68763"/>
                  <a:gd name="G22" fmla="sin G20 -68763"/>
                  <a:gd name="G23" fmla="+- G21 10800 0"/>
                  <a:gd name="G24" fmla="+- G12 G23 G22"/>
                  <a:gd name="G25" fmla="+- G22 G23 G11"/>
                  <a:gd name="G26" fmla="cos 10800 -68763"/>
                  <a:gd name="G27" fmla="sin 10800 -68763"/>
                  <a:gd name="G28" fmla="cos 7263 -68763"/>
                  <a:gd name="G29" fmla="sin 7263 -68763"/>
                  <a:gd name="G30" fmla="+- G26 10800 0"/>
                  <a:gd name="G31" fmla="+- G27 10800 0"/>
                  <a:gd name="G32" fmla="+- G28 10800 0"/>
                  <a:gd name="G33" fmla="+- G29 10800 0"/>
                  <a:gd name="G34" fmla="+- G19 5400 0"/>
                  <a:gd name="G35" fmla="cos G34 -3981460"/>
                  <a:gd name="G36" fmla="sin G34 -3981460"/>
                  <a:gd name="G37" fmla="+/ -3981460 -68763 2"/>
                  <a:gd name="T2" fmla="*/ 180 256 1"/>
                  <a:gd name="T3" fmla="*/ 0 256 1"/>
                  <a:gd name="G38" fmla="+- G37 T2 T3"/>
                  <a:gd name="G39" fmla="?: G2 G37 G38"/>
                  <a:gd name="G40" fmla="cos 10800 G39"/>
                  <a:gd name="G41" fmla="sin 10800 G39"/>
                  <a:gd name="G42" fmla="cos 7263 G39"/>
                  <a:gd name="G43" fmla="sin 7263 G39"/>
                  <a:gd name="G44" fmla="+- G40 10800 0"/>
                  <a:gd name="G45" fmla="+- G41 10800 0"/>
                  <a:gd name="G46" fmla="+- G42 10800 0"/>
                  <a:gd name="G47" fmla="+- G43 10800 0"/>
                  <a:gd name="G48" fmla="+- G35 10800 0"/>
                  <a:gd name="G49" fmla="+- G36 10800 0"/>
                  <a:gd name="T4" fmla="*/ 20067 w 21600"/>
                  <a:gd name="T5" fmla="*/ 5253 h 21600"/>
                  <a:gd name="T6" fmla="*/ 15212 w 21600"/>
                  <a:gd name="T7" fmla="*/ 2919 h 21600"/>
                  <a:gd name="T8" fmla="*/ 17032 w 21600"/>
                  <a:gd name="T9" fmla="*/ 7070 h 21600"/>
                  <a:gd name="T10" fmla="*/ 24297 w 21600"/>
                  <a:gd name="T11" fmla="*/ 10552 h 21600"/>
                  <a:gd name="T12" fmla="*/ 19912 w 21600"/>
                  <a:gd name="T13" fmla="*/ 15102 h 21600"/>
                  <a:gd name="T14" fmla="*/ 15362 w 21600"/>
                  <a:gd name="T15" fmla="*/ 10716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8061" y="10667"/>
                    </a:moveTo>
                    <a:cubicBezTo>
                      <a:pt x="18014" y="8086"/>
                      <a:pt x="16600" y="5724"/>
                      <a:pt x="14348" y="4462"/>
                    </a:cubicBezTo>
                    <a:lnTo>
                      <a:pt x="16076" y="1376"/>
                    </a:lnTo>
                    <a:cubicBezTo>
                      <a:pt x="19425" y="3252"/>
                      <a:pt x="21527" y="6764"/>
                      <a:pt x="21598" y="10602"/>
                    </a:cubicBezTo>
                    <a:lnTo>
                      <a:pt x="24297" y="10552"/>
                    </a:lnTo>
                    <a:lnTo>
                      <a:pt x="19912" y="15102"/>
                    </a:lnTo>
                    <a:lnTo>
                      <a:pt x="15362" y="10716"/>
                    </a:lnTo>
                    <a:lnTo>
                      <a:pt x="18061" y="10667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shade val="60392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60392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  <a:scene3d>
                <a:camera prst="legacyPerspectiveBottomRight">
                  <a:rot lat="20999999" lon="1500000" rev="0"/>
                </a:camera>
                <a:lightRig rig="legacyHarsh3" dir="b"/>
              </a:scene3d>
              <a:sp3d extrusionH="290500" prstMaterial="legacyMetal">
                <a:bevelT w="13500" h="13500" prst="angle"/>
                <a:bevelB w="13500" h="13500" prst="angle"/>
                <a:extrusionClr>
                  <a:schemeClr val="accent2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7652" name="Text Box 9"/>
            <p:cNvSpPr txBox="1">
              <a:spLocks noChangeArrowheads="1"/>
            </p:cNvSpPr>
            <p:nvPr/>
          </p:nvSpPr>
          <p:spPr bwMode="gray">
            <a:xfrm rot="-2167751">
              <a:off x="3715" y="2241"/>
              <a:ext cx="1487" cy="3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solidFill>
                    <a:srgbClr val="7030A0"/>
                  </a:solidFill>
                  <a:cs typeface="Arial" charset="0"/>
                </a:rPr>
                <a:t>Взаимодействие структур</a:t>
              </a:r>
              <a:endParaRPr lang="en-US" sz="2000" b="1">
                <a:solidFill>
                  <a:srgbClr val="7030A0"/>
                </a:solidFill>
                <a:cs typeface="Arial" charset="0"/>
              </a:endParaRPr>
            </a:p>
          </p:txBody>
        </p:sp>
        <p:sp>
          <p:nvSpPr>
            <p:cNvPr id="27653" name="Rectangle 12"/>
            <p:cNvSpPr>
              <a:spLocks noChangeArrowheads="1"/>
            </p:cNvSpPr>
            <p:nvPr/>
          </p:nvSpPr>
          <p:spPr bwMode="black">
            <a:xfrm>
              <a:off x="256" y="1152"/>
              <a:ext cx="2400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chemeClr val="accent1"/>
                  </a:solidFill>
                  <a:cs typeface="Arial" charset="0"/>
                </a:rPr>
                <a:t>Методический совет</a:t>
              </a:r>
              <a:endParaRPr lang="en-US" sz="2400" b="1">
                <a:solidFill>
                  <a:schemeClr val="accent1"/>
                </a:solidFill>
                <a:cs typeface="Arial" charset="0"/>
              </a:endParaRPr>
            </a:p>
          </p:txBody>
        </p:sp>
        <p:sp>
          <p:nvSpPr>
            <p:cNvPr id="27654" name="Text Box 13"/>
            <p:cNvSpPr txBox="1">
              <a:spLocks noChangeArrowheads="1"/>
            </p:cNvSpPr>
            <p:nvPr/>
          </p:nvSpPr>
          <p:spPr bwMode="gray">
            <a:xfrm>
              <a:off x="199" y="1434"/>
              <a:ext cx="3583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ru-RU" sz="2000" b="1" dirty="0">
                  <a:solidFill>
                    <a:srgbClr val="080808"/>
                  </a:solidFill>
                  <a:cs typeface="Arial" charset="0"/>
                </a:rPr>
                <a:t>Координация методической работы лицея</a:t>
              </a:r>
              <a:endParaRPr lang="en-US" sz="2000" b="1" dirty="0">
                <a:solidFill>
                  <a:srgbClr val="080808"/>
                </a:solidFill>
                <a:cs typeface="Arial" charset="0"/>
              </a:endParaRPr>
            </a:p>
          </p:txBody>
        </p:sp>
        <p:sp>
          <p:nvSpPr>
            <p:cNvPr id="27655" name="Rectangle 14"/>
            <p:cNvSpPr>
              <a:spLocks noChangeArrowheads="1"/>
            </p:cNvSpPr>
            <p:nvPr/>
          </p:nvSpPr>
          <p:spPr bwMode="black">
            <a:xfrm>
              <a:off x="256" y="1786"/>
              <a:ext cx="2982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Tx/>
                <a:buChar char="•"/>
              </a:pPr>
              <a:r>
                <a:rPr lang="en-US" b="1">
                  <a:solidFill>
                    <a:schemeClr val="accent2"/>
                  </a:solidFill>
                  <a:cs typeface="Arial" charset="0"/>
                </a:rPr>
                <a:t> </a:t>
              </a:r>
              <a:r>
                <a:rPr lang="ru-RU" sz="2400" b="1">
                  <a:solidFill>
                    <a:schemeClr val="accent2"/>
                  </a:solidFill>
                  <a:cs typeface="Arial" charset="0"/>
                </a:rPr>
                <a:t>Совет по введению ФГОС </a:t>
              </a:r>
              <a:endParaRPr lang="en-US" sz="2400" b="1">
                <a:solidFill>
                  <a:schemeClr val="accent2"/>
                </a:solidFill>
                <a:cs typeface="Arial" charset="0"/>
              </a:endParaRPr>
            </a:p>
          </p:txBody>
        </p:sp>
        <p:sp>
          <p:nvSpPr>
            <p:cNvPr id="27656" name="Text Box 15"/>
            <p:cNvSpPr txBox="1">
              <a:spLocks noChangeArrowheads="1"/>
            </p:cNvSpPr>
            <p:nvPr/>
          </p:nvSpPr>
          <p:spPr bwMode="gray">
            <a:xfrm>
              <a:off x="62" y="2069"/>
              <a:ext cx="3175" cy="3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ru-RU" sz="2000" b="1" dirty="0">
                  <a:solidFill>
                    <a:srgbClr val="080808"/>
                  </a:solidFill>
                  <a:cs typeface="Arial" charset="0"/>
                </a:rPr>
                <a:t>Координация деятельности рабочих </a:t>
              </a:r>
            </a:p>
            <a:p>
              <a:pPr eaLnBrk="0" hangingPunct="0"/>
              <a:r>
                <a:rPr lang="ru-RU" sz="2000" b="1" dirty="0">
                  <a:solidFill>
                    <a:srgbClr val="080808"/>
                  </a:solidFill>
                  <a:cs typeface="Arial" charset="0"/>
                </a:rPr>
                <a:t>групп</a:t>
              </a:r>
              <a:endParaRPr lang="en-US" sz="2000" b="1" dirty="0">
                <a:solidFill>
                  <a:srgbClr val="080808"/>
                </a:solidFill>
                <a:cs typeface="Arial" charset="0"/>
              </a:endParaRPr>
            </a:p>
          </p:txBody>
        </p:sp>
        <p:sp>
          <p:nvSpPr>
            <p:cNvPr id="27657" name="Rectangle 16"/>
            <p:cNvSpPr>
              <a:spLocks noChangeArrowheads="1"/>
            </p:cNvSpPr>
            <p:nvPr/>
          </p:nvSpPr>
          <p:spPr bwMode="black">
            <a:xfrm>
              <a:off x="289" y="2432"/>
              <a:ext cx="2400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Tx/>
                <a:buChar char="•"/>
              </a:pPr>
              <a:r>
                <a:rPr lang="en-US" sz="2400" b="1">
                  <a:solidFill>
                    <a:schemeClr val="hlink"/>
                  </a:solidFill>
                  <a:cs typeface="Arial" charset="0"/>
                </a:rPr>
                <a:t> </a:t>
              </a:r>
              <a:r>
                <a:rPr lang="ru-RU" sz="2400" b="1">
                  <a:solidFill>
                    <a:schemeClr val="hlink"/>
                  </a:solidFill>
                  <a:cs typeface="Arial" charset="0"/>
                </a:rPr>
                <a:t>Рабочие группы </a:t>
              </a:r>
              <a:endParaRPr lang="en-US" sz="2400" b="1">
                <a:solidFill>
                  <a:schemeClr val="hlink"/>
                </a:solidFill>
                <a:cs typeface="Arial" charset="0"/>
              </a:endParaRPr>
            </a:p>
          </p:txBody>
        </p:sp>
        <p:sp>
          <p:nvSpPr>
            <p:cNvPr id="27658" name="Text Box 17"/>
            <p:cNvSpPr txBox="1">
              <a:spLocks noChangeArrowheads="1"/>
            </p:cNvSpPr>
            <p:nvPr/>
          </p:nvSpPr>
          <p:spPr bwMode="gray">
            <a:xfrm>
              <a:off x="-96" y="2735"/>
              <a:ext cx="4036" cy="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ru-RU" sz="2000" b="1">
                  <a:solidFill>
                    <a:srgbClr val="080808"/>
                  </a:solidFill>
                  <a:cs typeface="Arial" charset="0"/>
                </a:rPr>
                <a:t>Разработка ОПОП , ФОС по профессиям</a:t>
              </a:r>
              <a:endParaRPr lang="en-US" sz="2000" b="1">
                <a:solidFill>
                  <a:srgbClr val="080808"/>
                </a:solidFill>
                <a:cs typeface="Arial" charset="0"/>
              </a:endParaRPr>
            </a:p>
          </p:txBody>
        </p:sp>
        <p:sp>
          <p:nvSpPr>
            <p:cNvPr id="27659" name="Rectangle 18"/>
            <p:cNvSpPr>
              <a:spLocks noChangeArrowheads="1"/>
            </p:cNvSpPr>
            <p:nvPr/>
          </p:nvSpPr>
          <p:spPr bwMode="black">
            <a:xfrm>
              <a:off x="256" y="2959"/>
              <a:ext cx="3299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Tx/>
                <a:buChar char="•"/>
              </a:pPr>
              <a:r>
                <a:rPr lang="en-US" sz="2400" b="1">
                  <a:solidFill>
                    <a:schemeClr val="folHlink"/>
                  </a:solidFill>
                  <a:cs typeface="Arial" charset="0"/>
                </a:rPr>
                <a:t> </a:t>
              </a:r>
              <a:r>
                <a:rPr lang="ru-RU" sz="2400" b="1">
                  <a:solidFill>
                    <a:schemeClr val="folHlink"/>
                  </a:solidFill>
                  <a:cs typeface="Arial" charset="0"/>
                </a:rPr>
                <a:t>Методические комиссии</a:t>
              </a:r>
              <a:endParaRPr lang="en-US" sz="2400" b="1">
                <a:solidFill>
                  <a:schemeClr val="folHlink"/>
                </a:solidFill>
                <a:cs typeface="Arial" charset="0"/>
              </a:endParaRPr>
            </a:p>
          </p:txBody>
        </p:sp>
        <p:sp>
          <p:nvSpPr>
            <p:cNvPr id="27660" name="Text Box 19"/>
            <p:cNvSpPr txBox="1">
              <a:spLocks noChangeArrowheads="1"/>
            </p:cNvSpPr>
            <p:nvPr/>
          </p:nvSpPr>
          <p:spPr bwMode="gray">
            <a:xfrm>
              <a:off x="108" y="3294"/>
              <a:ext cx="3901" cy="44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ru-RU" sz="2000" b="1" dirty="0">
                  <a:solidFill>
                    <a:srgbClr val="080808"/>
                  </a:solidFill>
                  <a:cs typeface="Arial" charset="0"/>
                </a:rPr>
                <a:t>Комиссия профессий сферы обслуживания  - координация методической работы отделения.</a:t>
              </a:r>
              <a:endParaRPr lang="en-US" sz="2000" b="1" dirty="0">
                <a:solidFill>
                  <a:srgbClr val="080808"/>
                </a:solidFill>
                <a:cs typeface="Arial" charset="0"/>
              </a:endParaRPr>
            </a:p>
          </p:txBody>
        </p:sp>
      </p:grpSp>
      <p:sp>
        <p:nvSpPr>
          <p:cNvPr id="21" name="Управляющая кнопка: возврат 20">
            <a:hlinkClick r:id="rId3" action="ppaction://hlinksldjump" highlightClick="1"/>
          </p:cNvPr>
          <p:cNvSpPr/>
          <p:nvPr/>
        </p:nvSpPr>
        <p:spPr>
          <a:xfrm>
            <a:off x="8460432" y="5949280"/>
            <a:ext cx="503237" cy="647700"/>
          </a:xfrm>
          <a:prstGeom prst="actionButtonReturn">
            <a:avLst/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AutoShape 3"/>
          <p:cNvSpPr>
            <a:spLocks noChangeArrowheads="1"/>
          </p:cNvSpPr>
          <p:nvPr/>
        </p:nvSpPr>
        <p:spPr bwMode="gray">
          <a:xfrm rot="5400000">
            <a:off x="580763" y="3758245"/>
            <a:ext cx="2437854" cy="2376263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FFFFF">
                  <a:gamma/>
                  <a:shade val="78824"/>
                  <a:invGamma/>
                  <a:alpha val="98000"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8824"/>
                  <a:invGamma/>
                  <a:alpha val="98000"/>
                </a:srgbClr>
              </a:gs>
            </a:gsLst>
            <a:lin ang="540000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7892" name="Freeform 4"/>
          <p:cNvSpPr>
            <a:spLocks/>
          </p:cNvSpPr>
          <p:nvPr/>
        </p:nvSpPr>
        <p:spPr bwMode="gray">
          <a:xfrm>
            <a:off x="611188" y="3725863"/>
            <a:ext cx="2376487" cy="481012"/>
          </a:xfrm>
          <a:custGeom>
            <a:avLst/>
            <a:gdLst>
              <a:gd name="T0" fmla="*/ 5 w 1270"/>
              <a:gd name="T1" fmla="*/ 303 h 303"/>
              <a:gd name="T2" fmla="*/ 21 w 1270"/>
              <a:gd name="T3" fmla="*/ 177 h 303"/>
              <a:gd name="T4" fmla="*/ 172 w 1270"/>
              <a:gd name="T5" fmla="*/ 22 h 303"/>
              <a:gd name="T6" fmla="*/ 361 w 1270"/>
              <a:gd name="T7" fmla="*/ 11 h 303"/>
              <a:gd name="T8" fmla="*/ 932 w 1270"/>
              <a:gd name="T9" fmla="*/ 12 h 303"/>
              <a:gd name="T10" fmla="*/ 1070 w 1270"/>
              <a:gd name="T11" fmla="*/ 14 h 303"/>
              <a:gd name="T12" fmla="*/ 1260 w 1270"/>
              <a:gd name="T13" fmla="*/ 189 h 303"/>
              <a:gd name="T14" fmla="*/ 1266 w 1270"/>
              <a:gd name="T15" fmla="*/ 302 h 303"/>
              <a:gd name="T16" fmla="*/ 5 w 1270"/>
              <a:gd name="T17" fmla="*/ 303 h 3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270"/>
              <a:gd name="T28" fmla="*/ 0 h 303"/>
              <a:gd name="T29" fmla="*/ 1270 w 1270"/>
              <a:gd name="T30" fmla="*/ 303 h 30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270" h="303">
                <a:moveTo>
                  <a:pt x="5" y="303"/>
                </a:moveTo>
                <a:cubicBezTo>
                  <a:pt x="5" y="303"/>
                  <a:pt x="0" y="253"/>
                  <a:pt x="21" y="177"/>
                </a:cubicBezTo>
                <a:cubicBezTo>
                  <a:pt x="48" y="130"/>
                  <a:pt x="69" y="44"/>
                  <a:pt x="172" y="22"/>
                </a:cubicBezTo>
                <a:cubicBezTo>
                  <a:pt x="275" y="0"/>
                  <a:pt x="235" y="13"/>
                  <a:pt x="361" y="11"/>
                </a:cubicBezTo>
                <a:cubicBezTo>
                  <a:pt x="487" y="9"/>
                  <a:pt x="813" y="12"/>
                  <a:pt x="932" y="12"/>
                </a:cubicBezTo>
                <a:cubicBezTo>
                  <a:pt x="1050" y="12"/>
                  <a:pt x="998" y="2"/>
                  <a:pt x="1070" y="14"/>
                </a:cubicBezTo>
                <a:cubicBezTo>
                  <a:pt x="1143" y="26"/>
                  <a:pt x="1215" y="84"/>
                  <a:pt x="1260" y="189"/>
                </a:cubicBezTo>
                <a:cubicBezTo>
                  <a:pt x="1270" y="262"/>
                  <a:pt x="1266" y="302"/>
                  <a:pt x="1266" y="302"/>
                </a:cubicBezTo>
                <a:lnTo>
                  <a:pt x="5" y="303"/>
                </a:lnTo>
                <a:close/>
              </a:path>
            </a:pathLst>
          </a:custGeom>
          <a:solidFill>
            <a:schemeClr val="accent2">
              <a:alpha val="50195"/>
            </a:schemeClr>
          </a:solidFill>
          <a:ln w="38100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gray">
          <a:xfrm>
            <a:off x="468313" y="4292600"/>
            <a:ext cx="2519362" cy="18158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600" b="1" dirty="0" smtClean="0">
                <a:solidFill>
                  <a:srgbClr val="1C1C1C"/>
                </a:solidFill>
              </a:rPr>
              <a:t>Психологическое сопровождение в период адаптации к обучению и прохождения производственной практики.</a:t>
            </a:r>
            <a:endParaRPr lang="en-US" sz="1600" b="1" dirty="0">
              <a:solidFill>
                <a:srgbClr val="1C1C1C"/>
              </a:solidFill>
            </a:endParaRPr>
          </a:p>
        </p:txBody>
      </p:sp>
      <p:sp>
        <p:nvSpPr>
          <p:cNvPr id="77831" name="AutoShape 7"/>
          <p:cNvSpPr>
            <a:spLocks noChangeArrowheads="1"/>
          </p:cNvSpPr>
          <p:nvPr/>
        </p:nvSpPr>
        <p:spPr bwMode="gray">
          <a:xfrm rot="5400000">
            <a:off x="3392252" y="3895960"/>
            <a:ext cx="2365846" cy="2028825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FFFFF">
                  <a:gamma/>
                  <a:shade val="78824"/>
                  <a:invGamma/>
                  <a:alpha val="98000"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8824"/>
                  <a:invGamma/>
                  <a:alpha val="98000"/>
                </a:srgbClr>
              </a:gs>
            </a:gsLst>
            <a:lin ang="540000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7898" name="Freeform 8"/>
          <p:cNvSpPr>
            <a:spLocks/>
          </p:cNvSpPr>
          <p:nvPr/>
        </p:nvSpPr>
        <p:spPr bwMode="gray">
          <a:xfrm>
            <a:off x="3571868" y="3714752"/>
            <a:ext cx="2001837" cy="481013"/>
          </a:xfrm>
          <a:custGeom>
            <a:avLst/>
            <a:gdLst>
              <a:gd name="T0" fmla="*/ 6 w 1261"/>
              <a:gd name="T1" fmla="*/ 297 h 303"/>
              <a:gd name="T2" fmla="*/ 18 w 1261"/>
              <a:gd name="T3" fmla="*/ 174 h 303"/>
              <a:gd name="T4" fmla="*/ 171 w 1261"/>
              <a:gd name="T5" fmla="*/ 30 h 303"/>
              <a:gd name="T6" fmla="*/ 352 w 1261"/>
              <a:gd name="T7" fmla="*/ 13 h 303"/>
              <a:gd name="T8" fmla="*/ 922 w 1261"/>
              <a:gd name="T9" fmla="*/ 10 h 303"/>
              <a:gd name="T10" fmla="*/ 1061 w 1261"/>
              <a:gd name="T11" fmla="*/ 12 h 303"/>
              <a:gd name="T12" fmla="*/ 1251 w 1261"/>
              <a:gd name="T13" fmla="*/ 190 h 303"/>
              <a:gd name="T14" fmla="*/ 1257 w 1261"/>
              <a:gd name="T15" fmla="*/ 303 h 303"/>
              <a:gd name="T16" fmla="*/ 6 w 1261"/>
              <a:gd name="T17" fmla="*/ 297 h 3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261"/>
              <a:gd name="T28" fmla="*/ 0 h 303"/>
              <a:gd name="T29" fmla="*/ 1261 w 1261"/>
              <a:gd name="T30" fmla="*/ 303 h 30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261" h="303">
                <a:moveTo>
                  <a:pt x="6" y="297"/>
                </a:moveTo>
                <a:cubicBezTo>
                  <a:pt x="6" y="297"/>
                  <a:pt x="0" y="225"/>
                  <a:pt x="18" y="174"/>
                </a:cubicBezTo>
                <a:cubicBezTo>
                  <a:pt x="36" y="123"/>
                  <a:pt x="105" y="45"/>
                  <a:pt x="171" y="30"/>
                </a:cubicBezTo>
                <a:cubicBezTo>
                  <a:pt x="237" y="15"/>
                  <a:pt x="227" y="16"/>
                  <a:pt x="352" y="13"/>
                </a:cubicBezTo>
                <a:cubicBezTo>
                  <a:pt x="477" y="10"/>
                  <a:pt x="804" y="10"/>
                  <a:pt x="922" y="10"/>
                </a:cubicBezTo>
                <a:cubicBezTo>
                  <a:pt x="1039" y="10"/>
                  <a:pt x="988" y="0"/>
                  <a:pt x="1061" y="12"/>
                </a:cubicBezTo>
                <a:cubicBezTo>
                  <a:pt x="1133" y="24"/>
                  <a:pt x="1206" y="83"/>
                  <a:pt x="1251" y="190"/>
                </a:cubicBezTo>
                <a:cubicBezTo>
                  <a:pt x="1261" y="263"/>
                  <a:pt x="1257" y="303"/>
                  <a:pt x="1257" y="303"/>
                </a:cubicBezTo>
                <a:lnTo>
                  <a:pt x="6" y="297"/>
                </a:lnTo>
                <a:close/>
              </a:path>
            </a:pathLst>
          </a:custGeom>
          <a:solidFill>
            <a:schemeClr val="hlink">
              <a:alpha val="50195"/>
            </a:schemeClr>
          </a:solidFill>
          <a:ln w="38100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7900" name="Text Box 10"/>
          <p:cNvSpPr txBox="1">
            <a:spLocks noChangeArrowheads="1"/>
          </p:cNvSpPr>
          <p:nvPr/>
        </p:nvSpPr>
        <p:spPr bwMode="gray">
          <a:xfrm>
            <a:off x="3643306" y="4500570"/>
            <a:ext cx="2011362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600" b="1" dirty="0" smtClean="0">
                <a:solidFill>
                  <a:srgbClr val="1C1C1C"/>
                </a:solidFill>
              </a:rPr>
              <a:t>Мониторинг трудоустройства выпускников</a:t>
            </a:r>
            <a:r>
              <a:rPr lang="en-US" sz="1600" b="1" dirty="0" smtClean="0">
                <a:solidFill>
                  <a:srgbClr val="1C1C1C"/>
                </a:solidFill>
              </a:rPr>
              <a:t>.</a:t>
            </a:r>
            <a:endParaRPr lang="en-US" sz="1600" b="1" dirty="0">
              <a:solidFill>
                <a:srgbClr val="1C1C1C"/>
              </a:solidFill>
            </a:endParaRPr>
          </a:p>
        </p:txBody>
      </p:sp>
      <p:sp>
        <p:nvSpPr>
          <p:cNvPr id="77835" name="AutoShape 11"/>
          <p:cNvSpPr>
            <a:spLocks noChangeArrowheads="1"/>
          </p:cNvSpPr>
          <p:nvPr/>
        </p:nvSpPr>
        <p:spPr bwMode="gray">
          <a:xfrm rot="5400000">
            <a:off x="6133356" y="3859956"/>
            <a:ext cx="2293838" cy="2028825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FFFFF">
                  <a:gamma/>
                  <a:shade val="78824"/>
                  <a:invGamma/>
                  <a:alpha val="98000"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8824"/>
                  <a:invGamma/>
                  <a:alpha val="98000"/>
                </a:srgbClr>
              </a:gs>
            </a:gsLst>
            <a:lin ang="540000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7904" name="Freeform 12"/>
          <p:cNvSpPr>
            <a:spLocks/>
          </p:cNvSpPr>
          <p:nvPr/>
        </p:nvSpPr>
        <p:spPr bwMode="gray">
          <a:xfrm>
            <a:off x="6276975" y="3743325"/>
            <a:ext cx="2000250" cy="463550"/>
          </a:xfrm>
          <a:custGeom>
            <a:avLst/>
            <a:gdLst>
              <a:gd name="T0" fmla="*/ 5 w 1260"/>
              <a:gd name="T1" fmla="*/ 292 h 292"/>
              <a:gd name="T2" fmla="*/ 192 w 1260"/>
              <a:gd name="T3" fmla="*/ 0 h 292"/>
              <a:gd name="T4" fmla="*/ 1060 w 1260"/>
              <a:gd name="T5" fmla="*/ 0 h 292"/>
              <a:gd name="T6" fmla="*/ 1254 w 1260"/>
              <a:gd name="T7" fmla="*/ 291 h 292"/>
              <a:gd name="T8" fmla="*/ 5 w 1260"/>
              <a:gd name="T9" fmla="*/ 292 h 2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60"/>
              <a:gd name="T16" fmla="*/ 0 h 292"/>
              <a:gd name="T17" fmla="*/ 1260 w 1260"/>
              <a:gd name="T18" fmla="*/ 292 h 2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60" h="292">
                <a:moveTo>
                  <a:pt x="5" y="292"/>
                </a:moveTo>
                <a:cubicBezTo>
                  <a:pt x="0" y="270"/>
                  <a:pt x="16" y="49"/>
                  <a:pt x="192" y="0"/>
                </a:cubicBezTo>
                <a:lnTo>
                  <a:pt x="1060" y="0"/>
                </a:lnTo>
                <a:cubicBezTo>
                  <a:pt x="1241" y="48"/>
                  <a:pt x="1260" y="186"/>
                  <a:pt x="1254" y="291"/>
                </a:cubicBezTo>
                <a:lnTo>
                  <a:pt x="5" y="292"/>
                </a:lnTo>
                <a:close/>
              </a:path>
            </a:pathLst>
          </a:custGeom>
          <a:solidFill>
            <a:schemeClr val="folHlink">
              <a:alpha val="50195"/>
            </a:schemeClr>
          </a:solidFill>
          <a:ln w="38100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7905" name="Text Box 14"/>
          <p:cNvSpPr txBox="1">
            <a:spLocks noChangeArrowheads="1"/>
          </p:cNvSpPr>
          <p:nvPr/>
        </p:nvSpPr>
        <p:spPr bwMode="gray">
          <a:xfrm>
            <a:off x="6286512" y="4286256"/>
            <a:ext cx="2011362" cy="13234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600" b="1" dirty="0" smtClean="0">
                <a:solidFill>
                  <a:srgbClr val="1C1C1C"/>
                </a:solidFill>
              </a:rPr>
              <a:t>Заключение базовых договоров о социальном сотрудничестве</a:t>
            </a:r>
            <a:endParaRPr lang="en-US" sz="1600" b="1" dirty="0">
              <a:solidFill>
                <a:srgbClr val="1C1C1C"/>
              </a:solidFill>
            </a:endParaRP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3348038" y="1771650"/>
            <a:ext cx="2413000" cy="538163"/>
            <a:chOff x="2251" y="1126"/>
            <a:chExt cx="1501" cy="339"/>
          </a:xfrm>
        </p:grpSpPr>
        <p:sp>
          <p:nvSpPr>
            <p:cNvPr id="77840" name="AutoShape 16"/>
            <p:cNvSpPr>
              <a:spLocks noChangeArrowheads="1"/>
            </p:cNvSpPr>
            <p:nvPr/>
          </p:nvSpPr>
          <p:spPr bwMode="gray">
            <a:xfrm>
              <a:off x="2251" y="1126"/>
              <a:ext cx="1501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EAEA">
                    <a:gamma/>
                    <a:shade val="36078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36078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7841" name="AutoShape 17"/>
            <p:cNvSpPr>
              <a:spLocks noChangeArrowheads="1"/>
            </p:cNvSpPr>
            <p:nvPr/>
          </p:nvSpPr>
          <p:spPr bwMode="gray">
            <a:xfrm>
              <a:off x="2269" y="1145"/>
              <a:ext cx="1465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alpha val="89999"/>
                  </a:schemeClr>
                </a:gs>
                <a:gs pos="50000">
                  <a:schemeClr val="hlink">
                    <a:gamma/>
                    <a:tint val="33725"/>
                    <a:invGamma/>
                  </a:schemeClr>
                </a:gs>
                <a:gs pos="100000">
                  <a:schemeClr val="hlink">
                    <a:alpha val="89999"/>
                  </a:scheme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7907" name="Rectangle 18"/>
          <p:cNvSpPr>
            <a:spLocks noChangeArrowheads="1"/>
          </p:cNvSpPr>
          <p:nvPr/>
        </p:nvSpPr>
        <p:spPr bwMode="gray">
          <a:xfrm>
            <a:off x="4286248" y="1785926"/>
            <a:ext cx="35618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1C1C1C"/>
                </a:solidFill>
              </a:rPr>
              <a:t>2</a:t>
            </a:r>
            <a:endParaRPr lang="en-US" sz="2400" b="1" dirty="0">
              <a:solidFill>
                <a:srgbClr val="1C1C1C"/>
              </a:solidFill>
            </a:endParaRPr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6105525" y="1771650"/>
            <a:ext cx="2384425" cy="649288"/>
            <a:chOff x="3969" y="1126"/>
            <a:chExt cx="1502" cy="339"/>
          </a:xfrm>
        </p:grpSpPr>
        <p:sp>
          <p:nvSpPr>
            <p:cNvPr id="77844" name="AutoShape 20"/>
            <p:cNvSpPr>
              <a:spLocks noChangeArrowheads="1"/>
            </p:cNvSpPr>
            <p:nvPr/>
          </p:nvSpPr>
          <p:spPr bwMode="gray">
            <a:xfrm>
              <a:off x="3969" y="1126"/>
              <a:ext cx="1502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EAEA">
                    <a:gamma/>
                    <a:shade val="36078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36078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7845" name="AutoShape 21"/>
            <p:cNvSpPr>
              <a:spLocks noChangeArrowheads="1"/>
            </p:cNvSpPr>
            <p:nvPr/>
          </p:nvSpPr>
          <p:spPr bwMode="gray">
            <a:xfrm>
              <a:off x="3988" y="1145"/>
              <a:ext cx="1464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>
                    <a:alpha val="89999"/>
                  </a:schemeClr>
                </a:gs>
                <a:gs pos="50000">
                  <a:schemeClr val="folHlink">
                    <a:gamma/>
                    <a:tint val="33725"/>
                    <a:invGamma/>
                  </a:schemeClr>
                </a:gs>
                <a:gs pos="100000">
                  <a:schemeClr val="folHlink">
                    <a:alpha val="89999"/>
                  </a:scheme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7909" name="Rectangle 22"/>
          <p:cNvSpPr>
            <a:spLocks noChangeArrowheads="1"/>
          </p:cNvSpPr>
          <p:nvPr/>
        </p:nvSpPr>
        <p:spPr bwMode="gray">
          <a:xfrm>
            <a:off x="7072330" y="1785926"/>
            <a:ext cx="35618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1C1C1C"/>
                </a:solidFill>
              </a:rPr>
              <a:t>3</a:t>
            </a:r>
            <a:endParaRPr lang="en-US" sz="2400" b="1" dirty="0">
              <a:solidFill>
                <a:srgbClr val="1C1C1C"/>
              </a:solidFill>
            </a:endParaRPr>
          </a:p>
        </p:txBody>
      </p: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468313" y="1771650"/>
            <a:ext cx="2601912" cy="538163"/>
            <a:chOff x="555" y="1126"/>
            <a:chExt cx="1502" cy="339"/>
          </a:xfrm>
        </p:grpSpPr>
        <p:sp>
          <p:nvSpPr>
            <p:cNvPr id="77848" name="AutoShape 24"/>
            <p:cNvSpPr>
              <a:spLocks noChangeArrowheads="1"/>
            </p:cNvSpPr>
            <p:nvPr/>
          </p:nvSpPr>
          <p:spPr bwMode="gray">
            <a:xfrm>
              <a:off x="555" y="1126"/>
              <a:ext cx="1502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36078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36078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7849" name="AutoShape 25"/>
            <p:cNvSpPr>
              <a:spLocks noChangeArrowheads="1"/>
            </p:cNvSpPr>
            <p:nvPr/>
          </p:nvSpPr>
          <p:spPr bwMode="gray">
            <a:xfrm>
              <a:off x="574" y="1145"/>
              <a:ext cx="1464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alpha val="89999"/>
                  </a:schemeClr>
                </a:gs>
                <a:gs pos="5000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89999"/>
                  </a:scheme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7911" name="Rectangle 26"/>
          <p:cNvSpPr>
            <a:spLocks noChangeArrowheads="1"/>
          </p:cNvSpPr>
          <p:nvPr/>
        </p:nvSpPr>
        <p:spPr bwMode="gray">
          <a:xfrm>
            <a:off x="1571604" y="1857364"/>
            <a:ext cx="35618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1C1C1C"/>
                </a:solidFill>
              </a:rPr>
              <a:t>1</a:t>
            </a:r>
            <a:endParaRPr lang="en-US" sz="2400" b="1" dirty="0">
              <a:solidFill>
                <a:srgbClr val="1C1C1C"/>
              </a:solidFill>
            </a:endParaRPr>
          </a:p>
        </p:txBody>
      </p:sp>
      <p:sp>
        <p:nvSpPr>
          <p:cNvPr id="77851" name="AutoShape 27"/>
          <p:cNvSpPr>
            <a:spLocks noChangeArrowheads="1"/>
          </p:cNvSpPr>
          <p:nvPr/>
        </p:nvSpPr>
        <p:spPr bwMode="gray">
          <a:xfrm flipV="1">
            <a:off x="827088" y="2349500"/>
            <a:ext cx="1981200" cy="13716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7852" name="AutoShape 28"/>
          <p:cNvSpPr>
            <a:spLocks noChangeArrowheads="1"/>
          </p:cNvSpPr>
          <p:nvPr/>
        </p:nvSpPr>
        <p:spPr bwMode="gray">
          <a:xfrm flipV="1">
            <a:off x="3538538" y="2324100"/>
            <a:ext cx="1981200" cy="13716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7853" name="AutoShape 29"/>
          <p:cNvSpPr>
            <a:spLocks noChangeArrowheads="1"/>
          </p:cNvSpPr>
          <p:nvPr/>
        </p:nvSpPr>
        <p:spPr bwMode="gray">
          <a:xfrm flipV="1">
            <a:off x="6281738" y="2324100"/>
            <a:ext cx="1981200" cy="13716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2" name="Управляющая кнопка: возврат 31">
            <a:hlinkClick r:id="rId2" action="ppaction://hlinksldjump" highlightClick="1"/>
          </p:cNvPr>
          <p:cNvSpPr/>
          <p:nvPr/>
        </p:nvSpPr>
        <p:spPr>
          <a:xfrm>
            <a:off x="8604250" y="6021388"/>
            <a:ext cx="395288" cy="476250"/>
          </a:xfrm>
          <a:prstGeom prst="actionButtonReturn">
            <a:avLst/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000100" y="500042"/>
            <a:ext cx="66078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660066"/>
                </a:solidFill>
                <a:latin typeface="+mj-lt"/>
              </a:rPr>
              <a:t>Программные мероприятия</a:t>
            </a:r>
            <a:endParaRPr lang="ru-RU" sz="3600" b="1" dirty="0">
              <a:latin typeface="+mj-lt"/>
            </a:endParaRPr>
          </a:p>
        </p:txBody>
      </p:sp>
      <p:sp>
        <p:nvSpPr>
          <p:cNvPr id="34" name="4-конечная звезда 33">
            <a:hlinkClick r:id="rId3" action="ppaction://hlinksldjump"/>
          </p:cNvPr>
          <p:cNvSpPr/>
          <p:nvPr/>
        </p:nvSpPr>
        <p:spPr>
          <a:xfrm>
            <a:off x="2500298" y="5143512"/>
            <a:ext cx="431800" cy="504825"/>
          </a:xfrm>
          <a:prstGeom prst="star4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4-конечная звезда 34">
            <a:hlinkClick r:id="rId4" action="ppaction://hlinksldjump"/>
          </p:cNvPr>
          <p:cNvSpPr/>
          <p:nvPr/>
        </p:nvSpPr>
        <p:spPr>
          <a:xfrm>
            <a:off x="7715272" y="5429264"/>
            <a:ext cx="431800" cy="504825"/>
          </a:xfrm>
          <a:prstGeom prst="star4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4-конечная звезда 29">
            <a:hlinkClick r:id="rId5" action="ppaction://hlinksldjump"/>
          </p:cNvPr>
          <p:cNvSpPr/>
          <p:nvPr/>
        </p:nvSpPr>
        <p:spPr>
          <a:xfrm>
            <a:off x="5004048" y="5445224"/>
            <a:ext cx="431800" cy="504825"/>
          </a:xfrm>
          <a:prstGeom prst="star4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571480"/>
            <a:ext cx="8358214" cy="1143000"/>
          </a:xfrm>
        </p:spPr>
        <p:txBody>
          <a:bodyPr/>
          <a:lstStyle/>
          <a:p>
            <a:r>
              <a:rPr lang="ru-RU" sz="3200" dirty="0" smtClean="0">
                <a:solidFill>
                  <a:srgbClr val="660066"/>
                </a:solidFill>
              </a:rPr>
              <a:t>Мониторинг уровня профессиональной направленности</a:t>
            </a:r>
            <a:endParaRPr lang="ru-RU" sz="3200" dirty="0">
              <a:solidFill>
                <a:srgbClr val="660066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1785926"/>
          <a:ext cx="2786082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3071802" y="1785926"/>
          <a:ext cx="2786082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6084168" y="1772816"/>
          <a:ext cx="2786082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Управляющая кнопка: возврат 6">
            <a:hlinkClick r:id="rId5" action="ppaction://hlinksldjump" highlightClick="1"/>
          </p:cNvPr>
          <p:cNvSpPr/>
          <p:nvPr/>
        </p:nvSpPr>
        <p:spPr>
          <a:xfrm>
            <a:off x="8429652" y="6000768"/>
            <a:ext cx="357190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2"/>
          <p:cNvSpPr>
            <a:spLocks noChangeShapeType="1"/>
          </p:cNvSpPr>
          <p:nvPr/>
        </p:nvSpPr>
        <p:spPr bwMode="auto">
          <a:xfrm flipV="1">
            <a:off x="2368550" y="2057400"/>
            <a:ext cx="381000" cy="38100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1" name="Line 3"/>
          <p:cNvSpPr>
            <a:spLocks noChangeShapeType="1"/>
          </p:cNvSpPr>
          <p:nvPr/>
        </p:nvSpPr>
        <p:spPr bwMode="auto">
          <a:xfrm>
            <a:off x="2292350" y="4724400"/>
            <a:ext cx="457200" cy="30480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2749550" y="2057400"/>
            <a:ext cx="6096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>
            <a:off x="2749550" y="5029200"/>
            <a:ext cx="6096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 flipV="1">
            <a:off x="2673350" y="2819400"/>
            <a:ext cx="6858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2749550" y="3581400"/>
            <a:ext cx="6096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 flipV="1">
            <a:off x="2673350" y="4267200"/>
            <a:ext cx="685800" cy="0"/>
          </a:xfrm>
          <a:prstGeom prst="line">
            <a:avLst/>
          </a:prstGeom>
          <a:noFill/>
          <a:ln w="12700" cap="rnd">
            <a:solidFill>
              <a:srgbClr val="003366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title"/>
          </p:nvPr>
        </p:nvSpPr>
        <p:spPr>
          <a:xfrm>
            <a:off x="903288" y="198438"/>
            <a:ext cx="6954860" cy="1143000"/>
          </a:xfrm>
        </p:spPr>
        <p:txBody>
          <a:bodyPr/>
          <a:lstStyle/>
          <a:p>
            <a:r>
              <a:rPr lang="ru-RU" sz="3200" dirty="0" smtClean="0">
                <a:solidFill>
                  <a:srgbClr val="660066"/>
                </a:solidFill>
              </a:rPr>
              <a:t>Регламент мониторинга трудоустройства выпускников</a:t>
            </a:r>
            <a:endParaRPr lang="en-US" sz="3200" dirty="0">
              <a:solidFill>
                <a:srgbClr val="660066"/>
              </a:solidFill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285720" y="2214554"/>
            <a:ext cx="2673350" cy="2671762"/>
            <a:chOff x="140" y="1419"/>
            <a:chExt cx="1684" cy="1683"/>
          </a:xfrm>
        </p:grpSpPr>
        <p:sp>
          <p:nvSpPr>
            <p:cNvPr id="7179" name="Oval 11"/>
            <p:cNvSpPr>
              <a:spLocks noChangeArrowheads="1"/>
            </p:cNvSpPr>
            <p:nvPr/>
          </p:nvSpPr>
          <p:spPr bwMode="gray">
            <a:xfrm>
              <a:off x="140" y="1419"/>
              <a:ext cx="1684" cy="1683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180" name="Oval 12"/>
            <p:cNvSpPr>
              <a:spLocks noChangeArrowheads="1"/>
            </p:cNvSpPr>
            <p:nvPr/>
          </p:nvSpPr>
          <p:spPr bwMode="gray">
            <a:xfrm>
              <a:off x="251" y="1528"/>
              <a:ext cx="1461" cy="1463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7181" name="Oval 13"/>
            <p:cNvSpPr>
              <a:spLocks noChangeArrowheads="1"/>
            </p:cNvSpPr>
            <p:nvPr/>
          </p:nvSpPr>
          <p:spPr bwMode="gray">
            <a:xfrm>
              <a:off x="258" y="1536"/>
              <a:ext cx="1461" cy="1462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63529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7182" name="Oval 14"/>
            <p:cNvSpPr>
              <a:spLocks noChangeArrowheads="1"/>
            </p:cNvSpPr>
            <p:nvPr/>
          </p:nvSpPr>
          <p:spPr bwMode="gray">
            <a:xfrm>
              <a:off x="323" y="1602"/>
              <a:ext cx="1317" cy="1316"/>
            </a:xfrm>
            <a:prstGeom prst="ellipse">
              <a:avLst/>
            </a:prstGeom>
            <a:solidFill>
              <a:srgbClr val="000000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7183" name="Oval 15"/>
            <p:cNvSpPr>
              <a:spLocks noChangeArrowheads="1"/>
            </p:cNvSpPr>
            <p:nvPr/>
          </p:nvSpPr>
          <p:spPr bwMode="gray">
            <a:xfrm>
              <a:off x="344" y="1623"/>
              <a:ext cx="1276" cy="127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184" name="Oval 16"/>
            <p:cNvSpPr>
              <a:spLocks noChangeArrowheads="1"/>
            </p:cNvSpPr>
            <p:nvPr/>
          </p:nvSpPr>
          <p:spPr bwMode="gray">
            <a:xfrm>
              <a:off x="360" y="1630"/>
              <a:ext cx="1246" cy="124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185" name="Oval 17"/>
            <p:cNvSpPr>
              <a:spLocks noChangeArrowheads="1"/>
            </p:cNvSpPr>
            <p:nvPr/>
          </p:nvSpPr>
          <p:spPr bwMode="gray">
            <a:xfrm>
              <a:off x="374" y="1642"/>
              <a:ext cx="1184" cy="1164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7186" name="Oval 18"/>
            <p:cNvSpPr>
              <a:spLocks noChangeArrowheads="1"/>
            </p:cNvSpPr>
            <p:nvPr/>
          </p:nvSpPr>
          <p:spPr bwMode="gray">
            <a:xfrm>
              <a:off x="443" y="1695"/>
              <a:ext cx="1053" cy="945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 dirty="0"/>
            </a:p>
          </p:txBody>
        </p:sp>
      </p:grpSp>
      <p:sp>
        <p:nvSpPr>
          <p:cNvPr id="7188" name="AutoShape 20"/>
          <p:cNvSpPr>
            <a:spLocks noChangeArrowheads="1"/>
          </p:cNvSpPr>
          <p:nvPr/>
        </p:nvSpPr>
        <p:spPr bwMode="gray">
          <a:xfrm>
            <a:off x="3500430" y="1643050"/>
            <a:ext cx="5000660" cy="71438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189" name="Rectangle 21"/>
          <p:cNvSpPr>
            <a:spLocks noChangeArrowheads="1"/>
          </p:cNvSpPr>
          <p:nvPr/>
        </p:nvSpPr>
        <p:spPr bwMode="auto">
          <a:xfrm>
            <a:off x="3643306" y="1714488"/>
            <a:ext cx="48577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rgbClr val="000000"/>
                </a:solidFill>
              </a:rPr>
              <a:t>Оценка удовлетворённости</a:t>
            </a:r>
          </a:p>
          <a:p>
            <a:pPr algn="ctr" eaLnBrk="0" hangingPunct="0"/>
            <a:r>
              <a:rPr lang="ru-RU" b="1" dirty="0" smtClean="0">
                <a:solidFill>
                  <a:srgbClr val="000000"/>
                </a:solidFill>
              </a:rPr>
              <a:t>участников образовательного процесса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7190" name="AutoShape 22"/>
          <p:cNvSpPr>
            <a:spLocks noChangeArrowheads="1"/>
          </p:cNvSpPr>
          <p:nvPr/>
        </p:nvSpPr>
        <p:spPr bwMode="gray">
          <a:xfrm>
            <a:off x="3352800" y="2578100"/>
            <a:ext cx="5105400" cy="4889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191" name="Rectangle 23"/>
          <p:cNvSpPr>
            <a:spLocks noChangeArrowheads="1"/>
          </p:cNvSpPr>
          <p:nvPr/>
        </p:nvSpPr>
        <p:spPr bwMode="auto">
          <a:xfrm>
            <a:off x="3714744" y="2643182"/>
            <a:ext cx="45428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b="1" dirty="0" smtClean="0">
                <a:solidFill>
                  <a:srgbClr val="000000"/>
                </a:solidFill>
              </a:rPr>
              <a:t>Прогноз распределения выпускников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7192" name="AutoShape 24"/>
          <p:cNvSpPr>
            <a:spLocks noChangeArrowheads="1"/>
          </p:cNvSpPr>
          <p:nvPr/>
        </p:nvSpPr>
        <p:spPr bwMode="gray">
          <a:xfrm>
            <a:off x="3349624" y="3214686"/>
            <a:ext cx="5222903" cy="71438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193" name="Rectangle 25"/>
          <p:cNvSpPr>
            <a:spLocks noChangeArrowheads="1"/>
          </p:cNvSpPr>
          <p:nvPr/>
        </p:nvSpPr>
        <p:spPr bwMode="auto">
          <a:xfrm>
            <a:off x="3571868" y="3286124"/>
            <a:ext cx="50720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rgbClr val="000000"/>
                </a:solidFill>
              </a:rPr>
              <a:t>Мониторинг фактического распределения выпускников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7194" name="Oval 26"/>
          <p:cNvSpPr>
            <a:spLocks noChangeArrowheads="1"/>
          </p:cNvSpPr>
          <p:nvPr/>
        </p:nvSpPr>
        <p:spPr bwMode="gray">
          <a:xfrm>
            <a:off x="3263900" y="1946275"/>
            <a:ext cx="228600" cy="228600"/>
          </a:xfrm>
          <a:prstGeom prst="ellipse">
            <a:avLst/>
          </a:prstGeom>
          <a:gradFill rotWithShape="1">
            <a:gsLst>
              <a:gs pos="0">
                <a:srgbClr val="E96E29"/>
              </a:gs>
              <a:gs pos="100000">
                <a:srgbClr val="E96E29">
                  <a:gamma/>
                  <a:shade val="66667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195" name="Oval 27"/>
          <p:cNvSpPr>
            <a:spLocks noChangeArrowheads="1"/>
          </p:cNvSpPr>
          <p:nvPr/>
        </p:nvSpPr>
        <p:spPr bwMode="gray">
          <a:xfrm>
            <a:off x="3276600" y="2711450"/>
            <a:ext cx="228600" cy="228600"/>
          </a:xfrm>
          <a:prstGeom prst="ellipse">
            <a:avLst/>
          </a:prstGeom>
          <a:gradFill rotWithShape="1">
            <a:gsLst>
              <a:gs pos="0">
                <a:srgbClr val="DCDC48"/>
              </a:gs>
              <a:gs pos="100000">
                <a:srgbClr val="DCDC48">
                  <a:gamma/>
                  <a:shade val="66667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196" name="Oval 28"/>
          <p:cNvSpPr>
            <a:spLocks noChangeArrowheads="1"/>
          </p:cNvSpPr>
          <p:nvPr/>
        </p:nvSpPr>
        <p:spPr bwMode="gray">
          <a:xfrm>
            <a:off x="3276600" y="3467100"/>
            <a:ext cx="228600" cy="228600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6667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197" name="AutoShape 29"/>
          <p:cNvSpPr>
            <a:spLocks noChangeArrowheads="1"/>
          </p:cNvSpPr>
          <p:nvPr/>
        </p:nvSpPr>
        <p:spPr bwMode="gray">
          <a:xfrm>
            <a:off x="3352800" y="4052888"/>
            <a:ext cx="5219728" cy="661996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endParaRPr lang="ru-RU" dirty="0"/>
          </a:p>
        </p:txBody>
      </p:sp>
      <p:sp>
        <p:nvSpPr>
          <p:cNvPr id="7198" name="Rectangle 30"/>
          <p:cNvSpPr>
            <a:spLocks noChangeArrowheads="1"/>
          </p:cNvSpPr>
          <p:nvPr/>
        </p:nvSpPr>
        <p:spPr bwMode="auto">
          <a:xfrm>
            <a:off x="3571868" y="4071942"/>
            <a:ext cx="47149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rgbClr val="000000"/>
                </a:solidFill>
              </a:rPr>
              <a:t>Мониторинг трудоустройства и </a:t>
            </a:r>
          </a:p>
          <a:p>
            <a:pPr algn="ctr" eaLnBrk="0" hangingPunct="0"/>
            <a:r>
              <a:rPr lang="ru-RU" b="1" dirty="0" err="1" smtClean="0">
                <a:solidFill>
                  <a:srgbClr val="000000"/>
                </a:solidFill>
              </a:rPr>
              <a:t>закрепляемости</a:t>
            </a:r>
            <a:r>
              <a:rPr lang="ru-RU" b="1" dirty="0" smtClean="0">
                <a:solidFill>
                  <a:srgbClr val="000000"/>
                </a:solidFill>
              </a:rPr>
              <a:t>  выпускников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7199" name="Oval 31"/>
          <p:cNvSpPr>
            <a:spLocks noChangeArrowheads="1"/>
          </p:cNvSpPr>
          <p:nvPr/>
        </p:nvSpPr>
        <p:spPr bwMode="gray">
          <a:xfrm>
            <a:off x="3263900" y="4191000"/>
            <a:ext cx="228600" cy="228600"/>
          </a:xfrm>
          <a:prstGeom prst="ellipse">
            <a:avLst/>
          </a:prstGeom>
          <a:gradFill rotWithShape="1">
            <a:gsLst>
              <a:gs pos="0">
                <a:srgbClr val="E96E29"/>
              </a:gs>
              <a:gs pos="100000">
                <a:srgbClr val="E96E29">
                  <a:gamma/>
                  <a:shade val="66667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200" name="AutoShape 32"/>
          <p:cNvSpPr>
            <a:spLocks noChangeArrowheads="1"/>
          </p:cNvSpPr>
          <p:nvPr/>
        </p:nvSpPr>
        <p:spPr bwMode="gray">
          <a:xfrm>
            <a:off x="3352800" y="4841874"/>
            <a:ext cx="5362604" cy="73026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201" name="Rectangle 33"/>
          <p:cNvSpPr>
            <a:spLocks noChangeArrowheads="1"/>
          </p:cNvSpPr>
          <p:nvPr/>
        </p:nvSpPr>
        <p:spPr bwMode="auto">
          <a:xfrm>
            <a:off x="3571868" y="4857760"/>
            <a:ext cx="511005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b="1" dirty="0" smtClean="0">
                <a:solidFill>
                  <a:srgbClr val="000000"/>
                </a:solidFill>
              </a:rPr>
              <a:t>Мониторинг фактического  распределения</a:t>
            </a:r>
          </a:p>
          <a:p>
            <a:pPr eaLnBrk="0" hangingPunct="0"/>
            <a:r>
              <a:rPr lang="ru-RU" b="1" dirty="0" smtClean="0">
                <a:solidFill>
                  <a:srgbClr val="000000"/>
                </a:solidFill>
              </a:rPr>
              <a:t>Выпускников прошлого учебного года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7202" name="Oval 34"/>
          <p:cNvSpPr>
            <a:spLocks noChangeArrowheads="1"/>
          </p:cNvSpPr>
          <p:nvPr/>
        </p:nvSpPr>
        <p:spPr bwMode="gray">
          <a:xfrm>
            <a:off x="3276600" y="4975225"/>
            <a:ext cx="228600" cy="228600"/>
          </a:xfrm>
          <a:prstGeom prst="ellipse">
            <a:avLst/>
          </a:prstGeom>
          <a:gradFill rotWithShape="1">
            <a:gsLst>
              <a:gs pos="0">
                <a:srgbClr val="DCDC48"/>
              </a:gs>
              <a:gs pos="100000">
                <a:srgbClr val="DCDC48">
                  <a:gamma/>
                  <a:shade val="66667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Rectangle 9"/>
          <p:cNvSpPr txBox="1">
            <a:spLocks noChangeArrowheads="1"/>
          </p:cNvSpPr>
          <p:nvPr/>
        </p:nvSpPr>
        <p:spPr bwMode="gray">
          <a:xfrm>
            <a:off x="571472" y="3000372"/>
            <a:ext cx="200026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Этапы мониторинга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6" name="Управляющая кнопка: далее 35">
            <a:hlinkClick r:id="rId2" action="ppaction://hlinksldjump" highlightClick="1"/>
          </p:cNvPr>
          <p:cNvSpPr/>
          <p:nvPr/>
        </p:nvSpPr>
        <p:spPr>
          <a:xfrm>
            <a:off x="8572528" y="6143644"/>
            <a:ext cx="35719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6302375" cy="1143000"/>
          </a:xfrm>
        </p:spPr>
        <p:txBody>
          <a:bodyPr/>
          <a:lstStyle/>
          <a:p>
            <a:r>
              <a:rPr lang="ru-RU" sz="4400" dirty="0" smtClean="0">
                <a:solidFill>
                  <a:srgbClr val="660066"/>
                </a:solidFill>
              </a:rPr>
              <a:t>Целевые индикаторы</a:t>
            </a:r>
            <a:endParaRPr lang="ru-RU" sz="4400" dirty="0">
              <a:solidFill>
                <a:srgbClr val="660066"/>
              </a:solidFill>
            </a:endParaRPr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gray">
          <a:xfrm>
            <a:off x="395958" y="4725813"/>
            <a:ext cx="2808287" cy="1008062"/>
          </a:xfrm>
          <a:prstGeom prst="cube">
            <a:avLst>
              <a:gd name="adj" fmla="val 49880"/>
            </a:avLst>
          </a:prstGeom>
          <a:solidFill>
            <a:srgbClr val="96969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gray">
          <a:xfrm rot="16200000" flipV="1">
            <a:off x="1100931" y="3443685"/>
            <a:ext cx="2778125" cy="444500"/>
          </a:xfrm>
          <a:prstGeom prst="cube">
            <a:avLst>
              <a:gd name="adj" fmla="val 23792"/>
            </a:avLst>
          </a:prstGeom>
          <a:gradFill rotWithShape="1">
            <a:gsLst>
              <a:gs pos="0">
                <a:schemeClr val="hlink">
                  <a:gamma/>
                  <a:shade val="75686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gray">
          <a:xfrm rot="16200000" flipV="1">
            <a:off x="595674" y="3588905"/>
            <a:ext cx="2348482" cy="444500"/>
          </a:xfrm>
          <a:prstGeom prst="cube">
            <a:avLst>
              <a:gd name="adj" fmla="val 23792"/>
            </a:avLst>
          </a:prstGeom>
          <a:gradFill rotWithShape="1">
            <a:gsLst>
              <a:gs pos="0">
                <a:schemeClr val="accent1">
                  <a:gamma/>
                  <a:shade val="7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gray">
          <a:xfrm>
            <a:off x="395958" y="5229050"/>
            <a:ext cx="2370137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 dirty="0"/>
              <a:t>трудоустройство</a:t>
            </a:r>
            <a:endParaRPr lang="en-US" sz="2000" b="1" dirty="0"/>
          </a:p>
        </p:txBody>
      </p:sp>
      <p:sp>
        <p:nvSpPr>
          <p:cNvPr id="8" name="Text Box 32"/>
          <p:cNvSpPr txBox="1">
            <a:spLocks noChangeArrowheads="1"/>
          </p:cNvSpPr>
          <p:nvPr/>
        </p:nvSpPr>
        <p:spPr bwMode="gray">
          <a:xfrm>
            <a:off x="1187624" y="2204864"/>
            <a:ext cx="9351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/>
              <a:t>85,6%</a:t>
            </a:r>
            <a:endParaRPr lang="en-US" sz="2000" b="1" dirty="0"/>
          </a:p>
        </p:txBody>
      </p:sp>
      <p:sp>
        <p:nvSpPr>
          <p:cNvPr id="9" name="Text Box 33"/>
          <p:cNvSpPr txBox="1">
            <a:spLocks noChangeArrowheads="1"/>
          </p:cNvSpPr>
          <p:nvPr/>
        </p:nvSpPr>
        <p:spPr bwMode="gray">
          <a:xfrm>
            <a:off x="2051720" y="1700808"/>
            <a:ext cx="9350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/>
              <a:t>100%</a:t>
            </a:r>
            <a:endParaRPr lang="en-US" sz="2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6165304"/>
            <a:ext cx="576262" cy="503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851920" y="6165304"/>
            <a:ext cx="576263" cy="50482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Text Box 34"/>
          <p:cNvSpPr txBox="1">
            <a:spLocks noChangeArrowheads="1"/>
          </p:cNvSpPr>
          <p:nvPr/>
        </p:nvSpPr>
        <p:spPr bwMode="gray">
          <a:xfrm>
            <a:off x="2267744" y="6237312"/>
            <a:ext cx="16561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/>
              <a:t> - </a:t>
            </a:r>
            <a:r>
              <a:rPr lang="ru-RU" sz="2000" b="1" dirty="0" smtClean="0"/>
              <a:t>по лицею</a:t>
            </a:r>
            <a:endParaRPr lang="en-US" sz="2000" b="1" dirty="0"/>
          </a:p>
        </p:txBody>
      </p:sp>
      <p:sp>
        <p:nvSpPr>
          <p:cNvPr id="13" name="Text Box 34"/>
          <p:cNvSpPr txBox="1">
            <a:spLocks noChangeArrowheads="1"/>
          </p:cNvSpPr>
          <p:nvPr/>
        </p:nvSpPr>
        <p:spPr bwMode="gray">
          <a:xfrm>
            <a:off x="4499992" y="6237312"/>
            <a:ext cx="30963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/>
              <a:t> - </a:t>
            </a:r>
            <a:r>
              <a:rPr lang="ru-RU" sz="2000" b="1" dirty="0" smtClean="0"/>
              <a:t>базовая площадка</a:t>
            </a:r>
            <a:endParaRPr lang="en-US" sz="2000" b="1" dirty="0"/>
          </a:p>
        </p:txBody>
      </p:sp>
      <p:sp>
        <p:nvSpPr>
          <p:cNvPr id="14" name="Управляющая кнопка: возврат 13">
            <a:hlinkClick r:id="rId2" action="ppaction://hlinksldjump" highlightClick="1"/>
          </p:cNvPr>
          <p:cNvSpPr/>
          <p:nvPr/>
        </p:nvSpPr>
        <p:spPr>
          <a:xfrm>
            <a:off x="8501090" y="6143644"/>
            <a:ext cx="428628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AutoShape 27"/>
          <p:cNvSpPr>
            <a:spLocks noChangeArrowheads="1"/>
          </p:cNvSpPr>
          <p:nvPr/>
        </p:nvSpPr>
        <p:spPr bwMode="gray">
          <a:xfrm>
            <a:off x="3059832" y="2714050"/>
            <a:ext cx="3024336" cy="1723062"/>
          </a:xfrm>
          <a:prstGeom prst="cube">
            <a:avLst>
              <a:gd name="adj" fmla="val 49880"/>
            </a:avLst>
          </a:prstGeom>
          <a:solidFill>
            <a:srgbClr val="96969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AutoShape 28"/>
          <p:cNvSpPr>
            <a:spLocks noChangeArrowheads="1"/>
          </p:cNvSpPr>
          <p:nvPr/>
        </p:nvSpPr>
        <p:spPr bwMode="gray">
          <a:xfrm rot="16200000" flipV="1">
            <a:off x="4376254" y="1896554"/>
            <a:ext cx="1988120" cy="444500"/>
          </a:xfrm>
          <a:prstGeom prst="cube">
            <a:avLst>
              <a:gd name="adj" fmla="val 23792"/>
            </a:avLst>
          </a:prstGeom>
          <a:gradFill rotWithShape="1">
            <a:gsLst>
              <a:gs pos="0">
                <a:schemeClr val="hlink">
                  <a:gamma/>
                  <a:shade val="75686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7" name="AutoShape 29"/>
          <p:cNvSpPr>
            <a:spLocks noChangeArrowheads="1"/>
          </p:cNvSpPr>
          <p:nvPr/>
        </p:nvSpPr>
        <p:spPr bwMode="gray">
          <a:xfrm rot="16200000" flipV="1">
            <a:off x="3774505" y="1994247"/>
            <a:ext cx="1895475" cy="444500"/>
          </a:xfrm>
          <a:prstGeom prst="cube">
            <a:avLst>
              <a:gd name="adj" fmla="val 23792"/>
            </a:avLst>
          </a:prstGeom>
          <a:gradFill rotWithShape="1">
            <a:gsLst>
              <a:gs pos="0">
                <a:schemeClr val="accent1">
                  <a:gamma/>
                  <a:shade val="7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" name="Text Box 31"/>
          <p:cNvSpPr txBox="1">
            <a:spLocks noChangeArrowheads="1"/>
          </p:cNvSpPr>
          <p:nvPr/>
        </p:nvSpPr>
        <p:spPr bwMode="gray">
          <a:xfrm>
            <a:off x="3059832" y="3429000"/>
            <a:ext cx="2374900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Доля принятых по договорам с организациями</a:t>
            </a:r>
            <a:endParaRPr lang="en-US" sz="2000" b="1" dirty="0"/>
          </a:p>
        </p:txBody>
      </p:sp>
      <p:sp>
        <p:nvSpPr>
          <p:cNvPr id="19" name="Text Box 36"/>
          <p:cNvSpPr txBox="1">
            <a:spLocks noChangeArrowheads="1"/>
          </p:cNvSpPr>
          <p:nvPr/>
        </p:nvSpPr>
        <p:spPr bwMode="gray">
          <a:xfrm>
            <a:off x="4427984" y="836712"/>
            <a:ext cx="72141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/>
              <a:t>50,3</a:t>
            </a:r>
            <a:endParaRPr lang="en-US" sz="2000" b="1" dirty="0"/>
          </a:p>
        </p:txBody>
      </p:sp>
      <p:sp>
        <p:nvSpPr>
          <p:cNvPr id="20" name="Text Box 36"/>
          <p:cNvSpPr txBox="1">
            <a:spLocks noChangeArrowheads="1"/>
          </p:cNvSpPr>
          <p:nvPr/>
        </p:nvSpPr>
        <p:spPr bwMode="gray">
          <a:xfrm>
            <a:off x="5220072" y="764704"/>
            <a:ext cx="7200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/>
              <a:t>55%</a:t>
            </a:r>
            <a:endParaRPr lang="en-US" sz="2000" b="1" dirty="0"/>
          </a:p>
        </p:txBody>
      </p:sp>
      <p:sp>
        <p:nvSpPr>
          <p:cNvPr id="22" name="AutoShape 4"/>
          <p:cNvSpPr>
            <a:spLocks noChangeArrowheads="1"/>
          </p:cNvSpPr>
          <p:nvPr/>
        </p:nvSpPr>
        <p:spPr bwMode="gray">
          <a:xfrm rot="16200000" flipV="1">
            <a:off x="128825" y="3767721"/>
            <a:ext cx="1986035" cy="444500"/>
          </a:xfrm>
          <a:prstGeom prst="cube">
            <a:avLst>
              <a:gd name="adj" fmla="val 23792"/>
            </a:avLst>
          </a:prstGeom>
          <a:solidFill>
            <a:schemeClr val="accent2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3" name="Text Box 32"/>
          <p:cNvSpPr txBox="1">
            <a:spLocks noChangeArrowheads="1"/>
          </p:cNvSpPr>
          <p:nvPr/>
        </p:nvSpPr>
        <p:spPr bwMode="gray">
          <a:xfrm>
            <a:off x="539552" y="2492896"/>
            <a:ext cx="9351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/>
              <a:t>70%</a:t>
            </a:r>
            <a:endParaRPr lang="en-US" sz="20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79512" y="6165304"/>
            <a:ext cx="576262" cy="50323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Text Box 34"/>
          <p:cNvSpPr txBox="1">
            <a:spLocks noChangeArrowheads="1"/>
          </p:cNvSpPr>
          <p:nvPr/>
        </p:nvSpPr>
        <p:spPr bwMode="gray">
          <a:xfrm>
            <a:off x="755576" y="6237312"/>
            <a:ext cx="15128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/>
              <a:t> - </a:t>
            </a:r>
            <a:r>
              <a:rPr lang="ru-RU" sz="2000" b="1" dirty="0" smtClean="0"/>
              <a:t>КЦП</a:t>
            </a:r>
            <a:endParaRPr lang="en-US" sz="2000" b="1" dirty="0"/>
          </a:p>
        </p:txBody>
      </p:sp>
      <p:sp>
        <p:nvSpPr>
          <p:cNvPr id="26" name="AutoShape 4"/>
          <p:cNvSpPr>
            <a:spLocks noChangeArrowheads="1"/>
          </p:cNvSpPr>
          <p:nvPr/>
        </p:nvSpPr>
        <p:spPr bwMode="gray">
          <a:xfrm rot="16200000" flipV="1">
            <a:off x="3045150" y="2075531"/>
            <a:ext cx="1914027" cy="444500"/>
          </a:xfrm>
          <a:prstGeom prst="cube">
            <a:avLst>
              <a:gd name="adj" fmla="val 23792"/>
            </a:avLst>
          </a:prstGeom>
          <a:solidFill>
            <a:schemeClr val="accent2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7" name="Text Box 36"/>
          <p:cNvSpPr txBox="1">
            <a:spLocks noChangeArrowheads="1"/>
          </p:cNvSpPr>
          <p:nvPr/>
        </p:nvSpPr>
        <p:spPr bwMode="gray">
          <a:xfrm>
            <a:off x="3707904" y="908720"/>
            <a:ext cx="57740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/>
              <a:t>50</a:t>
            </a:r>
            <a:endParaRPr lang="en-US" sz="2000" b="1" dirty="0"/>
          </a:p>
        </p:txBody>
      </p:sp>
      <p:sp>
        <p:nvSpPr>
          <p:cNvPr id="28" name="AutoShape 3"/>
          <p:cNvSpPr>
            <a:spLocks noChangeArrowheads="1"/>
          </p:cNvSpPr>
          <p:nvPr/>
        </p:nvSpPr>
        <p:spPr bwMode="gray">
          <a:xfrm>
            <a:off x="5652120" y="4581128"/>
            <a:ext cx="3240335" cy="1440160"/>
          </a:xfrm>
          <a:prstGeom prst="cube">
            <a:avLst>
              <a:gd name="adj" fmla="val 43742"/>
            </a:avLst>
          </a:prstGeom>
          <a:solidFill>
            <a:srgbClr val="96969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" name="AutoShape 4"/>
          <p:cNvSpPr>
            <a:spLocks noChangeArrowheads="1"/>
          </p:cNvSpPr>
          <p:nvPr/>
        </p:nvSpPr>
        <p:spPr bwMode="gray">
          <a:xfrm rot="16200000" flipV="1">
            <a:off x="6933580" y="3659708"/>
            <a:ext cx="2346077" cy="444500"/>
          </a:xfrm>
          <a:prstGeom prst="cube">
            <a:avLst>
              <a:gd name="adj" fmla="val 23792"/>
            </a:avLst>
          </a:prstGeom>
          <a:gradFill rotWithShape="1">
            <a:gsLst>
              <a:gs pos="0">
                <a:schemeClr val="hlink">
                  <a:gamma/>
                  <a:shade val="75686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" name="AutoShape 5"/>
          <p:cNvSpPr>
            <a:spLocks noChangeArrowheads="1"/>
          </p:cNvSpPr>
          <p:nvPr/>
        </p:nvSpPr>
        <p:spPr bwMode="gray">
          <a:xfrm rot="16200000" flipV="1">
            <a:off x="6284305" y="3804927"/>
            <a:ext cx="2060450" cy="444500"/>
          </a:xfrm>
          <a:prstGeom prst="cube">
            <a:avLst>
              <a:gd name="adj" fmla="val 23792"/>
            </a:avLst>
          </a:prstGeom>
          <a:gradFill rotWithShape="1">
            <a:gsLst>
              <a:gs pos="0">
                <a:schemeClr val="accent1">
                  <a:gamma/>
                  <a:shade val="7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gray">
          <a:xfrm>
            <a:off x="5580112" y="5157192"/>
            <a:ext cx="3170612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/>
              <a:t>Доля трудоустроенных</a:t>
            </a:r>
          </a:p>
          <a:p>
            <a:pPr algn="ctr"/>
            <a:r>
              <a:rPr lang="ru-RU" sz="2000" b="1" dirty="0" smtClean="0"/>
              <a:t> по договорам</a:t>
            </a:r>
            <a:endParaRPr lang="en-US" sz="2000" b="1" dirty="0"/>
          </a:p>
        </p:txBody>
      </p:sp>
      <p:sp>
        <p:nvSpPr>
          <p:cNvPr id="32" name="Text Box 32"/>
          <p:cNvSpPr txBox="1">
            <a:spLocks noChangeArrowheads="1"/>
          </p:cNvSpPr>
          <p:nvPr/>
        </p:nvSpPr>
        <p:spPr bwMode="gray">
          <a:xfrm>
            <a:off x="6876256" y="2564904"/>
            <a:ext cx="9351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/>
              <a:t>40%</a:t>
            </a:r>
            <a:endParaRPr lang="en-US" sz="2000" b="1" dirty="0"/>
          </a:p>
        </p:txBody>
      </p:sp>
      <p:sp>
        <p:nvSpPr>
          <p:cNvPr id="33" name="Text Box 33"/>
          <p:cNvSpPr txBox="1">
            <a:spLocks noChangeArrowheads="1"/>
          </p:cNvSpPr>
          <p:nvPr/>
        </p:nvSpPr>
        <p:spPr bwMode="gray">
          <a:xfrm>
            <a:off x="7812360" y="2204864"/>
            <a:ext cx="9350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/>
              <a:t>42%</a:t>
            </a:r>
            <a:endParaRPr lang="en-US" sz="2000" b="1" dirty="0"/>
          </a:p>
        </p:txBody>
      </p:sp>
      <p:sp>
        <p:nvSpPr>
          <p:cNvPr id="34" name="AutoShape 4"/>
          <p:cNvSpPr>
            <a:spLocks noChangeArrowheads="1"/>
          </p:cNvSpPr>
          <p:nvPr/>
        </p:nvSpPr>
        <p:spPr bwMode="gray">
          <a:xfrm rot="16200000" flipV="1">
            <a:off x="5529424" y="3839727"/>
            <a:ext cx="1986035" cy="444500"/>
          </a:xfrm>
          <a:prstGeom prst="cube">
            <a:avLst>
              <a:gd name="adj" fmla="val 23792"/>
            </a:avLst>
          </a:prstGeom>
          <a:solidFill>
            <a:schemeClr val="accent2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5" name="Text Box 32"/>
          <p:cNvSpPr txBox="1">
            <a:spLocks noChangeArrowheads="1"/>
          </p:cNvSpPr>
          <p:nvPr/>
        </p:nvSpPr>
        <p:spPr bwMode="gray">
          <a:xfrm>
            <a:off x="6156176" y="2636912"/>
            <a:ext cx="9351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/>
              <a:t>40%</a:t>
            </a:r>
            <a:endParaRPr lang="en-US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body" idx="1"/>
          </p:nvPr>
        </p:nvSpPr>
        <p:spPr bwMode="black">
          <a:xfrm>
            <a:off x="611560" y="2636912"/>
            <a:ext cx="7824787" cy="3600400"/>
          </a:xfrm>
          <a:noFill/>
          <a:ln/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ЦЕЛЬ проекта</a:t>
            </a:r>
          </a:p>
          <a:p>
            <a:pPr algn="ctr">
              <a:buNone/>
            </a:pPr>
            <a:r>
              <a:rPr lang="ru-RU" sz="2400" b="0" dirty="0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    создание нормативно-правовых, психолого-педагогических, научно-методических, материально-технических условий для повышения качества подготовки квалифицированных специалистов в соответствии с потребностями рынка труда в регионе по направлениям профессий гостиничного бизнеса, курортной и ресторанной индустрии.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title"/>
          </p:nvPr>
        </p:nvSpPr>
        <p:spPr>
          <a:xfrm>
            <a:off x="971600" y="620688"/>
            <a:ext cx="7989192" cy="1502370"/>
          </a:xfrm>
        </p:spPr>
        <p:txBody>
          <a:bodyPr/>
          <a:lstStyle/>
          <a:p>
            <a:r>
              <a:rPr lang="ru-RU" sz="2800" dirty="0" smtClean="0">
                <a:solidFill>
                  <a:srgbClr val="660066"/>
                </a:solidFill>
              </a:rPr>
              <a:t>Реализация в рамках КЦП «Подготовка квалифицированных кадров для различных отраслей экономики Алтайского края» на 2010-2012 годы.</a:t>
            </a:r>
            <a:endParaRPr lang="en-US" sz="2800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AutoShape 3"/>
          <p:cNvSpPr>
            <a:spLocks noChangeArrowheads="1"/>
          </p:cNvSpPr>
          <p:nvPr/>
        </p:nvSpPr>
        <p:spPr bwMode="gray">
          <a:xfrm>
            <a:off x="4211960" y="2780928"/>
            <a:ext cx="455613" cy="381000"/>
          </a:xfrm>
          <a:prstGeom prst="downArrow">
            <a:avLst>
              <a:gd name="adj1" fmla="val 58889"/>
              <a:gd name="adj2" fmla="val 60000"/>
            </a:avLst>
          </a:prstGeom>
          <a:solidFill>
            <a:schemeClr val="folHlink"/>
          </a:solidFill>
          <a:ln w="190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8548" name="AutoShape 4"/>
          <p:cNvSpPr>
            <a:spLocks noChangeArrowheads="1"/>
          </p:cNvSpPr>
          <p:nvPr/>
        </p:nvSpPr>
        <p:spPr bwMode="gray">
          <a:xfrm>
            <a:off x="4211960" y="4149080"/>
            <a:ext cx="455613" cy="381000"/>
          </a:xfrm>
          <a:prstGeom prst="downArrow">
            <a:avLst>
              <a:gd name="adj1" fmla="val 58889"/>
              <a:gd name="adj2" fmla="val 60000"/>
            </a:avLst>
          </a:prstGeom>
          <a:solidFill>
            <a:schemeClr val="accent2"/>
          </a:solidFill>
          <a:ln w="190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08550" name="Group 6"/>
          <p:cNvGrpSpPr>
            <a:grpSpLocks/>
          </p:cNvGrpSpPr>
          <p:nvPr/>
        </p:nvGrpSpPr>
        <p:grpSpPr bwMode="auto">
          <a:xfrm>
            <a:off x="927100" y="3159125"/>
            <a:ext cx="7461324" cy="914400"/>
            <a:chOff x="2736" y="1803"/>
            <a:chExt cx="2552" cy="576"/>
          </a:xfrm>
        </p:grpSpPr>
        <p:sp>
          <p:nvSpPr>
            <p:cNvPr id="108551" name="Rectangle 7"/>
            <p:cNvSpPr>
              <a:spLocks noChangeArrowheads="1"/>
            </p:cNvSpPr>
            <p:nvPr/>
          </p:nvSpPr>
          <p:spPr bwMode="gray">
            <a:xfrm>
              <a:off x="2736" y="1803"/>
              <a:ext cx="2552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552" name="Rectangle 8"/>
            <p:cNvSpPr>
              <a:spLocks noChangeArrowheads="1"/>
            </p:cNvSpPr>
            <p:nvPr/>
          </p:nvSpPr>
          <p:spPr bwMode="gray">
            <a:xfrm>
              <a:off x="2743" y="1809"/>
              <a:ext cx="2536" cy="26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553" name="Rectangle 9"/>
            <p:cNvSpPr>
              <a:spLocks noChangeArrowheads="1"/>
            </p:cNvSpPr>
            <p:nvPr/>
          </p:nvSpPr>
          <p:spPr bwMode="gray">
            <a:xfrm>
              <a:off x="2744" y="2059"/>
              <a:ext cx="2535" cy="314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61176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8554" name="Text Box 10"/>
          <p:cNvSpPr txBox="1">
            <a:spLocks noChangeArrowheads="1"/>
          </p:cNvSpPr>
          <p:nvPr/>
        </p:nvSpPr>
        <p:spPr bwMode="black">
          <a:xfrm>
            <a:off x="1295400" y="3678238"/>
            <a:ext cx="6732984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 smtClean="0"/>
              <a:t>Совершенствование системы </a:t>
            </a:r>
            <a:r>
              <a:rPr lang="ru-RU" sz="1400" b="1" dirty="0" err="1" smtClean="0"/>
              <a:t>профориентационной</a:t>
            </a:r>
            <a:r>
              <a:rPr lang="ru-RU" sz="1400" b="1" dirty="0" smtClean="0"/>
              <a:t> работы в лицее</a:t>
            </a:r>
            <a:endParaRPr lang="en-US" sz="1400" b="1" dirty="0"/>
          </a:p>
        </p:txBody>
      </p:sp>
      <p:grpSp>
        <p:nvGrpSpPr>
          <p:cNvPr id="108555" name="Group 11"/>
          <p:cNvGrpSpPr>
            <a:grpSpLocks/>
          </p:cNvGrpSpPr>
          <p:nvPr/>
        </p:nvGrpSpPr>
        <p:grpSpPr bwMode="auto">
          <a:xfrm>
            <a:off x="914400" y="4510088"/>
            <a:ext cx="7546032" cy="914400"/>
            <a:chOff x="2728" y="2640"/>
            <a:chExt cx="2552" cy="576"/>
          </a:xfrm>
        </p:grpSpPr>
        <p:sp>
          <p:nvSpPr>
            <p:cNvPr id="108556" name="Rectangle 12"/>
            <p:cNvSpPr>
              <a:spLocks noChangeArrowheads="1"/>
            </p:cNvSpPr>
            <p:nvPr/>
          </p:nvSpPr>
          <p:spPr bwMode="gray">
            <a:xfrm>
              <a:off x="2728" y="2640"/>
              <a:ext cx="2552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557" name="Rectangle 13"/>
            <p:cNvSpPr>
              <a:spLocks noChangeArrowheads="1"/>
            </p:cNvSpPr>
            <p:nvPr/>
          </p:nvSpPr>
          <p:spPr bwMode="gray">
            <a:xfrm>
              <a:off x="2742" y="2646"/>
              <a:ext cx="2529" cy="26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558" name="Rectangle 14"/>
            <p:cNvSpPr>
              <a:spLocks noChangeArrowheads="1"/>
            </p:cNvSpPr>
            <p:nvPr/>
          </p:nvSpPr>
          <p:spPr bwMode="gray">
            <a:xfrm>
              <a:off x="2736" y="2896"/>
              <a:ext cx="2535" cy="314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61176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8559" name="Text Box 15"/>
          <p:cNvSpPr txBox="1">
            <a:spLocks noChangeArrowheads="1"/>
          </p:cNvSpPr>
          <p:nvPr/>
        </p:nvSpPr>
        <p:spPr bwMode="black">
          <a:xfrm>
            <a:off x="1331640" y="4941168"/>
            <a:ext cx="6012904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/>
              <a:t> </a:t>
            </a:r>
            <a:r>
              <a:rPr lang="ru-RU" sz="1400" b="1" dirty="0" smtClean="0"/>
              <a:t>организация совместных мероприятий с учащимися общеобразовательных школ</a:t>
            </a:r>
            <a:endParaRPr lang="en-US" sz="1400" b="1" dirty="0"/>
          </a:p>
        </p:txBody>
      </p:sp>
      <p:sp>
        <p:nvSpPr>
          <p:cNvPr id="108560" name="Text Box 16"/>
          <p:cNvSpPr txBox="1">
            <a:spLocks noChangeArrowheads="1"/>
          </p:cNvSpPr>
          <p:nvPr/>
        </p:nvSpPr>
        <p:spPr bwMode="black">
          <a:xfrm>
            <a:off x="1771650" y="3152775"/>
            <a:ext cx="5536654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 dirty="0" smtClean="0">
                <a:solidFill>
                  <a:srgbClr val="FFFFFF"/>
                </a:solidFill>
              </a:rPr>
              <a:t>Группы по профориентации</a:t>
            </a:r>
            <a:endParaRPr lang="en-US" sz="2200" b="1" dirty="0">
              <a:solidFill>
                <a:srgbClr val="FFFFFF"/>
              </a:solidFill>
            </a:endParaRPr>
          </a:p>
        </p:txBody>
      </p:sp>
      <p:sp>
        <p:nvSpPr>
          <p:cNvPr id="108561" name="Text Box 17"/>
          <p:cNvSpPr txBox="1">
            <a:spLocks noChangeArrowheads="1"/>
          </p:cNvSpPr>
          <p:nvPr/>
        </p:nvSpPr>
        <p:spPr bwMode="black">
          <a:xfrm>
            <a:off x="1771650" y="4487863"/>
            <a:ext cx="4888582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 dirty="0" err="1" smtClean="0">
                <a:solidFill>
                  <a:srgbClr val="FFFFFF"/>
                </a:solidFill>
              </a:rPr>
              <a:t>Внеучебная</a:t>
            </a:r>
            <a:r>
              <a:rPr lang="ru-RU" sz="2200" b="1" dirty="0" smtClean="0">
                <a:solidFill>
                  <a:srgbClr val="FFFFFF"/>
                </a:solidFill>
              </a:rPr>
              <a:t> деятельность</a:t>
            </a:r>
            <a:endParaRPr lang="en-US" sz="2200" b="1" dirty="0">
              <a:solidFill>
                <a:srgbClr val="FFFFFF"/>
              </a:solidFill>
            </a:endParaRPr>
          </a:p>
        </p:txBody>
      </p:sp>
      <p:grpSp>
        <p:nvGrpSpPr>
          <p:cNvPr id="108570" name="Group 26"/>
          <p:cNvGrpSpPr>
            <a:grpSpLocks/>
          </p:cNvGrpSpPr>
          <p:nvPr/>
        </p:nvGrpSpPr>
        <p:grpSpPr bwMode="auto">
          <a:xfrm>
            <a:off x="914400" y="1812925"/>
            <a:ext cx="7402016" cy="914400"/>
            <a:chOff x="2728" y="983"/>
            <a:chExt cx="2552" cy="576"/>
          </a:xfrm>
        </p:grpSpPr>
        <p:sp>
          <p:nvSpPr>
            <p:cNvPr id="108571" name="Rectangle 27"/>
            <p:cNvSpPr>
              <a:spLocks noChangeArrowheads="1"/>
            </p:cNvSpPr>
            <p:nvPr/>
          </p:nvSpPr>
          <p:spPr bwMode="ltGray">
            <a:xfrm>
              <a:off x="2728" y="983"/>
              <a:ext cx="2552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572" name="Rectangle 28"/>
            <p:cNvSpPr>
              <a:spLocks noChangeArrowheads="1"/>
            </p:cNvSpPr>
            <p:nvPr/>
          </p:nvSpPr>
          <p:spPr bwMode="ltGray">
            <a:xfrm>
              <a:off x="2741" y="989"/>
              <a:ext cx="2530" cy="26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573" name="Rectangle 29"/>
            <p:cNvSpPr>
              <a:spLocks noChangeArrowheads="1"/>
            </p:cNvSpPr>
            <p:nvPr/>
          </p:nvSpPr>
          <p:spPr bwMode="ltGray">
            <a:xfrm>
              <a:off x="2736" y="1239"/>
              <a:ext cx="2535" cy="314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61176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8574" name="Text Box 30"/>
          <p:cNvSpPr txBox="1">
            <a:spLocks noChangeArrowheads="1"/>
          </p:cNvSpPr>
          <p:nvPr/>
        </p:nvSpPr>
        <p:spPr bwMode="black">
          <a:xfrm>
            <a:off x="1187624" y="2276872"/>
            <a:ext cx="7093024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/>
              <a:t> </a:t>
            </a:r>
            <a:r>
              <a:rPr lang="ru-RU" sz="1400" b="1" dirty="0" smtClean="0"/>
              <a:t>создание положительного имиджа лицея и подготавливаемых профессий</a:t>
            </a:r>
            <a:endParaRPr lang="en-US" sz="1400" b="1" dirty="0"/>
          </a:p>
        </p:txBody>
      </p:sp>
      <p:sp>
        <p:nvSpPr>
          <p:cNvPr id="108575" name="Text Box 31"/>
          <p:cNvSpPr txBox="1">
            <a:spLocks noChangeArrowheads="1"/>
          </p:cNvSpPr>
          <p:nvPr/>
        </p:nvSpPr>
        <p:spPr bwMode="black">
          <a:xfrm>
            <a:off x="1771650" y="1785938"/>
            <a:ext cx="5464646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 dirty="0" smtClean="0">
                <a:solidFill>
                  <a:srgbClr val="FFFFFF"/>
                </a:solidFill>
              </a:rPr>
              <a:t>Средства массовой информации</a:t>
            </a:r>
            <a:endParaRPr lang="en-US" sz="2200" b="1" dirty="0">
              <a:solidFill>
                <a:srgbClr val="FFFFFF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000100" y="500042"/>
            <a:ext cx="66078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660066"/>
                </a:solidFill>
                <a:latin typeface="+mj-lt"/>
              </a:rPr>
              <a:t>Программные мероприятия</a:t>
            </a:r>
            <a:endParaRPr lang="ru-RU" sz="3600" b="1" dirty="0">
              <a:latin typeface="+mj-lt"/>
            </a:endParaRPr>
          </a:p>
        </p:txBody>
      </p:sp>
      <p:sp>
        <p:nvSpPr>
          <p:cNvPr id="34" name="AutoShape 3"/>
          <p:cNvSpPr>
            <a:spLocks noChangeArrowheads="1"/>
          </p:cNvSpPr>
          <p:nvPr/>
        </p:nvSpPr>
        <p:spPr bwMode="gray">
          <a:xfrm rot="10800000">
            <a:off x="4800277" y="2723758"/>
            <a:ext cx="455613" cy="381000"/>
          </a:xfrm>
          <a:prstGeom prst="downArrow">
            <a:avLst>
              <a:gd name="adj1" fmla="val 58889"/>
              <a:gd name="adj2" fmla="val 60000"/>
            </a:avLst>
          </a:prstGeom>
          <a:solidFill>
            <a:schemeClr val="folHlink"/>
          </a:solidFill>
          <a:ln w="190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AutoShape 4"/>
          <p:cNvSpPr>
            <a:spLocks noChangeArrowheads="1"/>
          </p:cNvSpPr>
          <p:nvPr/>
        </p:nvSpPr>
        <p:spPr bwMode="gray">
          <a:xfrm rot="10800000">
            <a:off x="5013685" y="4088707"/>
            <a:ext cx="455613" cy="381000"/>
          </a:xfrm>
          <a:prstGeom prst="downArrow">
            <a:avLst>
              <a:gd name="adj1" fmla="val 58889"/>
              <a:gd name="adj2" fmla="val 60000"/>
            </a:avLst>
          </a:prstGeom>
          <a:solidFill>
            <a:schemeClr val="accent2"/>
          </a:solidFill>
          <a:ln w="190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4-конечная звезда 35">
            <a:hlinkClick r:id="rId2" action="ppaction://hlinksldjump"/>
          </p:cNvPr>
          <p:cNvSpPr/>
          <p:nvPr/>
        </p:nvSpPr>
        <p:spPr>
          <a:xfrm>
            <a:off x="7812360" y="4797152"/>
            <a:ext cx="504056" cy="576064"/>
          </a:xfrm>
          <a:prstGeom prst="star4">
            <a:avLst/>
          </a:prstGeom>
          <a:solidFill>
            <a:schemeClr val="accent3">
              <a:lumMod val="7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4-конечная звезда 36">
            <a:hlinkClick r:id="rId3" action="ppaction://hlinksldjump"/>
          </p:cNvPr>
          <p:cNvSpPr/>
          <p:nvPr/>
        </p:nvSpPr>
        <p:spPr>
          <a:xfrm>
            <a:off x="7812360" y="1844824"/>
            <a:ext cx="432048" cy="43204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7302856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548680"/>
            <a:ext cx="3168353" cy="2376264"/>
          </a:xfrm>
          <a:prstGeom prst="roundRect">
            <a:avLst/>
          </a:prstGeom>
          <a:ln w="12700">
            <a:solidFill>
              <a:srgbClr val="00B050"/>
            </a:solidFill>
          </a:ln>
        </p:spPr>
      </p:pic>
      <p:sp>
        <p:nvSpPr>
          <p:cNvPr id="43011" name="Прямоугольник 5"/>
          <p:cNvSpPr>
            <a:spLocks noChangeArrowheads="1"/>
          </p:cNvSpPr>
          <p:nvPr/>
        </p:nvSpPr>
        <p:spPr bwMode="auto">
          <a:xfrm>
            <a:off x="4572000" y="2781300"/>
            <a:ext cx="43211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 smtClean="0"/>
              <a:t>      </a:t>
            </a:r>
            <a:endParaRPr lang="ru-RU" sz="2000" b="1" dirty="0"/>
          </a:p>
        </p:txBody>
      </p:sp>
      <p:sp>
        <p:nvSpPr>
          <p:cNvPr id="43012" name="AutoShape 13"/>
          <p:cNvSpPr>
            <a:spLocks noChangeArrowheads="1"/>
          </p:cNvSpPr>
          <p:nvPr/>
        </p:nvSpPr>
        <p:spPr bwMode="auto">
          <a:xfrm>
            <a:off x="250825" y="2781300"/>
            <a:ext cx="3457575" cy="866775"/>
          </a:xfrm>
          <a:prstGeom prst="roundRect">
            <a:avLst>
              <a:gd name="adj" fmla="val 16667"/>
            </a:avLst>
          </a:prstGeom>
          <a:noFill/>
          <a:ln w="19050" cap="rnd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000000"/>
                </a:solidFill>
              </a:rPr>
              <a:t>Организация выставок</a:t>
            </a:r>
            <a:endParaRPr lang="en-US" sz="2000" b="1">
              <a:solidFill>
                <a:srgbClr val="000000"/>
              </a:solidFill>
            </a:endParaRPr>
          </a:p>
        </p:txBody>
      </p:sp>
      <p:pic>
        <p:nvPicPr>
          <p:cNvPr id="13" name="Picture 4" descr="S730576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501008"/>
            <a:ext cx="3024336" cy="216024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</p:pic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5373688"/>
            <a:ext cx="4465638" cy="1143000"/>
          </a:xfrm>
        </p:spPr>
        <p:txBody>
          <a:bodyPr/>
          <a:lstStyle/>
          <a:p>
            <a:pPr>
              <a:defRPr/>
            </a:pP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       Мастер - классы</a:t>
            </a:r>
            <a:endParaRPr lang="ru-RU" sz="20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4" name="Picture 7" descr="getImage?photoId=410494815103&amp;photoType=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764705"/>
            <a:ext cx="3168352" cy="2016224"/>
          </a:xfrm>
          <a:prstGeom prst="round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/>
        </p:spPr>
      </p:pic>
      <p:sp>
        <p:nvSpPr>
          <p:cNvPr id="16" name="Прямоугольник 5"/>
          <p:cNvSpPr>
            <a:spLocks noChangeArrowheads="1"/>
          </p:cNvSpPr>
          <p:nvPr/>
        </p:nvSpPr>
        <p:spPr bwMode="auto">
          <a:xfrm>
            <a:off x="4499992" y="2924944"/>
            <a:ext cx="43211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 smtClean="0"/>
              <a:t>      Встречи, мастер-классы  с выпускниками лицея</a:t>
            </a:r>
            <a:endParaRPr lang="ru-RU" sz="2000" b="1" dirty="0"/>
          </a:p>
        </p:txBody>
      </p:sp>
      <p:pic>
        <p:nvPicPr>
          <p:cNvPr id="17" name="Picture 4" descr="синкин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3645024"/>
            <a:ext cx="3024336" cy="210787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</p:pic>
      <p:sp>
        <p:nvSpPr>
          <p:cNvPr id="18" name="Управляющая кнопка: далее 17">
            <a:hlinkClick r:id="rId6" action="ppaction://hlinksldjump" highlightClick="1"/>
          </p:cNvPr>
          <p:cNvSpPr/>
          <p:nvPr/>
        </p:nvSpPr>
        <p:spPr>
          <a:xfrm>
            <a:off x="8460432" y="6237312"/>
            <a:ext cx="432048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Line 201"/>
          <p:cNvSpPr>
            <a:spLocks noChangeShapeType="1"/>
          </p:cNvSpPr>
          <p:nvPr/>
        </p:nvSpPr>
        <p:spPr bwMode="auto">
          <a:xfrm flipV="1">
            <a:off x="1547813" y="2838450"/>
            <a:ext cx="5376862" cy="339883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202"/>
          <p:cNvGrpSpPr>
            <a:grpSpLocks/>
          </p:cNvGrpSpPr>
          <p:nvPr/>
        </p:nvGrpSpPr>
        <p:grpSpPr bwMode="auto">
          <a:xfrm>
            <a:off x="3132138" y="5084763"/>
            <a:ext cx="203200" cy="190500"/>
            <a:chOff x="1355" y="3452"/>
            <a:chExt cx="183" cy="172"/>
          </a:xfrm>
        </p:grpSpPr>
        <p:pic>
          <p:nvPicPr>
            <p:cNvPr id="38995" name="Picture 203" descr="circuler_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1364" y="3452"/>
              <a:ext cx="174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2300" name="Oval 204"/>
            <p:cNvSpPr>
              <a:spLocks noChangeArrowheads="1"/>
            </p:cNvSpPr>
            <p:nvPr/>
          </p:nvSpPr>
          <p:spPr bwMode="gray">
            <a:xfrm>
              <a:off x="1364" y="3452"/>
              <a:ext cx="173" cy="172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>
                    <a:alpha val="50000"/>
                  </a:schemeClr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205"/>
            <p:cNvGrpSpPr>
              <a:grpSpLocks/>
            </p:cNvGrpSpPr>
            <p:nvPr/>
          </p:nvGrpSpPr>
          <p:grpSpPr bwMode="auto">
            <a:xfrm rot="-1297425" flipH="1" flipV="1">
              <a:off x="1377" y="3586"/>
              <a:ext cx="151" cy="37"/>
              <a:chOff x="2532" y="1051"/>
              <a:chExt cx="893" cy="246"/>
            </a:xfrm>
          </p:grpSpPr>
          <p:grpSp>
            <p:nvGrpSpPr>
              <p:cNvPr id="4" name="Group 206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39005" name="AutoShape 207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9006" name="AutoShape 208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9007" name="AutoShape 209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9008" name="AutoShape 210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5" name="Group 211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39001" name="AutoShape 212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9002" name="AutoShape 213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9003" name="AutoShape 214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9004" name="AutoShape 215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pic>
          <p:nvPicPr>
            <p:cNvPr id="38998" name="Picture 216" descr="light_shadow1"/>
            <p:cNvPicPr>
              <a:picLocks noChangeAspect="1" noChangeArrowheads="1"/>
            </p:cNvPicPr>
            <p:nvPr/>
          </p:nvPicPr>
          <p:blipFill>
            <a:blip r:embed="rId3" cstate="print"/>
            <a:srcRect t="23740"/>
            <a:stretch>
              <a:fillRect/>
            </a:stretch>
          </p:blipFill>
          <p:spPr bwMode="gray">
            <a:xfrm rot="-2569845">
              <a:off x="1355" y="3467"/>
              <a:ext cx="129" cy="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Group 217"/>
          <p:cNvGrpSpPr>
            <a:grpSpLocks/>
          </p:cNvGrpSpPr>
          <p:nvPr/>
        </p:nvGrpSpPr>
        <p:grpSpPr bwMode="auto">
          <a:xfrm>
            <a:off x="4787900" y="4005263"/>
            <a:ext cx="203200" cy="190500"/>
            <a:chOff x="1355" y="3452"/>
            <a:chExt cx="183" cy="172"/>
          </a:xfrm>
        </p:grpSpPr>
        <p:pic>
          <p:nvPicPr>
            <p:cNvPr id="38981" name="Picture 218" descr="circuler_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1364" y="3452"/>
              <a:ext cx="174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2315" name="Oval 219"/>
            <p:cNvSpPr>
              <a:spLocks noChangeArrowheads="1"/>
            </p:cNvSpPr>
            <p:nvPr/>
          </p:nvSpPr>
          <p:spPr bwMode="gray">
            <a:xfrm>
              <a:off x="1364" y="3452"/>
              <a:ext cx="173" cy="172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>
                    <a:alpha val="50000"/>
                  </a:schemeClr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7" name="Group 220"/>
            <p:cNvGrpSpPr>
              <a:grpSpLocks/>
            </p:cNvGrpSpPr>
            <p:nvPr/>
          </p:nvGrpSpPr>
          <p:grpSpPr bwMode="auto">
            <a:xfrm rot="-1297425" flipH="1" flipV="1">
              <a:off x="1377" y="3586"/>
              <a:ext cx="151" cy="37"/>
              <a:chOff x="2532" y="1051"/>
              <a:chExt cx="893" cy="246"/>
            </a:xfrm>
          </p:grpSpPr>
          <p:grpSp>
            <p:nvGrpSpPr>
              <p:cNvPr id="8" name="Group 221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38991" name="AutoShape 222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8992" name="AutoShape 223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8993" name="AutoShape 224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8994" name="AutoShape 225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" name="Group 226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38987" name="AutoShape 227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8988" name="AutoShape 228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8989" name="AutoShape 229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8990" name="AutoShape 230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pic>
          <p:nvPicPr>
            <p:cNvPr id="38984" name="Picture 231" descr="light_shadow1"/>
            <p:cNvPicPr>
              <a:picLocks noChangeAspect="1" noChangeArrowheads="1"/>
            </p:cNvPicPr>
            <p:nvPr/>
          </p:nvPicPr>
          <p:blipFill>
            <a:blip r:embed="rId3" cstate="print"/>
            <a:srcRect t="23740"/>
            <a:stretch>
              <a:fillRect/>
            </a:stretch>
          </p:blipFill>
          <p:spPr bwMode="gray">
            <a:xfrm rot="-2569845">
              <a:off x="1355" y="3467"/>
              <a:ext cx="129" cy="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" name="Group 232"/>
          <p:cNvGrpSpPr>
            <a:grpSpLocks/>
          </p:cNvGrpSpPr>
          <p:nvPr/>
        </p:nvGrpSpPr>
        <p:grpSpPr bwMode="auto">
          <a:xfrm>
            <a:off x="5867400" y="3284538"/>
            <a:ext cx="203200" cy="190500"/>
            <a:chOff x="1355" y="3452"/>
            <a:chExt cx="183" cy="172"/>
          </a:xfrm>
        </p:grpSpPr>
        <p:pic>
          <p:nvPicPr>
            <p:cNvPr id="38967" name="Picture 233" descr="circuler_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1364" y="3452"/>
              <a:ext cx="174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2330" name="Oval 234"/>
            <p:cNvSpPr>
              <a:spLocks noChangeArrowheads="1"/>
            </p:cNvSpPr>
            <p:nvPr/>
          </p:nvSpPr>
          <p:spPr bwMode="gray">
            <a:xfrm>
              <a:off x="1364" y="3452"/>
              <a:ext cx="173" cy="172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>
                    <a:alpha val="50000"/>
                  </a:schemeClr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1" name="Group 235"/>
            <p:cNvGrpSpPr>
              <a:grpSpLocks/>
            </p:cNvGrpSpPr>
            <p:nvPr/>
          </p:nvGrpSpPr>
          <p:grpSpPr bwMode="auto">
            <a:xfrm rot="-1297425" flipH="1" flipV="1">
              <a:off x="1377" y="3586"/>
              <a:ext cx="151" cy="37"/>
              <a:chOff x="2532" y="1051"/>
              <a:chExt cx="893" cy="246"/>
            </a:xfrm>
          </p:grpSpPr>
          <p:grpSp>
            <p:nvGrpSpPr>
              <p:cNvPr id="12" name="Group 236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38977" name="AutoShape 237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8978" name="AutoShape 238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8979" name="AutoShape 239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8980" name="AutoShape 240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3" name="Group 241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38973" name="AutoShape 242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8974" name="AutoShape 243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8975" name="AutoShape 244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8976" name="AutoShape 245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pic>
          <p:nvPicPr>
            <p:cNvPr id="38970" name="Picture 246" descr="light_shadow1"/>
            <p:cNvPicPr>
              <a:picLocks noChangeAspect="1" noChangeArrowheads="1"/>
            </p:cNvPicPr>
            <p:nvPr/>
          </p:nvPicPr>
          <p:blipFill>
            <a:blip r:embed="rId3" cstate="print"/>
            <a:srcRect t="23740"/>
            <a:stretch>
              <a:fillRect/>
            </a:stretch>
          </p:blipFill>
          <p:spPr bwMode="gray">
            <a:xfrm rot="-2569845">
              <a:off x="1355" y="3467"/>
              <a:ext cx="129" cy="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4" name="Group 247"/>
          <p:cNvGrpSpPr>
            <a:grpSpLocks/>
          </p:cNvGrpSpPr>
          <p:nvPr/>
        </p:nvGrpSpPr>
        <p:grpSpPr bwMode="auto">
          <a:xfrm>
            <a:off x="6759574" y="2714620"/>
            <a:ext cx="241317" cy="239718"/>
            <a:chOff x="1355" y="3452"/>
            <a:chExt cx="183" cy="172"/>
          </a:xfrm>
        </p:grpSpPr>
        <p:pic>
          <p:nvPicPr>
            <p:cNvPr id="38951" name="Picture 248" descr="circuler_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1364" y="3452"/>
              <a:ext cx="174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2345" name="Oval 249"/>
            <p:cNvSpPr>
              <a:spLocks noChangeArrowheads="1"/>
            </p:cNvSpPr>
            <p:nvPr/>
          </p:nvSpPr>
          <p:spPr bwMode="gray">
            <a:xfrm>
              <a:off x="1364" y="3452"/>
              <a:ext cx="173" cy="172"/>
            </a:xfrm>
            <a:prstGeom prst="ellipse">
              <a:avLst/>
            </a:prstGeom>
            <a:gradFill rotWithShape="1">
              <a:gsLst>
                <a:gs pos="0">
                  <a:srgbClr val="01BCFF">
                    <a:gamma/>
                    <a:shade val="46275"/>
                    <a:invGamma/>
                  </a:srgbClr>
                </a:gs>
                <a:gs pos="50000">
                  <a:srgbClr val="01BCFF">
                    <a:alpha val="50000"/>
                  </a:srgbClr>
                </a:gs>
                <a:gs pos="100000">
                  <a:srgbClr val="01B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5" name="Group 250"/>
            <p:cNvGrpSpPr>
              <a:grpSpLocks/>
            </p:cNvGrpSpPr>
            <p:nvPr/>
          </p:nvGrpSpPr>
          <p:grpSpPr bwMode="auto">
            <a:xfrm rot="-1297425" flipH="1" flipV="1">
              <a:off x="1377" y="3586"/>
              <a:ext cx="151" cy="37"/>
              <a:chOff x="2532" y="1051"/>
              <a:chExt cx="893" cy="246"/>
            </a:xfrm>
          </p:grpSpPr>
          <p:grpSp>
            <p:nvGrpSpPr>
              <p:cNvPr id="16" name="Group 251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38963" name="AutoShape 252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8964" name="AutoShape 253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8965" name="AutoShape 254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8966" name="AutoShape 255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7" name="Group 256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38959" name="AutoShape 257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8960" name="AutoShape 258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8961" name="AutoShape 259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8962" name="AutoShape 260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pic>
          <p:nvPicPr>
            <p:cNvPr id="38956" name="Picture 261" descr="light_shadow1"/>
            <p:cNvPicPr>
              <a:picLocks noChangeAspect="1" noChangeArrowheads="1"/>
            </p:cNvPicPr>
            <p:nvPr/>
          </p:nvPicPr>
          <p:blipFill>
            <a:blip r:embed="rId3" cstate="print"/>
            <a:srcRect t="23740"/>
            <a:stretch>
              <a:fillRect/>
            </a:stretch>
          </p:blipFill>
          <p:spPr bwMode="gray">
            <a:xfrm rot="-2569845">
              <a:off x="1355" y="3467"/>
              <a:ext cx="129" cy="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2358" name="AutoShape 262"/>
          <p:cNvSpPr>
            <a:spLocks noChangeArrowheads="1"/>
          </p:cNvSpPr>
          <p:nvPr/>
        </p:nvSpPr>
        <p:spPr bwMode="gray">
          <a:xfrm>
            <a:off x="1547813" y="4508500"/>
            <a:ext cx="1697037" cy="571500"/>
          </a:xfrm>
          <a:prstGeom prst="roundRect">
            <a:avLst>
              <a:gd name="adj" fmla="val 22815"/>
            </a:avLst>
          </a:prstGeom>
          <a:solidFill>
            <a:schemeClr val="hlink"/>
          </a:solidFill>
          <a:ln w="12700" algn="ctr">
            <a:solidFill>
              <a:srgbClr val="080808"/>
            </a:solidFill>
            <a:round/>
            <a:headEnd/>
            <a:tailEnd/>
          </a:ln>
          <a:effectLst>
            <a:outerShdw dist="28398" dir="6993903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32359" name="AutoShape 263"/>
          <p:cNvSpPr>
            <a:spLocks noChangeArrowheads="1"/>
          </p:cNvSpPr>
          <p:nvPr/>
        </p:nvSpPr>
        <p:spPr bwMode="gray">
          <a:xfrm>
            <a:off x="2987675" y="3429000"/>
            <a:ext cx="1795463" cy="538163"/>
          </a:xfrm>
          <a:prstGeom prst="roundRect">
            <a:avLst>
              <a:gd name="adj" fmla="val 22815"/>
            </a:avLst>
          </a:prstGeom>
          <a:solidFill>
            <a:schemeClr val="hlink"/>
          </a:solidFill>
          <a:ln w="12700" algn="ctr">
            <a:solidFill>
              <a:srgbClr val="080808"/>
            </a:solidFill>
            <a:round/>
            <a:headEnd/>
            <a:tailEnd/>
          </a:ln>
          <a:effectLst>
            <a:outerShdw dist="28398" dir="6993903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32361" name="Text Box 265"/>
          <p:cNvSpPr txBox="1">
            <a:spLocks noChangeArrowheads="1"/>
          </p:cNvSpPr>
          <p:nvPr/>
        </p:nvSpPr>
        <p:spPr bwMode="white">
          <a:xfrm>
            <a:off x="1763713" y="4581525"/>
            <a:ext cx="1357312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2 место</a:t>
            </a:r>
            <a:endParaRPr lang="en-US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8921" name="Text Box 269"/>
          <p:cNvSpPr txBox="1">
            <a:spLocks noChangeArrowheads="1"/>
          </p:cNvSpPr>
          <p:nvPr/>
        </p:nvSpPr>
        <p:spPr bwMode="black">
          <a:xfrm>
            <a:off x="1835150" y="6308725"/>
            <a:ext cx="3600946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dirty="0"/>
              <a:t> конкурс «</a:t>
            </a:r>
            <a:r>
              <a:rPr lang="ru-RU" dirty="0" err="1"/>
              <a:t>Арт</a:t>
            </a:r>
            <a:r>
              <a:rPr lang="ru-RU" dirty="0"/>
              <a:t> – </a:t>
            </a:r>
            <a:r>
              <a:rPr lang="ru-RU" dirty="0" smtClean="0"/>
              <a:t>профи форум»</a:t>
            </a:r>
            <a:endParaRPr lang="en-US" dirty="0"/>
          </a:p>
        </p:txBody>
      </p:sp>
      <p:sp>
        <p:nvSpPr>
          <p:cNvPr id="38922" name="Прямоугольник 74"/>
          <p:cNvSpPr>
            <a:spLocks noChangeArrowheads="1"/>
          </p:cNvSpPr>
          <p:nvPr/>
        </p:nvSpPr>
        <p:spPr bwMode="auto">
          <a:xfrm>
            <a:off x="3419475" y="5373688"/>
            <a:ext cx="51133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dirty="0" smtClean="0"/>
              <a:t> Фестиваль </a:t>
            </a:r>
            <a:r>
              <a:rPr lang="ru-RU" dirty="0"/>
              <a:t>инновационных образовательных проектов среди ОУ НПО</a:t>
            </a:r>
          </a:p>
        </p:txBody>
      </p:sp>
      <p:sp>
        <p:nvSpPr>
          <p:cNvPr id="38923" name="Прямоугольник 75"/>
          <p:cNvSpPr>
            <a:spLocks noChangeArrowheads="1"/>
          </p:cNvSpPr>
          <p:nvPr/>
        </p:nvSpPr>
        <p:spPr bwMode="auto">
          <a:xfrm>
            <a:off x="4284663" y="4365625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/>
              <a:t> Второй открытый профессиональный конкурс педагогов «Активные методы обучения в образовательном процессе» </a:t>
            </a:r>
          </a:p>
        </p:txBody>
      </p:sp>
      <p:sp>
        <p:nvSpPr>
          <p:cNvPr id="77" name="Text Box 265"/>
          <p:cNvSpPr txBox="1">
            <a:spLocks noChangeArrowheads="1"/>
          </p:cNvSpPr>
          <p:nvPr/>
        </p:nvSpPr>
        <p:spPr bwMode="white">
          <a:xfrm>
            <a:off x="3203575" y="3500438"/>
            <a:ext cx="1357313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2 место</a:t>
            </a:r>
            <a:endParaRPr lang="en-US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8925" name="Picture 60" descr="num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16632"/>
            <a:ext cx="273685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" name="AutoShape 263"/>
          <p:cNvSpPr>
            <a:spLocks noChangeArrowheads="1"/>
          </p:cNvSpPr>
          <p:nvPr/>
        </p:nvSpPr>
        <p:spPr bwMode="gray">
          <a:xfrm>
            <a:off x="4140200" y="2349500"/>
            <a:ext cx="1795463" cy="895350"/>
          </a:xfrm>
          <a:prstGeom prst="roundRect">
            <a:avLst>
              <a:gd name="adj" fmla="val 22815"/>
            </a:avLst>
          </a:prstGeom>
          <a:solidFill>
            <a:schemeClr val="hlink"/>
          </a:solidFill>
          <a:ln w="12700" algn="ctr">
            <a:solidFill>
              <a:srgbClr val="080808"/>
            </a:solidFill>
            <a:round/>
            <a:headEnd/>
            <a:tailEnd/>
          </a:ln>
          <a:effectLst>
            <a:outerShdw dist="28398" dir="6993903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0" name="Text Box 265"/>
          <p:cNvSpPr txBox="1">
            <a:spLocks noChangeArrowheads="1"/>
          </p:cNvSpPr>
          <p:nvPr/>
        </p:nvSpPr>
        <p:spPr bwMode="white">
          <a:xfrm>
            <a:off x="4356100" y="2349500"/>
            <a:ext cx="1357313" cy="877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2 место</a:t>
            </a:r>
          </a:p>
          <a:p>
            <a:pPr algn="ctr" eaLnBrk="0" hangingPunct="0">
              <a:spcBef>
                <a:spcPct val="50000"/>
              </a:spcBef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общее</a:t>
            </a:r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8928" name="Прямоугольник 80"/>
          <p:cNvSpPr>
            <a:spLocks noChangeArrowheads="1"/>
          </p:cNvSpPr>
          <p:nvPr/>
        </p:nvSpPr>
        <p:spPr bwMode="auto">
          <a:xfrm>
            <a:off x="6011863" y="3284538"/>
            <a:ext cx="31321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dirty="0"/>
              <a:t>Конкурс </a:t>
            </a:r>
            <a:r>
              <a:rPr lang="ru-RU" dirty="0" err="1"/>
              <a:t>профессиональ-ного</a:t>
            </a:r>
            <a:r>
              <a:rPr lang="ru-RU" dirty="0"/>
              <a:t> мастерства по профессии повар</a:t>
            </a:r>
            <a:endParaRPr lang="en-US" dirty="0"/>
          </a:p>
        </p:txBody>
      </p:sp>
      <p:sp>
        <p:nvSpPr>
          <p:cNvPr id="38929" name="Прямоугольник 82"/>
          <p:cNvSpPr>
            <a:spLocks noChangeArrowheads="1"/>
          </p:cNvSpPr>
          <p:nvPr/>
        </p:nvSpPr>
        <p:spPr bwMode="auto">
          <a:xfrm>
            <a:off x="6948264" y="2060848"/>
            <a:ext cx="2286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dirty="0"/>
              <a:t>Мастер производственного обучения</a:t>
            </a:r>
            <a:endParaRPr lang="en-US" dirty="0"/>
          </a:p>
        </p:txBody>
      </p:sp>
      <p:grpSp>
        <p:nvGrpSpPr>
          <p:cNvPr id="18" name="Group 202"/>
          <p:cNvGrpSpPr>
            <a:grpSpLocks/>
          </p:cNvGrpSpPr>
          <p:nvPr/>
        </p:nvGrpSpPr>
        <p:grpSpPr bwMode="auto">
          <a:xfrm>
            <a:off x="1403350" y="6092825"/>
            <a:ext cx="203200" cy="190500"/>
            <a:chOff x="1355" y="3452"/>
            <a:chExt cx="183" cy="172"/>
          </a:xfrm>
        </p:grpSpPr>
        <p:pic>
          <p:nvPicPr>
            <p:cNvPr id="38937" name="Picture 203" descr="circuler_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1364" y="3452"/>
              <a:ext cx="174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1" name="Oval 204"/>
            <p:cNvSpPr>
              <a:spLocks noChangeArrowheads="1"/>
            </p:cNvSpPr>
            <p:nvPr/>
          </p:nvSpPr>
          <p:spPr bwMode="gray">
            <a:xfrm>
              <a:off x="1364" y="3452"/>
              <a:ext cx="173" cy="172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>
                    <a:alpha val="50000"/>
                  </a:schemeClr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05"/>
            <p:cNvGrpSpPr>
              <a:grpSpLocks/>
            </p:cNvGrpSpPr>
            <p:nvPr/>
          </p:nvGrpSpPr>
          <p:grpSpPr bwMode="auto">
            <a:xfrm rot="-1297425" flipH="1" flipV="1">
              <a:off x="1377" y="3586"/>
              <a:ext cx="151" cy="37"/>
              <a:chOff x="2532" y="1051"/>
              <a:chExt cx="893" cy="246"/>
            </a:xfrm>
          </p:grpSpPr>
          <p:grpSp>
            <p:nvGrpSpPr>
              <p:cNvPr id="20" name="Group 206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38947" name="AutoShape 207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8948" name="AutoShape 208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8949" name="AutoShape 209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8950" name="AutoShape 210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21" name="Group 211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38943" name="AutoShape 212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8944" name="AutoShape 213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8945" name="AutoShape 214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8946" name="AutoShape 215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pic>
          <p:nvPicPr>
            <p:cNvPr id="38940" name="Picture 216" descr="light_shadow1"/>
            <p:cNvPicPr>
              <a:picLocks noChangeAspect="1" noChangeArrowheads="1"/>
            </p:cNvPicPr>
            <p:nvPr/>
          </p:nvPicPr>
          <p:blipFill>
            <a:blip r:embed="rId3" cstate="print"/>
            <a:srcRect t="23740"/>
            <a:stretch>
              <a:fillRect/>
            </a:stretch>
          </p:blipFill>
          <p:spPr bwMode="gray">
            <a:xfrm rot="-2569845">
              <a:off x="1355" y="3467"/>
              <a:ext cx="129" cy="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4" name="AutoShape 262"/>
          <p:cNvSpPr>
            <a:spLocks noChangeArrowheads="1"/>
          </p:cNvSpPr>
          <p:nvPr/>
        </p:nvSpPr>
        <p:spPr bwMode="gray">
          <a:xfrm>
            <a:off x="179388" y="5445125"/>
            <a:ext cx="1697037" cy="571500"/>
          </a:xfrm>
          <a:prstGeom prst="roundRect">
            <a:avLst>
              <a:gd name="adj" fmla="val 22815"/>
            </a:avLst>
          </a:prstGeom>
          <a:solidFill>
            <a:schemeClr val="hlink"/>
          </a:solidFill>
          <a:ln w="12700" algn="ctr">
            <a:solidFill>
              <a:srgbClr val="080808"/>
            </a:solidFill>
            <a:round/>
            <a:headEnd/>
            <a:tailEnd/>
          </a:ln>
          <a:effectLst>
            <a:outerShdw dist="28398" dir="6993903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5" name="Text Box 265"/>
          <p:cNvSpPr txBox="1">
            <a:spLocks noChangeArrowheads="1"/>
          </p:cNvSpPr>
          <p:nvPr/>
        </p:nvSpPr>
        <p:spPr bwMode="white">
          <a:xfrm>
            <a:off x="395288" y="5516563"/>
            <a:ext cx="1357312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3 место</a:t>
            </a:r>
            <a:endParaRPr lang="en-US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6" name="Picture 3" descr="S730495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gray">
          <a:xfrm>
            <a:off x="107504" y="3573016"/>
            <a:ext cx="1330647" cy="1773987"/>
          </a:xfrm>
          <a:prstGeom prst="round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/>
        </p:spPr>
      </p:pic>
      <p:pic>
        <p:nvPicPr>
          <p:cNvPr id="97" name="Picture 4" descr="S730550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71934" y="571480"/>
            <a:ext cx="2015554" cy="1511842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98" name="Picture 5" descr="DSC0721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80832" y="214290"/>
            <a:ext cx="1765107" cy="1285884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</p:pic>
      <p:sp>
        <p:nvSpPr>
          <p:cNvPr id="99" name="Управляющая кнопка: возврат 98">
            <a:hlinkClick r:id="rId8" action="ppaction://hlinksldjump" highlightClick="1"/>
          </p:cNvPr>
          <p:cNvSpPr/>
          <p:nvPr/>
        </p:nvSpPr>
        <p:spPr>
          <a:xfrm>
            <a:off x="8496300" y="6021388"/>
            <a:ext cx="468313" cy="503237"/>
          </a:xfrm>
          <a:prstGeom prst="actionButtonReturn">
            <a:avLst/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26" name="Picture 2" descr="D:\Мои документы\УМР\конкурсы\АМО2\Диплом - 000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43042" y="2071678"/>
            <a:ext cx="1277043" cy="1803942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100" name="Picture 2" descr="H:\9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71736" y="142852"/>
            <a:ext cx="1320762" cy="1857388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4681215" y="4056534"/>
            <a:ext cx="1592263" cy="428625"/>
            <a:chOff x="4397" y="1430"/>
            <a:chExt cx="1005" cy="960"/>
          </a:xfrm>
        </p:grpSpPr>
        <p:sp>
          <p:nvSpPr>
            <p:cNvPr id="14377" name="AutoShape 35"/>
            <p:cNvSpPr>
              <a:spLocks noChangeArrowheads="1"/>
            </p:cNvSpPr>
            <p:nvPr/>
          </p:nvSpPr>
          <p:spPr bwMode="gray">
            <a:xfrm>
              <a:off x="4397" y="1430"/>
              <a:ext cx="1005" cy="960"/>
            </a:xfrm>
            <a:prstGeom prst="homePlate">
              <a:avLst>
                <a:gd name="adj" fmla="val 26172"/>
              </a:avLst>
            </a:prstGeom>
            <a:gradFill rotWithShape="1">
              <a:gsLst>
                <a:gs pos="0">
                  <a:srgbClr val="8D9498"/>
                </a:gs>
                <a:gs pos="50000">
                  <a:srgbClr val="D5E0E5"/>
                </a:gs>
                <a:gs pos="100000">
                  <a:srgbClr val="8D9498"/>
                </a:gs>
              </a:gsLst>
              <a:lin ang="5400000" scaled="1"/>
            </a:gradFill>
            <a:ln w="9525" algn="ctr">
              <a:solidFill>
                <a:srgbClr val="76858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1600" b="1"/>
            </a:p>
          </p:txBody>
        </p:sp>
        <p:sp>
          <p:nvSpPr>
            <p:cNvPr id="14378" name="AutoShape 36"/>
            <p:cNvSpPr>
              <a:spLocks noChangeArrowheads="1"/>
            </p:cNvSpPr>
            <p:nvPr/>
          </p:nvSpPr>
          <p:spPr bwMode="gray">
            <a:xfrm>
              <a:off x="4407" y="1440"/>
              <a:ext cx="978" cy="934"/>
            </a:xfrm>
            <a:prstGeom prst="homePlate">
              <a:avLst>
                <a:gd name="adj" fmla="val 26178"/>
              </a:avLst>
            </a:prstGeom>
            <a:noFill/>
            <a:ln w="9525" algn="ctr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339" name="AutoShape 38"/>
          <p:cNvSpPr>
            <a:spLocks noChangeArrowheads="1"/>
          </p:cNvSpPr>
          <p:nvPr/>
        </p:nvSpPr>
        <p:spPr bwMode="gray">
          <a:xfrm rot="10800000">
            <a:off x="3038153" y="4056534"/>
            <a:ext cx="1571625" cy="428625"/>
          </a:xfrm>
          <a:prstGeom prst="homePlate">
            <a:avLst>
              <a:gd name="adj" fmla="val 26176"/>
            </a:avLst>
          </a:prstGeom>
          <a:gradFill rotWithShape="1">
            <a:gsLst>
              <a:gs pos="0">
                <a:srgbClr val="8D9498"/>
              </a:gs>
              <a:gs pos="50000">
                <a:srgbClr val="D5E0E5"/>
              </a:gs>
              <a:gs pos="100000">
                <a:srgbClr val="8D9498"/>
              </a:gs>
            </a:gsLst>
            <a:lin ang="5400000" scaled="1"/>
          </a:gradFill>
          <a:ln w="9525" algn="ctr">
            <a:solidFill>
              <a:srgbClr val="76858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4609778" y="3127847"/>
            <a:ext cx="1592262" cy="428625"/>
            <a:chOff x="4397" y="1430"/>
            <a:chExt cx="1005" cy="960"/>
          </a:xfrm>
        </p:grpSpPr>
        <p:sp>
          <p:nvSpPr>
            <p:cNvPr id="14375" name="AutoShape 35"/>
            <p:cNvSpPr>
              <a:spLocks noChangeArrowheads="1"/>
            </p:cNvSpPr>
            <p:nvPr/>
          </p:nvSpPr>
          <p:spPr bwMode="gray">
            <a:xfrm>
              <a:off x="4397" y="1430"/>
              <a:ext cx="1005" cy="960"/>
            </a:xfrm>
            <a:prstGeom prst="homePlate">
              <a:avLst>
                <a:gd name="adj" fmla="val 26172"/>
              </a:avLst>
            </a:prstGeom>
            <a:gradFill rotWithShape="1">
              <a:gsLst>
                <a:gs pos="0">
                  <a:srgbClr val="8D9498"/>
                </a:gs>
                <a:gs pos="50000">
                  <a:srgbClr val="D5E0E5"/>
                </a:gs>
                <a:gs pos="100000">
                  <a:srgbClr val="8D9498"/>
                </a:gs>
              </a:gsLst>
              <a:lin ang="5400000" scaled="1"/>
            </a:gradFill>
            <a:ln w="9525" algn="ctr">
              <a:solidFill>
                <a:srgbClr val="76858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1600" b="1"/>
            </a:p>
          </p:txBody>
        </p:sp>
        <p:sp>
          <p:nvSpPr>
            <p:cNvPr id="14376" name="AutoShape 36"/>
            <p:cNvSpPr>
              <a:spLocks noChangeArrowheads="1"/>
            </p:cNvSpPr>
            <p:nvPr/>
          </p:nvSpPr>
          <p:spPr bwMode="gray">
            <a:xfrm>
              <a:off x="4407" y="1440"/>
              <a:ext cx="978" cy="934"/>
            </a:xfrm>
            <a:prstGeom prst="homePlate">
              <a:avLst>
                <a:gd name="adj" fmla="val 26178"/>
              </a:avLst>
            </a:prstGeom>
            <a:noFill/>
            <a:ln w="9525" algn="ctr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341" name="AutoShape 38"/>
          <p:cNvSpPr>
            <a:spLocks noChangeArrowheads="1"/>
          </p:cNvSpPr>
          <p:nvPr/>
        </p:nvSpPr>
        <p:spPr bwMode="gray">
          <a:xfrm rot="10800000">
            <a:off x="2966715" y="3127847"/>
            <a:ext cx="1571625" cy="428625"/>
          </a:xfrm>
          <a:prstGeom prst="homePlate">
            <a:avLst>
              <a:gd name="adj" fmla="val 26176"/>
            </a:avLst>
          </a:prstGeom>
          <a:gradFill rotWithShape="1">
            <a:gsLst>
              <a:gs pos="0">
                <a:srgbClr val="8D9498"/>
              </a:gs>
              <a:gs pos="50000">
                <a:srgbClr val="D5E0E5"/>
              </a:gs>
              <a:gs pos="100000">
                <a:srgbClr val="8D9498"/>
              </a:gs>
            </a:gsLst>
            <a:lin ang="5400000" scaled="1"/>
          </a:gradFill>
          <a:ln w="9525" algn="ctr">
            <a:solidFill>
              <a:srgbClr val="76858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4609778" y="1413347"/>
            <a:ext cx="1714500" cy="428625"/>
            <a:chOff x="4397" y="1430"/>
            <a:chExt cx="1005" cy="960"/>
          </a:xfrm>
        </p:grpSpPr>
        <p:sp>
          <p:nvSpPr>
            <p:cNvPr id="14373" name="AutoShape 35"/>
            <p:cNvSpPr>
              <a:spLocks noChangeArrowheads="1"/>
            </p:cNvSpPr>
            <p:nvPr/>
          </p:nvSpPr>
          <p:spPr bwMode="gray">
            <a:xfrm>
              <a:off x="4397" y="1430"/>
              <a:ext cx="1005" cy="960"/>
            </a:xfrm>
            <a:prstGeom prst="homePlate">
              <a:avLst>
                <a:gd name="adj" fmla="val 26172"/>
              </a:avLst>
            </a:prstGeom>
            <a:gradFill rotWithShape="1">
              <a:gsLst>
                <a:gs pos="0">
                  <a:srgbClr val="8D9498"/>
                </a:gs>
                <a:gs pos="50000">
                  <a:srgbClr val="D5E0E5"/>
                </a:gs>
                <a:gs pos="100000">
                  <a:srgbClr val="8D9498"/>
                </a:gs>
              </a:gsLst>
              <a:lin ang="5400000" scaled="1"/>
            </a:gradFill>
            <a:ln w="9525" algn="ctr">
              <a:solidFill>
                <a:srgbClr val="76858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/>
                <a:t>                       </a:t>
              </a:r>
            </a:p>
          </p:txBody>
        </p:sp>
        <p:sp>
          <p:nvSpPr>
            <p:cNvPr id="14374" name="AutoShape 36"/>
            <p:cNvSpPr>
              <a:spLocks noChangeArrowheads="1"/>
            </p:cNvSpPr>
            <p:nvPr/>
          </p:nvSpPr>
          <p:spPr bwMode="gray">
            <a:xfrm>
              <a:off x="4407" y="1440"/>
              <a:ext cx="978" cy="934"/>
            </a:xfrm>
            <a:prstGeom prst="homePlate">
              <a:avLst>
                <a:gd name="adj" fmla="val 26178"/>
              </a:avLst>
            </a:prstGeom>
            <a:noFill/>
            <a:ln w="9525" algn="ctr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343" name="AutoShape 38"/>
          <p:cNvSpPr>
            <a:spLocks noChangeArrowheads="1"/>
          </p:cNvSpPr>
          <p:nvPr/>
        </p:nvSpPr>
        <p:spPr bwMode="gray">
          <a:xfrm rot="10800000">
            <a:off x="2966715" y="1413347"/>
            <a:ext cx="1643063" cy="428625"/>
          </a:xfrm>
          <a:prstGeom prst="homePlate">
            <a:avLst>
              <a:gd name="adj" fmla="val 26177"/>
            </a:avLst>
          </a:prstGeom>
          <a:gradFill rotWithShape="1">
            <a:gsLst>
              <a:gs pos="0">
                <a:srgbClr val="8D9498"/>
              </a:gs>
              <a:gs pos="50000">
                <a:srgbClr val="D5E0E5"/>
              </a:gs>
              <a:gs pos="100000">
                <a:srgbClr val="8D9498"/>
              </a:gs>
            </a:gsLst>
            <a:lin ang="5400000" scaled="1"/>
          </a:gradFill>
          <a:ln w="9525" algn="ctr">
            <a:solidFill>
              <a:srgbClr val="76858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4" name="Rectangle 2"/>
          <p:cNvSpPr>
            <a:spLocks noGrp="1" noChangeArrowheads="1"/>
          </p:cNvSpPr>
          <p:nvPr>
            <p:ph type="title"/>
          </p:nvPr>
        </p:nvSpPr>
        <p:spPr>
          <a:xfrm>
            <a:off x="903288" y="198438"/>
            <a:ext cx="7773168" cy="1143000"/>
          </a:xfrm>
        </p:spPr>
        <p:txBody>
          <a:bodyPr/>
          <a:lstStyle/>
          <a:p>
            <a:r>
              <a:rPr lang="ru-RU" sz="4400" dirty="0" smtClean="0">
                <a:solidFill>
                  <a:srgbClr val="660066"/>
                </a:solidFill>
              </a:rPr>
              <a:t>Финансирование проекта:</a:t>
            </a:r>
            <a:endParaRPr lang="en-US" sz="4400" dirty="0" smtClean="0">
              <a:solidFill>
                <a:srgbClr val="660066"/>
              </a:solidFill>
            </a:endParaRPr>
          </a:p>
        </p:txBody>
      </p:sp>
      <p:sp>
        <p:nvSpPr>
          <p:cNvPr id="459808" name="Rectangle 32"/>
          <p:cNvSpPr>
            <a:spLocks noChangeArrowheads="1"/>
          </p:cNvSpPr>
          <p:nvPr/>
        </p:nvSpPr>
        <p:spPr bwMode="invGray">
          <a:xfrm>
            <a:off x="323528" y="2342034"/>
            <a:ext cx="2503487" cy="571500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shade val="86275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r>
              <a:rPr lang="ru-RU" b="1" dirty="0"/>
              <a:t>           </a:t>
            </a:r>
            <a:r>
              <a:rPr lang="ru-RU" sz="2400" b="1" dirty="0" smtClean="0"/>
              <a:t>80 </a:t>
            </a:r>
            <a:r>
              <a:rPr lang="ru-RU" sz="2400" b="1" dirty="0"/>
              <a:t>000 </a:t>
            </a:r>
            <a:r>
              <a:rPr lang="ru-RU" sz="2400" b="1" dirty="0" err="1"/>
              <a:t>р</a:t>
            </a:r>
            <a:endParaRPr lang="ru-RU" sz="2400" b="1" dirty="0"/>
          </a:p>
        </p:txBody>
      </p:sp>
      <p:sp>
        <p:nvSpPr>
          <p:cNvPr id="14346" name="Text Box 33"/>
          <p:cNvSpPr txBox="1">
            <a:spLocks noChangeArrowheads="1"/>
          </p:cNvSpPr>
          <p:nvPr/>
        </p:nvSpPr>
        <p:spPr bwMode="white">
          <a:xfrm>
            <a:off x="2966715" y="3199284"/>
            <a:ext cx="3286125" cy="3381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Tahoma" pitchFamily="34" charset="0"/>
                <a:cs typeface="Tahoma" pitchFamily="34" charset="0"/>
              </a:rPr>
              <a:t>программное   обеспечение                             </a:t>
            </a:r>
          </a:p>
        </p:txBody>
      </p:sp>
      <p:sp>
        <p:nvSpPr>
          <p:cNvPr id="459822" name="Rectangle 46"/>
          <p:cNvSpPr>
            <a:spLocks noChangeArrowheads="1"/>
          </p:cNvSpPr>
          <p:nvPr/>
        </p:nvSpPr>
        <p:spPr bwMode="gray">
          <a:xfrm>
            <a:off x="323528" y="1484784"/>
            <a:ext cx="2503487" cy="5715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86275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r>
              <a:rPr lang="ru-RU" sz="2400" b="1" dirty="0"/>
              <a:t>        </a:t>
            </a:r>
            <a:r>
              <a:rPr lang="ru-RU" sz="2400" b="1" dirty="0" smtClean="0"/>
              <a:t>850 </a:t>
            </a:r>
            <a:r>
              <a:rPr lang="ru-RU" sz="2400" b="1" dirty="0"/>
              <a:t>000 </a:t>
            </a:r>
            <a:r>
              <a:rPr lang="ru-RU" sz="2400" b="1" dirty="0" err="1"/>
              <a:t>р</a:t>
            </a:r>
            <a:endParaRPr lang="ru-RU" sz="2400" b="1" dirty="0"/>
          </a:p>
        </p:txBody>
      </p:sp>
      <p:sp>
        <p:nvSpPr>
          <p:cNvPr id="14348" name="Text Box 47"/>
          <p:cNvSpPr txBox="1">
            <a:spLocks noChangeArrowheads="1"/>
          </p:cNvSpPr>
          <p:nvPr/>
        </p:nvSpPr>
        <p:spPr bwMode="white">
          <a:xfrm>
            <a:off x="2895278" y="1484784"/>
            <a:ext cx="3786187" cy="3381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latin typeface="Tahoma" pitchFamily="34" charset="0"/>
                <a:cs typeface="Tahoma" pitchFamily="34" charset="0"/>
              </a:rPr>
              <a:t>Материально-техническая база</a:t>
            </a:r>
            <a:endParaRPr lang="en-US" sz="1600" b="1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6" name="Rectangle 46"/>
          <p:cNvSpPr>
            <a:spLocks noChangeArrowheads="1"/>
          </p:cNvSpPr>
          <p:nvPr/>
        </p:nvSpPr>
        <p:spPr bwMode="gray">
          <a:xfrm>
            <a:off x="6395715" y="1413347"/>
            <a:ext cx="2503488" cy="5715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86275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r>
              <a:rPr lang="ru-RU" b="1" dirty="0"/>
              <a:t>          </a:t>
            </a:r>
            <a:r>
              <a:rPr lang="ru-RU" sz="2400" b="1" dirty="0" smtClean="0"/>
              <a:t>142 </a:t>
            </a:r>
            <a:r>
              <a:rPr lang="ru-RU" sz="2400" b="1" dirty="0"/>
              <a:t>000 </a:t>
            </a:r>
            <a:r>
              <a:rPr lang="ru-RU" sz="2400" b="1" dirty="0" err="1"/>
              <a:t>р</a:t>
            </a:r>
            <a:endParaRPr lang="ru-RU" sz="2400" b="1" dirty="0"/>
          </a:p>
        </p:txBody>
      </p:sp>
      <p:sp>
        <p:nvSpPr>
          <p:cNvPr id="28" name="Rectangle 32"/>
          <p:cNvSpPr>
            <a:spLocks noChangeArrowheads="1"/>
          </p:cNvSpPr>
          <p:nvPr/>
        </p:nvSpPr>
        <p:spPr bwMode="invGray">
          <a:xfrm>
            <a:off x="6324278" y="2413472"/>
            <a:ext cx="2503487" cy="500062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shade val="86275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r>
              <a:rPr lang="ru-RU" b="1" dirty="0"/>
              <a:t>            </a:t>
            </a:r>
            <a:r>
              <a:rPr lang="ru-RU" sz="2400" b="1" dirty="0" smtClean="0"/>
              <a:t>15 </a:t>
            </a:r>
            <a:r>
              <a:rPr lang="ru-RU" sz="2400" b="1" dirty="0"/>
              <a:t>000 </a:t>
            </a:r>
            <a:r>
              <a:rPr lang="ru-RU" sz="2400" b="1" dirty="0" err="1"/>
              <a:t>р</a:t>
            </a:r>
            <a:endParaRPr lang="ru-RU" sz="2400" b="1" dirty="0"/>
          </a:p>
        </p:txBody>
      </p:sp>
      <p:sp>
        <p:nvSpPr>
          <p:cNvPr id="14351" name="AutoShape 38"/>
          <p:cNvSpPr>
            <a:spLocks noChangeArrowheads="1"/>
          </p:cNvSpPr>
          <p:nvPr/>
        </p:nvSpPr>
        <p:spPr bwMode="gray">
          <a:xfrm rot="10800000">
            <a:off x="2966715" y="2342034"/>
            <a:ext cx="1571625" cy="428625"/>
          </a:xfrm>
          <a:prstGeom prst="homePlate">
            <a:avLst>
              <a:gd name="adj" fmla="val 26176"/>
            </a:avLst>
          </a:prstGeom>
          <a:gradFill rotWithShape="1">
            <a:gsLst>
              <a:gs pos="0">
                <a:srgbClr val="8D9498"/>
              </a:gs>
              <a:gs pos="50000">
                <a:srgbClr val="D5E0E5"/>
              </a:gs>
              <a:gs pos="100000">
                <a:srgbClr val="8D9498"/>
              </a:gs>
            </a:gsLst>
            <a:lin ang="5400000" scaled="1"/>
          </a:gradFill>
          <a:ln w="9525" algn="ctr">
            <a:solidFill>
              <a:srgbClr val="76858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" name="Group 34"/>
          <p:cNvGrpSpPr>
            <a:grpSpLocks/>
          </p:cNvGrpSpPr>
          <p:nvPr/>
        </p:nvGrpSpPr>
        <p:grpSpPr bwMode="auto">
          <a:xfrm>
            <a:off x="4681215" y="2342034"/>
            <a:ext cx="1592263" cy="428625"/>
            <a:chOff x="4397" y="1430"/>
            <a:chExt cx="1005" cy="960"/>
          </a:xfrm>
        </p:grpSpPr>
        <p:sp>
          <p:nvSpPr>
            <p:cNvPr id="14371" name="AutoShape 35"/>
            <p:cNvSpPr>
              <a:spLocks noChangeArrowheads="1"/>
            </p:cNvSpPr>
            <p:nvPr/>
          </p:nvSpPr>
          <p:spPr bwMode="gray">
            <a:xfrm>
              <a:off x="4397" y="1430"/>
              <a:ext cx="1005" cy="960"/>
            </a:xfrm>
            <a:prstGeom prst="homePlate">
              <a:avLst>
                <a:gd name="adj" fmla="val 26172"/>
              </a:avLst>
            </a:prstGeom>
            <a:gradFill rotWithShape="1">
              <a:gsLst>
                <a:gs pos="0">
                  <a:srgbClr val="8D9498"/>
                </a:gs>
                <a:gs pos="50000">
                  <a:srgbClr val="D5E0E5"/>
                </a:gs>
                <a:gs pos="100000">
                  <a:srgbClr val="8D9498"/>
                </a:gs>
              </a:gsLst>
              <a:lin ang="5400000" scaled="1"/>
            </a:gradFill>
            <a:ln w="9525" algn="ctr">
              <a:solidFill>
                <a:srgbClr val="76858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1600" b="1"/>
            </a:p>
          </p:txBody>
        </p:sp>
        <p:sp>
          <p:nvSpPr>
            <p:cNvPr id="14372" name="AutoShape 36"/>
            <p:cNvSpPr>
              <a:spLocks noChangeArrowheads="1"/>
            </p:cNvSpPr>
            <p:nvPr/>
          </p:nvSpPr>
          <p:spPr bwMode="gray">
            <a:xfrm>
              <a:off x="4407" y="1440"/>
              <a:ext cx="978" cy="934"/>
            </a:xfrm>
            <a:prstGeom prst="homePlate">
              <a:avLst>
                <a:gd name="adj" fmla="val 26178"/>
              </a:avLst>
            </a:prstGeom>
            <a:noFill/>
            <a:ln w="9525" algn="ctr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3" name="Rectangle 46"/>
          <p:cNvSpPr>
            <a:spLocks noChangeArrowheads="1"/>
          </p:cNvSpPr>
          <p:nvPr/>
        </p:nvSpPr>
        <p:spPr bwMode="gray">
          <a:xfrm>
            <a:off x="323528" y="3199284"/>
            <a:ext cx="2503487" cy="5715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86275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r>
              <a:rPr lang="ru-RU" b="1" dirty="0"/>
              <a:t>         </a:t>
            </a:r>
            <a:r>
              <a:rPr lang="ru-RU" sz="2400" b="1" dirty="0" smtClean="0"/>
              <a:t>80 </a:t>
            </a:r>
            <a:r>
              <a:rPr lang="ru-RU" sz="2400" b="1" dirty="0"/>
              <a:t>000 </a:t>
            </a:r>
            <a:r>
              <a:rPr lang="ru-RU" sz="2400" b="1" dirty="0" err="1"/>
              <a:t>р</a:t>
            </a:r>
            <a:endParaRPr lang="ru-RU" sz="2400" b="1" dirty="0"/>
          </a:p>
        </p:txBody>
      </p:sp>
      <p:sp>
        <p:nvSpPr>
          <p:cNvPr id="38" name="Rectangle 46"/>
          <p:cNvSpPr>
            <a:spLocks noChangeArrowheads="1"/>
          </p:cNvSpPr>
          <p:nvPr/>
        </p:nvSpPr>
        <p:spPr bwMode="gray">
          <a:xfrm>
            <a:off x="6395715" y="3127847"/>
            <a:ext cx="2503488" cy="5715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86275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r>
              <a:rPr lang="ru-RU" b="1" dirty="0"/>
              <a:t>           </a:t>
            </a:r>
            <a:r>
              <a:rPr lang="ru-RU" b="1" dirty="0" smtClean="0"/>
              <a:t>   </a:t>
            </a:r>
            <a:r>
              <a:rPr lang="ru-RU" sz="2400" b="1" dirty="0" smtClean="0"/>
              <a:t>7 380 </a:t>
            </a:r>
            <a:r>
              <a:rPr lang="ru-RU" sz="2400" b="1" dirty="0" err="1"/>
              <a:t>р</a:t>
            </a:r>
            <a:endParaRPr lang="ru-RU" sz="2400" b="1" dirty="0"/>
          </a:p>
        </p:txBody>
      </p:sp>
      <p:sp>
        <p:nvSpPr>
          <p:cNvPr id="14355" name="Прямоугольник 24"/>
          <p:cNvSpPr>
            <a:spLocks noChangeArrowheads="1"/>
          </p:cNvSpPr>
          <p:nvPr/>
        </p:nvSpPr>
        <p:spPr bwMode="auto">
          <a:xfrm>
            <a:off x="3038153" y="2270597"/>
            <a:ext cx="3143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Tahoma" pitchFamily="34" charset="0"/>
                <a:cs typeface="Tahoma" pitchFamily="34" charset="0"/>
              </a:rPr>
              <a:t>    Учебная         литература </a:t>
            </a:r>
            <a:r>
              <a:rPr lang="ru-RU" b="1">
                <a:latin typeface="Tahoma" pitchFamily="34" charset="0"/>
                <a:cs typeface="Tahoma" pitchFamily="34" charset="0"/>
              </a:rPr>
              <a:t>                        </a:t>
            </a:r>
          </a:p>
        </p:txBody>
      </p:sp>
      <p:sp>
        <p:nvSpPr>
          <p:cNvPr id="27" name="AutoShape 30"/>
          <p:cNvSpPr>
            <a:spLocks noChangeArrowheads="1"/>
          </p:cNvSpPr>
          <p:nvPr/>
        </p:nvSpPr>
        <p:spPr bwMode="gray">
          <a:xfrm>
            <a:off x="323528" y="6093296"/>
            <a:ext cx="4176464" cy="5365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FDFDF"/>
              </a:gs>
              <a:gs pos="50000">
                <a:srgbClr val="DFDFDF">
                  <a:gamma/>
                  <a:tint val="24314"/>
                  <a:invGamma/>
                </a:srgbClr>
              </a:gs>
              <a:gs pos="100000">
                <a:srgbClr val="DFDFDF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ru-RU" dirty="0"/>
              <a:t>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Бюджетные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средства </a:t>
            </a:r>
            <a:r>
              <a:rPr lang="ru-RU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1 760 000</a:t>
            </a:r>
            <a:endParaRPr lang="ru-RU" b="1" dirty="0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0" name="AutoShape 30"/>
          <p:cNvSpPr>
            <a:spLocks noChangeArrowheads="1"/>
          </p:cNvSpPr>
          <p:nvPr/>
        </p:nvSpPr>
        <p:spPr bwMode="gray">
          <a:xfrm>
            <a:off x="4788024" y="6093296"/>
            <a:ext cx="4223940" cy="5365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FDFDF"/>
              </a:gs>
              <a:gs pos="50000">
                <a:srgbClr val="DFDFDF">
                  <a:gamma/>
                  <a:tint val="24314"/>
                  <a:invGamma/>
                </a:srgbClr>
              </a:gs>
              <a:gs pos="100000">
                <a:srgbClr val="DFDFDF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Внебюджетные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средства </a:t>
            </a:r>
            <a:r>
              <a:rPr lang="ru-RU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411 880</a:t>
            </a:r>
            <a:endParaRPr lang="ru-RU" b="1" dirty="0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5" name="AutoShape 79"/>
          <p:cNvSpPr>
            <a:spLocks noChangeArrowheads="1"/>
          </p:cNvSpPr>
          <p:nvPr/>
        </p:nvSpPr>
        <p:spPr bwMode="blackGray">
          <a:xfrm rot="5400000" flipV="1">
            <a:off x="1216770" y="5272063"/>
            <a:ext cx="841375" cy="755650"/>
          </a:xfrm>
          <a:prstGeom prst="rightArrow">
            <a:avLst>
              <a:gd name="adj1" fmla="val 46509"/>
              <a:gd name="adj2" fmla="val 37713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9" name="AutoShape 79"/>
          <p:cNvSpPr>
            <a:spLocks noChangeArrowheads="1"/>
          </p:cNvSpPr>
          <p:nvPr/>
        </p:nvSpPr>
        <p:spPr bwMode="blackGray">
          <a:xfrm rot="5400000" flipV="1">
            <a:off x="7138665" y="5385272"/>
            <a:ext cx="841375" cy="755650"/>
          </a:xfrm>
          <a:prstGeom prst="rightArrow">
            <a:avLst>
              <a:gd name="adj1" fmla="val 46509"/>
              <a:gd name="adj2" fmla="val 37713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1" name="Rectangle 32"/>
          <p:cNvSpPr>
            <a:spLocks noChangeArrowheads="1"/>
          </p:cNvSpPr>
          <p:nvPr/>
        </p:nvSpPr>
        <p:spPr bwMode="invGray">
          <a:xfrm>
            <a:off x="394965" y="4127972"/>
            <a:ext cx="2503488" cy="571500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shade val="86275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r>
              <a:rPr lang="ru-RU" sz="2400" b="1" dirty="0"/>
              <a:t>      </a:t>
            </a:r>
            <a:r>
              <a:rPr lang="ru-RU" sz="2400" b="1" dirty="0" smtClean="0"/>
              <a:t> 10 000 </a:t>
            </a:r>
            <a:r>
              <a:rPr lang="ru-RU" sz="2400" b="1" dirty="0" err="1" smtClean="0"/>
              <a:t>р</a:t>
            </a:r>
            <a:endParaRPr lang="ru-RU" sz="2400" b="1" dirty="0"/>
          </a:p>
        </p:txBody>
      </p:sp>
      <p:sp>
        <p:nvSpPr>
          <p:cNvPr id="32" name="Rectangle 32"/>
          <p:cNvSpPr>
            <a:spLocks noChangeArrowheads="1"/>
          </p:cNvSpPr>
          <p:nvPr/>
        </p:nvSpPr>
        <p:spPr bwMode="invGray">
          <a:xfrm>
            <a:off x="6395715" y="4056534"/>
            <a:ext cx="2503488" cy="500063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shade val="86275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r>
              <a:rPr lang="ru-RU" b="1" dirty="0"/>
              <a:t>            </a:t>
            </a:r>
            <a:r>
              <a:rPr lang="ru-RU" sz="2400" b="1" dirty="0"/>
              <a:t>10 000 </a:t>
            </a:r>
            <a:r>
              <a:rPr lang="ru-RU" sz="2400" b="1" dirty="0" err="1"/>
              <a:t>р</a:t>
            </a:r>
            <a:endParaRPr lang="ru-RU" sz="2400" b="1" dirty="0"/>
          </a:p>
        </p:txBody>
      </p:sp>
      <p:sp>
        <p:nvSpPr>
          <p:cNvPr id="14363" name="Text Box 33"/>
          <p:cNvSpPr txBox="1">
            <a:spLocks noChangeArrowheads="1"/>
          </p:cNvSpPr>
          <p:nvPr/>
        </p:nvSpPr>
        <p:spPr bwMode="white">
          <a:xfrm>
            <a:off x="3109590" y="4056534"/>
            <a:ext cx="3286125" cy="3381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Tahoma" pitchFamily="34" charset="0"/>
                <a:cs typeface="Tahoma" pitchFamily="34" charset="0"/>
              </a:rPr>
              <a:t>Повышение    квалификации                             </a:t>
            </a:r>
          </a:p>
        </p:txBody>
      </p:sp>
      <p:sp>
        <p:nvSpPr>
          <p:cNvPr id="36" name="Rectangle 46"/>
          <p:cNvSpPr>
            <a:spLocks noChangeArrowheads="1"/>
          </p:cNvSpPr>
          <p:nvPr/>
        </p:nvSpPr>
        <p:spPr bwMode="gray">
          <a:xfrm>
            <a:off x="394965" y="4985222"/>
            <a:ext cx="2503488" cy="5715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86275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r>
              <a:rPr lang="ru-RU" b="1" dirty="0"/>
              <a:t>        </a:t>
            </a:r>
            <a:r>
              <a:rPr lang="ru-RU" sz="2400" b="1" dirty="0" smtClean="0"/>
              <a:t>740 </a:t>
            </a:r>
            <a:r>
              <a:rPr lang="ru-RU" sz="2400" b="1" dirty="0"/>
              <a:t>000 </a:t>
            </a:r>
            <a:r>
              <a:rPr lang="ru-RU" sz="2400" b="1" dirty="0" err="1"/>
              <a:t>р</a:t>
            </a:r>
            <a:endParaRPr lang="ru-RU" sz="2400" b="1" dirty="0"/>
          </a:p>
        </p:txBody>
      </p:sp>
      <p:sp>
        <p:nvSpPr>
          <p:cNvPr id="37" name="Rectangle 46"/>
          <p:cNvSpPr>
            <a:spLocks noChangeArrowheads="1"/>
          </p:cNvSpPr>
          <p:nvPr/>
        </p:nvSpPr>
        <p:spPr bwMode="gray">
          <a:xfrm>
            <a:off x="6467153" y="4842347"/>
            <a:ext cx="2503487" cy="5715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86275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r>
              <a:rPr lang="ru-RU" sz="2400" b="1" dirty="0"/>
              <a:t>       </a:t>
            </a:r>
            <a:r>
              <a:rPr lang="ru-RU" sz="2400" b="1" dirty="0" smtClean="0"/>
              <a:t>237 500 </a:t>
            </a:r>
            <a:r>
              <a:rPr lang="ru-RU" sz="2400" b="1" dirty="0" err="1"/>
              <a:t>р</a:t>
            </a:r>
            <a:endParaRPr lang="ru-RU" sz="2400" b="1" dirty="0"/>
          </a:p>
        </p:txBody>
      </p:sp>
      <p:sp>
        <p:nvSpPr>
          <p:cNvPr id="14366" name="AutoShape 38"/>
          <p:cNvSpPr>
            <a:spLocks noChangeArrowheads="1"/>
          </p:cNvSpPr>
          <p:nvPr/>
        </p:nvSpPr>
        <p:spPr bwMode="gray">
          <a:xfrm rot="10800000">
            <a:off x="3038153" y="4913784"/>
            <a:ext cx="1571625" cy="428625"/>
          </a:xfrm>
          <a:prstGeom prst="homePlate">
            <a:avLst>
              <a:gd name="adj" fmla="val 26176"/>
            </a:avLst>
          </a:prstGeom>
          <a:gradFill rotWithShape="1">
            <a:gsLst>
              <a:gs pos="0">
                <a:srgbClr val="8D9498"/>
              </a:gs>
              <a:gs pos="50000">
                <a:srgbClr val="D5E0E5"/>
              </a:gs>
              <a:gs pos="100000">
                <a:srgbClr val="8D9498"/>
              </a:gs>
            </a:gsLst>
            <a:lin ang="5400000" scaled="1"/>
          </a:gradFill>
          <a:ln w="9525" algn="ctr">
            <a:solidFill>
              <a:srgbClr val="76858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6" name="Group 34"/>
          <p:cNvGrpSpPr>
            <a:grpSpLocks/>
          </p:cNvGrpSpPr>
          <p:nvPr/>
        </p:nvGrpSpPr>
        <p:grpSpPr bwMode="auto">
          <a:xfrm>
            <a:off x="4681215" y="4913784"/>
            <a:ext cx="1592263" cy="428625"/>
            <a:chOff x="4397" y="1430"/>
            <a:chExt cx="1005" cy="960"/>
          </a:xfrm>
        </p:grpSpPr>
        <p:sp>
          <p:nvSpPr>
            <p:cNvPr id="14369" name="AutoShape 35"/>
            <p:cNvSpPr>
              <a:spLocks noChangeArrowheads="1"/>
            </p:cNvSpPr>
            <p:nvPr/>
          </p:nvSpPr>
          <p:spPr bwMode="gray">
            <a:xfrm>
              <a:off x="4397" y="1430"/>
              <a:ext cx="1005" cy="960"/>
            </a:xfrm>
            <a:prstGeom prst="homePlate">
              <a:avLst>
                <a:gd name="adj" fmla="val 26172"/>
              </a:avLst>
            </a:prstGeom>
            <a:gradFill rotWithShape="1">
              <a:gsLst>
                <a:gs pos="0">
                  <a:srgbClr val="8D9498"/>
                </a:gs>
                <a:gs pos="50000">
                  <a:srgbClr val="D5E0E5"/>
                </a:gs>
                <a:gs pos="100000">
                  <a:srgbClr val="8D9498"/>
                </a:gs>
              </a:gsLst>
              <a:lin ang="5400000" scaled="1"/>
            </a:gradFill>
            <a:ln w="9525" algn="ctr">
              <a:solidFill>
                <a:srgbClr val="76858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1600" b="1"/>
            </a:p>
          </p:txBody>
        </p:sp>
        <p:sp>
          <p:nvSpPr>
            <p:cNvPr id="14370" name="AutoShape 36"/>
            <p:cNvSpPr>
              <a:spLocks noChangeArrowheads="1"/>
            </p:cNvSpPr>
            <p:nvPr/>
          </p:nvSpPr>
          <p:spPr bwMode="gray">
            <a:xfrm>
              <a:off x="4407" y="1440"/>
              <a:ext cx="978" cy="934"/>
            </a:xfrm>
            <a:prstGeom prst="homePlate">
              <a:avLst>
                <a:gd name="adj" fmla="val 26178"/>
              </a:avLst>
            </a:prstGeom>
            <a:noFill/>
            <a:ln w="9525" algn="ctr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368" name="Text Box 33"/>
          <p:cNvSpPr txBox="1">
            <a:spLocks noChangeArrowheads="1"/>
          </p:cNvSpPr>
          <p:nvPr/>
        </p:nvSpPr>
        <p:spPr bwMode="white">
          <a:xfrm>
            <a:off x="3109590" y="4985222"/>
            <a:ext cx="3286125" cy="3381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Tahoma" pitchFamily="34" charset="0"/>
                <a:cs typeface="Tahoma" pitchFamily="34" charset="0"/>
              </a:rPr>
              <a:t>Ремонт и         модернизация                      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38"/>
          <p:cNvGrpSpPr>
            <a:grpSpLocks/>
          </p:cNvGrpSpPr>
          <p:nvPr/>
        </p:nvGrpSpPr>
        <p:grpSpPr bwMode="auto">
          <a:xfrm>
            <a:off x="107504" y="5445797"/>
            <a:ext cx="8858250" cy="985838"/>
            <a:chOff x="2728" y="2595"/>
            <a:chExt cx="2552" cy="621"/>
          </a:xfrm>
        </p:grpSpPr>
        <p:sp>
          <p:nvSpPr>
            <p:cNvPr id="24" name="Rectangle 39"/>
            <p:cNvSpPr>
              <a:spLocks noChangeArrowheads="1"/>
            </p:cNvSpPr>
            <p:nvPr/>
          </p:nvSpPr>
          <p:spPr bwMode="gray">
            <a:xfrm>
              <a:off x="2728" y="2640"/>
              <a:ext cx="2552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Rectangle 40"/>
            <p:cNvSpPr>
              <a:spLocks noChangeArrowheads="1"/>
            </p:cNvSpPr>
            <p:nvPr/>
          </p:nvSpPr>
          <p:spPr bwMode="gray">
            <a:xfrm>
              <a:off x="2742" y="2595"/>
              <a:ext cx="2529" cy="313"/>
            </a:xfrm>
            <a:prstGeom prst="rect">
              <a:avLst/>
            </a:prstGeom>
            <a:solidFill>
              <a:srgbClr val="FF7F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Rectangle 41"/>
            <p:cNvSpPr>
              <a:spLocks noChangeArrowheads="1"/>
            </p:cNvSpPr>
            <p:nvPr/>
          </p:nvSpPr>
          <p:spPr bwMode="gray">
            <a:xfrm>
              <a:off x="2736" y="2896"/>
              <a:ext cx="2535" cy="31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660066"/>
                </a:solidFill>
              </a:rPr>
              <a:t>Перспективы проекта</a:t>
            </a:r>
            <a:endParaRPr lang="en-US" dirty="0" smtClean="0">
              <a:solidFill>
                <a:srgbClr val="660066"/>
              </a:solidFill>
            </a:endParaRPr>
          </a:p>
        </p:txBody>
      </p:sp>
      <p:sp>
        <p:nvSpPr>
          <p:cNvPr id="46082" name="Text Box 4"/>
          <p:cNvSpPr txBox="1">
            <a:spLocks noChangeArrowheads="1"/>
          </p:cNvSpPr>
          <p:nvPr/>
        </p:nvSpPr>
        <p:spPr bwMode="black">
          <a:xfrm>
            <a:off x="368300" y="4587875"/>
            <a:ext cx="3810000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ru-RU" sz="2400" b="1"/>
          </a:p>
        </p:txBody>
      </p:sp>
      <p:sp>
        <p:nvSpPr>
          <p:cNvPr id="46083" name="Text Box 32"/>
          <p:cNvSpPr txBox="1">
            <a:spLocks noChangeArrowheads="1"/>
          </p:cNvSpPr>
          <p:nvPr/>
        </p:nvSpPr>
        <p:spPr bwMode="black">
          <a:xfrm>
            <a:off x="4776788" y="6064250"/>
            <a:ext cx="32893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rgbClr val="000000"/>
                </a:solidFill>
              </a:rPr>
              <a:t> </a:t>
            </a:r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107504" y="3068960"/>
            <a:ext cx="8928471" cy="914400"/>
            <a:chOff x="2736" y="1803"/>
            <a:chExt cx="2562" cy="576"/>
          </a:xfrm>
        </p:grpSpPr>
        <p:sp>
          <p:nvSpPr>
            <p:cNvPr id="441378" name="Rectangle 34"/>
            <p:cNvSpPr>
              <a:spLocks noChangeArrowheads="1"/>
            </p:cNvSpPr>
            <p:nvPr/>
          </p:nvSpPr>
          <p:spPr bwMode="gray">
            <a:xfrm>
              <a:off x="2736" y="1803"/>
              <a:ext cx="2552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098" name="Rectangle 35"/>
            <p:cNvSpPr>
              <a:spLocks noChangeArrowheads="1"/>
            </p:cNvSpPr>
            <p:nvPr/>
          </p:nvSpPr>
          <p:spPr bwMode="gray">
            <a:xfrm>
              <a:off x="2757" y="1803"/>
              <a:ext cx="2536" cy="26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b="1" dirty="0">
                <a:latin typeface="Tahoma" pitchFamily="34" charset="0"/>
                <a:cs typeface="Tahoma" pitchFamily="34" charset="0"/>
              </a:endParaRPr>
            </a:p>
            <a:p>
              <a:r>
                <a:rPr lang="ru-RU" b="1" dirty="0">
                  <a:latin typeface="Tahoma" pitchFamily="34" charset="0"/>
                  <a:cs typeface="Tahoma" pitchFamily="34" charset="0"/>
                </a:rPr>
                <a:t>               Дальнейшее развитие сетевого взаимодействия.  </a:t>
              </a:r>
            </a:p>
            <a:p>
              <a:endParaRPr lang="ru-RU" b="1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41380" name="Rectangle 36"/>
            <p:cNvSpPr>
              <a:spLocks noChangeArrowheads="1"/>
            </p:cNvSpPr>
            <p:nvPr/>
          </p:nvSpPr>
          <p:spPr bwMode="gray">
            <a:xfrm>
              <a:off x="2744" y="2059"/>
              <a:ext cx="2554" cy="314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61176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b="1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46085" name="Text Box 37"/>
          <p:cNvSpPr txBox="1">
            <a:spLocks noChangeArrowheads="1"/>
          </p:cNvSpPr>
          <p:nvPr/>
        </p:nvSpPr>
        <p:spPr bwMode="gray">
          <a:xfrm>
            <a:off x="4775200" y="3490913"/>
            <a:ext cx="32893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rgbClr val="000000"/>
                </a:solidFill>
              </a:rPr>
              <a:t> </a:t>
            </a:r>
          </a:p>
        </p:txBody>
      </p:sp>
      <p:grpSp>
        <p:nvGrpSpPr>
          <p:cNvPr id="3" name="Group 38"/>
          <p:cNvGrpSpPr>
            <a:grpSpLocks/>
          </p:cNvGrpSpPr>
          <p:nvPr/>
        </p:nvGrpSpPr>
        <p:grpSpPr bwMode="auto">
          <a:xfrm>
            <a:off x="107504" y="4293096"/>
            <a:ext cx="8858250" cy="914400"/>
            <a:chOff x="2728" y="2640"/>
            <a:chExt cx="2552" cy="576"/>
          </a:xfrm>
        </p:grpSpPr>
        <p:sp>
          <p:nvSpPr>
            <p:cNvPr id="441383" name="Rectangle 39"/>
            <p:cNvSpPr>
              <a:spLocks noChangeArrowheads="1"/>
            </p:cNvSpPr>
            <p:nvPr/>
          </p:nvSpPr>
          <p:spPr bwMode="gray">
            <a:xfrm>
              <a:off x="2728" y="2640"/>
              <a:ext cx="2552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095" name="Rectangle 40"/>
            <p:cNvSpPr>
              <a:spLocks noChangeArrowheads="1"/>
            </p:cNvSpPr>
            <p:nvPr/>
          </p:nvSpPr>
          <p:spPr bwMode="gray">
            <a:xfrm>
              <a:off x="2742" y="2646"/>
              <a:ext cx="2529" cy="26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41385" name="Rectangle 41"/>
            <p:cNvSpPr>
              <a:spLocks noChangeArrowheads="1"/>
            </p:cNvSpPr>
            <p:nvPr/>
          </p:nvSpPr>
          <p:spPr bwMode="gray">
            <a:xfrm>
              <a:off x="2736" y="2896"/>
              <a:ext cx="2535" cy="314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61176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6087" name="Text Box 42"/>
          <p:cNvSpPr txBox="1">
            <a:spLocks noChangeArrowheads="1"/>
          </p:cNvSpPr>
          <p:nvPr/>
        </p:nvSpPr>
        <p:spPr bwMode="gray">
          <a:xfrm>
            <a:off x="4775200" y="4760913"/>
            <a:ext cx="32893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rgbClr val="000000"/>
                </a:solidFill>
              </a:rPr>
              <a:t> </a:t>
            </a:r>
          </a:p>
        </p:txBody>
      </p:sp>
      <p:grpSp>
        <p:nvGrpSpPr>
          <p:cNvPr id="4" name="Group 54"/>
          <p:cNvGrpSpPr>
            <a:grpSpLocks/>
          </p:cNvGrpSpPr>
          <p:nvPr/>
        </p:nvGrpSpPr>
        <p:grpSpPr bwMode="auto">
          <a:xfrm>
            <a:off x="179512" y="1340768"/>
            <a:ext cx="8784976" cy="1296293"/>
            <a:chOff x="2728" y="983"/>
            <a:chExt cx="2552" cy="576"/>
          </a:xfrm>
        </p:grpSpPr>
        <p:sp>
          <p:nvSpPr>
            <p:cNvPr id="441399" name="Rectangle 55"/>
            <p:cNvSpPr>
              <a:spLocks noChangeArrowheads="1"/>
            </p:cNvSpPr>
            <p:nvPr/>
          </p:nvSpPr>
          <p:spPr bwMode="gray">
            <a:xfrm>
              <a:off x="2728" y="983"/>
              <a:ext cx="2552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092" name="Rectangle 56"/>
            <p:cNvSpPr>
              <a:spLocks noChangeArrowheads="1"/>
            </p:cNvSpPr>
            <p:nvPr/>
          </p:nvSpPr>
          <p:spPr bwMode="gray">
            <a:xfrm>
              <a:off x="2728" y="986"/>
              <a:ext cx="2530" cy="2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b="1" dirty="0" smtClean="0">
                  <a:latin typeface="Tahoma" pitchFamily="34" charset="0"/>
                  <a:cs typeface="Tahoma" pitchFamily="34" charset="0"/>
                </a:rPr>
                <a:t>      Повышение </a:t>
              </a:r>
              <a:r>
                <a:rPr lang="ru-RU" b="1" dirty="0">
                  <a:latin typeface="Tahoma" pitchFamily="34" charset="0"/>
                  <a:cs typeface="Tahoma" pitchFamily="34" charset="0"/>
                </a:rPr>
                <a:t>качества подготовки выпускников по профессиям</a:t>
              </a:r>
            </a:p>
          </p:txBody>
        </p:sp>
        <p:sp>
          <p:nvSpPr>
            <p:cNvPr id="441401" name="Rectangle 57"/>
            <p:cNvSpPr>
              <a:spLocks noChangeArrowheads="1"/>
            </p:cNvSpPr>
            <p:nvPr/>
          </p:nvSpPr>
          <p:spPr bwMode="gray">
            <a:xfrm>
              <a:off x="2728" y="1239"/>
              <a:ext cx="2543" cy="314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r>
                <a:rPr lang="ru-RU" sz="1700" b="1" dirty="0">
                  <a:latin typeface="Tahoma" pitchFamily="34" charset="0"/>
                  <a:cs typeface="Tahoma" pitchFamily="34" charset="0"/>
                </a:rPr>
                <a:t>           </a:t>
              </a:r>
              <a:r>
                <a:rPr lang="ru-RU" sz="1700" b="1" dirty="0" smtClean="0">
                  <a:latin typeface="Tahoma" pitchFamily="34" charset="0"/>
                  <a:cs typeface="Tahoma" pitchFamily="34" charset="0"/>
                </a:rPr>
                <a:t>               </a:t>
              </a:r>
              <a:r>
                <a:rPr lang="ru-RU" b="1" dirty="0" smtClean="0">
                  <a:latin typeface="Tahoma" pitchFamily="34" charset="0"/>
                  <a:cs typeface="Tahoma" pitchFamily="34" charset="0"/>
                </a:rPr>
                <a:t>«</a:t>
              </a:r>
              <a:r>
                <a:rPr lang="ru-RU" b="1" dirty="0">
                  <a:latin typeface="Tahoma" pitchFamily="34" charset="0"/>
                  <a:cs typeface="Tahoma" pitchFamily="34" charset="0"/>
                </a:rPr>
                <a:t>Повар, кондитер» «Официант, бармен».</a:t>
              </a:r>
            </a:p>
          </p:txBody>
        </p:sp>
      </p:grpSp>
      <p:sp>
        <p:nvSpPr>
          <p:cNvPr id="46089" name="Text Box 58"/>
          <p:cNvSpPr txBox="1">
            <a:spLocks noChangeArrowheads="1"/>
          </p:cNvSpPr>
          <p:nvPr/>
        </p:nvSpPr>
        <p:spPr bwMode="gray">
          <a:xfrm>
            <a:off x="4775200" y="2219325"/>
            <a:ext cx="32893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6090" name="Прямоугольник 33"/>
          <p:cNvSpPr>
            <a:spLocks noChangeArrowheads="1"/>
          </p:cNvSpPr>
          <p:nvPr/>
        </p:nvSpPr>
        <p:spPr bwMode="auto">
          <a:xfrm>
            <a:off x="107504" y="4293096"/>
            <a:ext cx="8715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Интеграция с системой СПО. </a:t>
            </a:r>
            <a:r>
              <a:rPr lang="ru-RU" b="1" dirty="0">
                <a:latin typeface="Tahoma" pitchFamily="34" charset="0"/>
                <a:cs typeface="Tahoma" pitchFamily="34" charset="0"/>
              </a:rPr>
              <a:t>Переход на подготовку по уровню среднего специального образования по профессии «Администратор» и «Технология продукции общественного питания</a:t>
            </a:r>
            <a:r>
              <a:rPr lang="ru-RU" b="1" dirty="0" smtClean="0">
                <a:latin typeface="Tahoma" pitchFamily="34" charset="0"/>
                <a:cs typeface="Tahoma" pitchFamily="34" charset="0"/>
              </a:rPr>
              <a:t>».</a:t>
            </a:r>
            <a:endParaRPr lang="en-US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1" name="Прямоугольник 33"/>
          <p:cNvSpPr>
            <a:spLocks noChangeArrowheads="1"/>
          </p:cNvSpPr>
          <p:nvPr/>
        </p:nvSpPr>
        <p:spPr bwMode="auto">
          <a:xfrm>
            <a:off x="0" y="5517232"/>
            <a:ext cx="8715375" cy="871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latin typeface="Tahoma" pitchFamily="34" charset="0"/>
                <a:cs typeface="Tahoma" pitchFamily="34" charset="0"/>
              </a:rPr>
              <a:t>Выпуск полезной продукции и развитие второй полосы </a:t>
            </a:r>
          </a:p>
          <a:p>
            <a:pPr algn="ctr">
              <a:lnSpc>
                <a:spcPct val="150000"/>
              </a:lnSpc>
            </a:pPr>
            <a:r>
              <a:rPr lang="ru-RU" b="1" dirty="0" smtClean="0">
                <a:latin typeface="Tahoma" pitchFamily="34" charset="0"/>
                <a:cs typeface="Tahoma" pitchFamily="34" charset="0"/>
              </a:rPr>
              <a:t>прибрежной зоны в летний период.</a:t>
            </a:r>
            <a:endParaRPr lang="ru-RU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275856" y="2204864"/>
            <a:ext cx="5637188" cy="720080"/>
          </a:xfrm>
        </p:spPr>
        <p:txBody>
          <a:bodyPr/>
          <a:lstStyle/>
          <a:p>
            <a:pPr>
              <a:defRPr/>
            </a:pP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  <a:cs typeface="Tahoma" pitchFamily="34" charset="0"/>
              </a:rPr>
              <a:t/>
            </a:r>
            <a:br>
              <a:rPr lang="ru-RU" sz="6000" dirty="0" smtClean="0">
                <a:solidFill>
                  <a:schemeClr val="tx2">
                    <a:lumMod val="75000"/>
                  </a:schemeClr>
                </a:solidFill>
                <a:cs typeface="Tahoma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cs typeface="Tahoma" pitchFamily="34" charset="0"/>
              </a:rPr>
              <a:t>Благодарю за внимание</a:t>
            </a:r>
            <a:r>
              <a:rPr lang="ru-RU" sz="6000" dirty="0" smtClean="0">
                <a:solidFill>
                  <a:srgbClr val="002060"/>
                </a:solidFill>
                <a:cs typeface="Tahoma" pitchFamily="34" charset="0"/>
              </a:rPr>
              <a:t/>
            </a:r>
            <a:br>
              <a:rPr lang="ru-RU" sz="6000" dirty="0" smtClean="0">
                <a:solidFill>
                  <a:srgbClr val="002060"/>
                </a:solidFill>
                <a:cs typeface="Tahoma" pitchFamily="34" charset="0"/>
              </a:rPr>
            </a:br>
            <a:endParaRPr lang="en-US" sz="60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51920" y="3356992"/>
            <a:ext cx="48245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  <a:cs typeface="Arial" charset="0"/>
              </a:rPr>
              <a:t>заместитель  директора </a:t>
            </a:r>
            <a:endParaRPr lang="ru-RU" b="1" dirty="0" smtClean="0">
              <a:solidFill>
                <a:srgbClr val="002060"/>
              </a:solidFill>
              <a:cs typeface="Arial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rgbClr val="002060"/>
                </a:solidFill>
                <a:cs typeface="Arial" charset="0"/>
              </a:rPr>
              <a:t>КГБОУ </a:t>
            </a:r>
            <a:r>
              <a:rPr lang="ru-RU" b="1" dirty="0">
                <a:solidFill>
                  <a:srgbClr val="002060"/>
                </a:solidFill>
                <a:cs typeface="Arial" charset="0"/>
              </a:rPr>
              <a:t>НПО «ПЛ№39»</a:t>
            </a:r>
          </a:p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cs typeface="Arial" charset="0"/>
              </a:rPr>
              <a:t>      по </a:t>
            </a:r>
            <a:r>
              <a:rPr lang="ru-RU" b="1" dirty="0" err="1" smtClean="0">
                <a:solidFill>
                  <a:srgbClr val="002060"/>
                </a:solidFill>
                <a:cs typeface="Arial" charset="0"/>
              </a:rPr>
              <a:t>учебно</a:t>
            </a:r>
            <a:r>
              <a:rPr lang="ru-RU" b="1" dirty="0" smtClean="0">
                <a:solidFill>
                  <a:srgbClr val="002060"/>
                </a:solidFill>
                <a:cs typeface="Arial" charset="0"/>
              </a:rPr>
              <a:t> - </a:t>
            </a:r>
            <a:r>
              <a:rPr lang="ru-RU" b="1" dirty="0">
                <a:solidFill>
                  <a:srgbClr val="002060"/>
                </a:solidFill>
                <a:cs typeface="Arial" charset="0"/>
              </a:rPr>
              <a:t>методической работе</a:t>
            </a:r>
          </a:p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  <a:cs typeface="Arial" charset="0"/>
              </a:rPr>
              <a:t>Якунина Елена Николаевна</a:t>
            </a:r>
          </a:p>
          <a:p>
            <a:pPr algn="ctr">
              <a:defRPr/>
            </a:pPr>
            <a:endParaRPr lang="ru-RU" b="1" dirty="0">
              <a:cs typeface="Arial" charset="0"/>
            </a:endParaRPr>
          </a:p>
          <a:p>
            <a:pPr algn="ctr">
              <a:defRPr/>
            </a:pPr>
            <a:endParaRPr lang="ru-RU" b="1" dirty="0">
              <a:cs typeface="Arial" charset="0"/>
            </a:endParaRPr>
          </a:p>
        </p:txBody>
      </p:sp>
      <p:pic>
        <p:nvPicPr>
          <p:cNvPr id="5" name="Picture 4" descr="S73046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653136"/>
            <a:ext cx="2520280" cy="1512168"/>
          </a:xfrm>
          <a:prstGeom prst="roundRect">
            <a:avLst/>
          </a:prstGeom>
          <a:noFill/>
          <a:ln w="12700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47108" name="Прямоугольник 5"/>
          <p:cNvSpPr>
            <a:spLocks noChangeArrowheads="1"/>
          </p:cNvSpPr>
          <p:nvPr/>
        </p:nvSpPr>
        <p:spPr bwMode="auto">
          <a:xfrm>
            <a:off x="1971232" y="5661248"/>
            <a:ext cx="14579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b="1" dirty="0">
                <a:cs typeface="Arial" charset="0"/>
              </a:rPr>
              <a:t>Яровое </a:t>
            </a:r>
            <a:r>
              <a:rPr lang="ru-RU" sz="1600" b="1" dirty="0" smtClean="0">
                <a:cs typeface="Arial" charset="0"/>
              </a:rPr>
              <a:t>2013</a:t>
            </a:r>
            <a:endParaRPr lang="ru-RU" sz="1600" b="1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660066"/>
                </a:solidFill>
              </a:rPr>
              <a:t>Задачи программы</a:t>
            </a:r>
            <a:endParaRPr lang="en-US" dirty="0" smtClean="0"/>
          </a:p>
        </p:txBody>
      </p:sp>
      <p:sp>
        <p:nvSpPr>
          <p:cNvPr id="25603" name="AutoShape 3">
            <a:hlinkClick r:id="rId2" action="ppaction://hlinksldjump"/>
          </p:cNvPr>
          <p:cNvSpPr>
            <a:spLocks noChangeArrowheads="1"/>
          </p:cNvSpPr>
          <p:nvPr/>
        </p:nvSpPr>
        <p:spPr bwMode="gray">
          <a:xfrm rot="16200000">
            <a:off x="4134520" y="2354312"/>
            <a:ext cx="696913" cy="254000"/>
          </a:xfrm>
          <a:prstGeom prst="rightArrow">
            <a:avLst>
              <a:gd name="adj1" fmla="val 35167"/>
              <a:gd name="adj2" fmla="val 11110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5604" name="AutoShape 4">
            <a:hlinkClick r:id="rId3" action="ppaction://hlinksldjump"/>
          </p:cNvPr>
          <p:cNvSpPr>
            <a:spLocks noChangeArrowheads="1"/>
          </p:cNvSpPr>
          <p:nvPr/>
        </p:nvSpPr>
        <p:spPr bwMode="gray">
          <a:xfrm rot="2776369">
            <a:off x="5060236" y="4433682"/>
            <a:ext cx="696913" cy="254000"/>
          </a:xfrm>
          <a:prstGeom prst="rightArrow">
            <a:avLst>
              <a:gd name="adj1" fmla="val 35167"/>
              <a:gd name="adj2" fmla="val 11110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5606" name="AutoShape 6">
            <a:hlinkClick r:id="rId4" action="ppaction://hlinksldjump"/>
          </p:cNvPr>
          <p:cNvSpPr>
            <a:spLocks noChangeArrowheads="1"/>
          </p:cNvSpPr>
          <p:nvPr/>
        </p:nvSpPr>
        <p:spPr bwMode="gray">
          <a:xfrm rot="8138202">
            <a:off x="3121630" y="4356846"/>
            <a:ext cx="698500" cy="255588"/>
          </a:xfrm>
          <a:prstGeom prst="rightArrow">
            <a:avLst>
              <a:gd name="adj1" fmla="val 35167"/>
              <a:gd name="adj2" fmla="val 110670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5607" name="AutoShape 7">
            <a:hlinkClick r:id="rId5" action="ppaction://hlinksldjump"/>
          </p:cNvPr>
          <p:cNvSpPr>
            <a:spLocks noChangeArrowheads="1"/>
          </p:cNvSpPr>
          <p:nvPr/>
        </p:nvSpPr>
        <p:spPr bwMode="gray">
          <a:xfrm rot="20479471">
            <a:off x="5364088" y="3284984"/>
            <a:ext cx="696913" cy="254000"/>
          </a:xfrm>
          <a:prstGeom prst="rightArrow">
            <a:avLst>
              <a:gd name="adj1" fmla="val 35167"/>
              <a:gd name="adj2" fmla="val 11110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5608" name="AutoShape 8">
            <a:hlinkClick r:id="rId6" action="ppaction://hlinksldjump"/>
          </p:cNvPr>
          <p:cNvSpPr>
            <a:spLocks noChangeArrowheads="1"/>
          </p:cNvSpPr>
          <p:nvPr/>
        </p:nvSpPr>
        <p:spPr bwMode="gray">
          <a:xfrm rot="11465108">
            <a:off x="2987824" y="3068960"/>
            <a:ext cx="760413" cy="255587"/>
          </a:xfrm>
          <a:prstGeom prst="rightArrow">
            <a:avLst>
              <a:gd name="adj1" fmla="val 35167"/>
              <a:gd name="adj2" fmla="val 120480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9465" name="Oval 9"/>
          <p:cNvSpPr>
            <a:spLocks noChangeArrowheads="1"/>
          </p:cNvSpPr>
          <p:nvPr/>
        </p:nvSpPr>
        <p:spPr bwMode="gray">
          <a:xfrm>
            <a:off x="2857500" y="2143125"/>
            <a:ext cx="3295650" cy="3297238"/>
          </a:xfrm>
          <a:prstGeom prst="ellipse">
            <a:avLst/>
          </a:prstGeom>
          <a:noFill/>
          <a:ln w="38100" algn="ctr">
            <a:solidFill>
              <a:srgbClr val="80808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ru-RU" dirty="0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571875" y="2786063"/>
            <a:ext cx="1901825" cy="1901825"/>
            <a:chOff x="2238" y="1769"/>
            <a:chExt cx="1361" cy="1361"/>
          </a:xfrm>
        </p:grpSpPr>
        <p:sp>
          <p:nvSpPr>
            <p:cNvPr id="19474" name="Oval 11"/>
            <p:cNvSpPr>
              <a:spLocks noChangeArrowheads="1"/>
            </p:cNvSpPr>
            <p:nvPr/>
          </p:nvSpPr>
          <p:spPr bwMode="gray">
            <a:xfrm>
              <a:off x="2238" y="1769"/>
              <a:ext cx="1361" cy="1361"/>
            </a:xfrm>
            <a:prstGeom prst="ellipse">
              <a:avLst/>
            </a:prstGeom>
            <a:gradFill rotWithShape="1">
              <a:gsLst>
                <a:gs pos="0">
                  <a:srgbClr val="93D4E9"/>
                </a:gs>
                <a:gs pos="50000">
                  <a:srgbClr val="0099CC"/>
                </a:gs>
                <a:gs pos="100000">
                  <a:srgbClr val="93D4E9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 dirty="0"/>
            </a:p>
          </p:txBody>
        </p:sp>
        <p:sp>
          <p:nvSpPr>
            <p:cNvPr id="19475" name="Oval 12"/>
            <p:cNvSpPr>
              <a:spLocks noChangeArrowheads="1"/>
            </p:cNvSpPr>
            <p:nvPr/>
          </p:nvSpPr>
          <p:spPr bwMode="gray">
            <a:xfrm>
              <a:off x="2327" y="1858"/>
              <a:ext cx="1183" cy="1183"/>
            </a:xfrm>
            <a:prstGeom prst="ellipse">
              <a:avLst/>
            </a:prstGeom>
            <a:gradFill rotWithShape="1">
              <a:gsLst>
                <a:gs pos="0">
                  <a:srgbClr val="00536E"/>
                </a:gs>
                <a:gs pos="50000">
                  <a:srgbClr val="0099CC"/>
                </a:gs>
                <a:gs pos="100000">
                  <a:srgbClr val="00536E"/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 dirty="0"/>
            </a:p>
          </p:txBody>
        </p:sp>
        <p:sp>
          <p:nvSpPr>
            <p:cNvPr id="19476" name="Oval 13"/>
            <p:cNvSpPr>
              <a:spLocks noChangeArrowheads="1"/>
            </p:cNvSpPr>
            <p:nvPr/>
          </p:nvSpPr>
          <p:spPr bwMode="gray">
            <a:xfrm>
              <a:off x="2328" y="1860"/>
              <a:ext cx="1183" cy="1183"/>
            </a:xfrm>
            <a:prstGeom prst="ellipse">
              <a:avLst/>
            </a:prstGeom>
            <a:gradFill rotWithShape="1">
              <a:gsLst>
                <a:gs pos="0">
                  <a:srgbClr val="006182"/>
                </a:gs>
                <a:gs pos="100000">
                  <a:srgbClr val="0099CC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 dirty="0"/>
            </a:p>
          </p:txBody>
        </p:sp>
        <p:sp>
          <p:nvSpPr>
            <p:cNvPr id="19477" name="Oval 14"/>
            <p:cNvSpPr>
              <a:spLocks noChangeArrowheads="1"/>
            </p:cNvSpPr>
            <p:nvPr/>
          </p:nvSpPr>
          <p:spPr bwMode="gray">
            <a:xfrm>
              <a:off x="2391" y="1917"/>
              <a:ext cx="1065" cy="1065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 dirty="0"/>
            </a:p>
          </p:txBody>
        </p:sp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2410" y="1928"/>
              <a:ext cx="1031" cy="1030"/>
              <a:chOff x="4166" y="1706"/>
              <a:chExt cx="1252" cy="1252"/>
            </a:xfrm>
          </p:grpSpPr>
          <p:sp>
            <p:nvSpPr>
              <p:cNvPr id="19480" name="Oval 16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  <p:sp>
            <p:nvSpPr>
              <p:cNvPr id="19481" name="Oval 17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  <p:sp>
            <p:nvSpPr>
              <p:cNvPr id="19482" name="Oval 18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  <p:sp>
            <p:nvSpPr>
              <p:cNvPr id="19483" name="Oval 19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7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</p:grpSp>
        <p:sp>
          <p:nvSpPr>
            <p:cNvPr id="19479" name="Text Box 20"/>
            <p:cNvSpPr txBox="1">
              <a:spLocks noChangeArrowheads="1"/>
            </p:cNvSpPr>
            <p:nvPr/>
          </p:nvSpPr>
          <p:spPr bwMode="gray">
            <a:xfrm>
              <a:off x="2652" y="2310"/>
              <a:ext cx="132" cy="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endParaRPr lang="ru-RU" sz="2400" dirty="0">
                <a:solidFill>
                  <a:srgbClr val="080808"/>
                </a:solidFill>
              </a:endParaRPr>
            </a:p>
          </p:txBody>
        </p:sp>
      </p:grpSp>
      <p:sp>
        <p:nvSpPr>
          <p:cNvPr id="25621" name="AutoShape 21"/>
          <p:cNvSpPr>
            <a:spLocks noChangeArrowheads="1"/>
          </p:cNvSpPr>
          <p:nvPr/>
        </p:nvSpPr>
        <p:spPr bwMode="gray">
          <a:xfrm>
            <a:off x="107504" y="2420888"/>
            <a:ext cx="2587625" cy="157733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28575">
            <a:solidFill>
              <a:srgbClr val="FEFEFE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ru-RU" b="1" dirty="0" smtClean="0">
                <a:solidFill>
                  <a:srgbClr val="FFFFFF"/>
                </a:solidFill>
              </a:rPr>
              <a:t>2</a:t>
            </a:r>
            <a:r>
              <a:rPr lang="en-US" b="1" dirty="0" smtClean="0">
                <a:solidFill>
                  <a:srgbClr val="FFFFFF"/>
                </a:solidFill>
              </a:rPr>
              <a:t>.</a:t>
            </a:r>
            <a:r>
              <a:rPr lang="ru-RU" b="1" dirty="0">
                <a:solidFill>
                  <a:srgbClr val="FFFFFF"/>
                </a:solidFill>
              </a:rPr>
              <a:t> </a:t>
            </a:r>
            <a:r>
              <a:rPr lang="ru-RU" b="1" dirty="0" smtClean="0">
                <a:solidFill>
                  <a:srgbClr val="FFFFFF"/>
                </a:solidFill>
              </a:rPr>
              <a:t>Управление</a:t>
            </a:r>
          </a:p>
          <a:p>
            <a:pPr algn="ctr" eaLnBrk="0" hangingPunct="0">
              <a:defRPr/>
            </a:pPr>
            <a:r>
              <a:rPr lang="ru-RU" b="1" dirty="0" smtClean="0">
                <a:solidFill>
                  <a:srgbClr val="FFFFFF"/>
                </a:solidFill>
              </a:rPr>
              <a:t> качеством</a:t>
            </a:r>
          </a:p>
          <a:p>
            <a:pPr algn="ctr" eaLnBrk="0" hangingPunct="0">
              <a:defRPr/>
            </a:pPr>
            <a:r>
              <a:rPr lang="ru-RU" b="1" dirty="0" smtClean="0">
                <a:solidFill>
                  <a:srgbClr val="FFFFFF"/>
                </a:solidFill>
              </a:rPr>
              <a:t> подготовки</a:t>
            </a:r>
          </a:p>
          <a:p>
            <a:pPr algn="ctr" eaLnBrk="0" hangingPunct="0">
              <a:defRPr/>
            </a:pPr>
            <a:r>
              <a:rPr lang="ru-RU" b="1" dirty="0" smtClean="0">
                <a:solidFill>
                  <a:srgbClr val="FFFFFF"/>
                </a:solidFill>
              </a:rPr>
              <a:t>        </a:t>
            </a:r>
            <a:r>
              <a:rPr lang="ru-RU" b="1" dirty="0">
                <a:solidFill>
                  <a:srgbClr val="FFFFFF"/>
                </a:solidFill>
              </a:rPr>
              <a:t>выпускников</a:t>
            </a:r>
            <a:r>
              <a:rPr lang="ru-RU" b="1" dirty="0" smtClean="0">
                <a:solidFill>
                  <a:srgbClr val="FFFFFF"/>
                </a:solidFill>
              </a:rPr>
              <a:t> .</a:t>
            </a:r>
            <a:r>
              <a:rPr lang="en-US" b="1" dirty="0" smtClean="0">
                <a:solidFill>
                  <a:srgbClr val="FFFFFF"/>
                </a:solidFill>
              </a:rPr>
              <a:t>    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5622" name="AutoShape 22"/>
          <p:cNvSpPr>
            <a:spLocks noChangeArrowheads="1"/>
          </p:cNvSpPr>
          <p:nvPr/>
        </p:nvSpPr>
        <p:spPr bwMode="gray">
          <a:xfrm>
            <a:off x="611560" y="1196752"/>
            <a:ext cx="7632848" cy="77725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28575">
            <a:solidFill>
              <a:srgbClr val="FEFEFE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marL="342900" indent="-342900" algn="ctr" eaLnBrk="0" hangingPunct="0">
              <a:buAutoNum type="arabicPeriod"/>
              <a:defRPr/>
            </a:pPr>
            <a:r>
              <a:rPr lang="ru-RU" b="1" dirty="0" smtClean="0">
                <a:solidFill>
                  <a:srgbClr val="FFFFFF"/>
                </a:solidFill>
              </a:rPr>
              <a:t>Приведение </a:t>
            </a:r>
            <a:r>
              <a:rPr lang="ru-RU" b="1" dirty="0">
                <a:solidFill>
                  <a:srgbClr val="FFFFFF"/>
                </a:solidFill>
              </a:rPr>
              <a:t>структуры подготовки кадров в соответствие </a:t>
            </a:r>
            <a:endParaRPr lang="ru-RU" b="1" dirty="0" smtClean="0">
              <a:solidFill>
                <a:srgbClr val="FFFFFF"/>
              </a:solidFill>
            </a:endParaRPr>
          </a:p>
          <a:p>
            <a:pPr marL="342900" indent="-342900" algn="ctr" eaLnBrk="0" hangingPunct="0">
              <a:defRPr/>
            </a:pPr>
            <a:r>
              <a:rPr lang="ru-RU" b="1" dirty="0" smtClean="0">
                <a:solidFill>
                  <a:srgbClr val="FFFFFF"/>
                </a:solidFill>
              </a:rPr>
              <a:t>с </a:t>
            </a:r>
            <a:r>
              <a:rPr lang="ru-RU" b="1" dirty="0">
                <a:solidFill>
                  <a:srgbClr val="FFFFFF"/>
                </a:solidFill>
              </a:rPr>
              <a:t>кадровой потребностью регионального рынка </a:t>
            </a:r>
            <a:r>
              <a:rPr lang="ru-RU" b="1" dirty="0" smtClean="0">
                <a:solidFill>
                  <a:srgbClr val="FFFFFF"/>
                </a:solidFill>
              </a:rPr>
              <a:t>труда.</a:t>
            </a:r>
            <a:r>
              <a:rPr lang="en-US" b="1" dirty="0" smtClean="0">
                <a:solidFill>
                  <a:srgbClr val="FFFFFF"/>
                </a:solidFill>
              </a:rPr>
              <a:t>  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5623" name="AutoShape 23"/>
          <p:cNvSpPr>
            <a:spLocks noChangeArrowheads="1"/>
          </p:cNvSpPr>
          <p:nvPr/>
        </p:nvSpPr>
        <p:spPr bwMode="gray">
          <a:xfrm>
            <a:off x="179512" y="4581128"/>
            <a:ext cx="2880320" cy="20162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0" scaled="1"/>
          </a:gradFill>
          <a:ln w="28575">
            <a:solidFill>
              <a:srgbClr val="FEFEFE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endParaRPr lang="ru-RU" b="1" dirty="0" smtClean="0">
              <a:solidFill>
                <a:schemeClr val="bg1"/>
              </a:solidFill>
            </a:endParaRPr>
          </a:p>
          <a:p>
            <a:pPr algn="ctr" eaLnBrk="0" hangingPunct="0">
              <a:defRPr/>
            </a:pPr>
            <a:r>
              <a:rPr lang="ru-RU" b="1" dirty="0" smtClean="0">
                <a:solidFill>
                  <a:srgbClr val="FFFFFF"/>
                </a:solidFill>
              </a:rPr>
              <a:t>4 Создание условий</a:t>
            </a:r>
          </a:p>
          <a:p>
            <a:pPr algn="ctr" eaLnBrk="0" hangingPunct="0">
              <a:defRPr/>
            </a:pPr>
            <a:r>
              <a:rPr lang="ru-RU" b="1" dirty="0" smtClean="0">
                <a:solidFill>
                  <a:srgbClr val="FFFFFF"/>
                </a:solidFill>
              </a:rPr>
              <a:t> </a:t>
            </a:r>
            <a:r>
              <a:rPr lang="ru-RU" b="1" dirty="0">
                <a:solidFill>
                  <a:srgbClr val="FFFFFF"/>
                </a:solidFill>
              </a:rPr>
              <a:t>для трудоустройства</a:t>
            </a:r>
            <a:r>
              <a:rPr lang="ru-RU" b="1" dirty="0" smtClean="0">
                <a:solidFill>
                  <a:srgbClr val="FFFFFF"/>
                </a:solidFill>
              </a:rPr>
              <a:t>,</a:t>
            </a:r>
          </a:p>
          <a:p>
            <a:pPr algn="ctr" eaLnBrk="0" hangingPunct="0">
              <a:defRPr/>
            </a:pPr>
            <a:r>
              <a:rPr lang="ru-RU" b="1" dirty="0" smtClean="0">
                <a:solidFill>
                  <a:srgbClr val="FFFFFF"/>
                </a:solidFill>
              </a:rPr>
              <a:t> адаптации</a:t>
            </a:r>
          </a:p>
          <a:p>
            <a:pPr algn="ctr" eaLnBrk="0" hangingPunct="0">
              <a:defRPr/>
            </a:pPr>
            <a:r>
              <a:rPr lang="ru-RU" b="1" dirty="0" smtClean="0">
                <a:solidFill>
                  <a:srgbClr val="FFFFFF"/>
                </a:solidFill>
              </a:rPr>
              <a:t> </a:t>
            </a:r>
            <a:r>
              <a:rPr lang="ru-RU" b="1" dirty="0">
                <a:solidFill>
                  <a:srgbClr val="FFFFFF"/>
                </a:solidFill>
              </a:rPr>
              <a:t>и </a:t>
            </a:r>
            <a:r>
              <a:rPr lang="ru-RU" b="1" dirty="0" smtClean="0">
                <a:solidFill>
                  <a:srgbClr val="FFFFFF"/>
                </a:solidFill>
              </a:rPr>
              <a:t>дальнейшего</a:t>
            </a:r>
          </a:p>
          <a:p>
            <a:pPr algn="ctr" eaLnBrk="0" hangingPunct="0">
              <a:defRPr/>
            </a:pPr>
            <a:r>
              <a:rPr lang="ru-RU" b="1" dirty="0" smtClean="0">
                <a:solidFill>
                  <a:srgbClr val="FFFFFF"/>
                </a:solidFill>
              </a:rPr>
              <a:t> </a:t>
            </a:r>
            <a:r>
              <a:rPr lang="ru-RU" b="1" dirty="0">
                <a:solidFill>
                  <a:srgbClr val="FFFFFF"/>
                </a:solidFill>
              </a:rPr>
              <a:t>профессионального </a:t>
            </a:r>
            <a:endParaRPr lang="ru-RU" b="1" dirty="0" smtClean="0">
              <a:solidFill>
                <a:srgbClr val="FFFFFF"/>
              </a:solidFill>
            </a:endParaRPr>
          </a:p>
          <a:p>
            <a:pPr algn="ctr" eaLnBrk="0" hangingPunct="0">
              <a:defRPr/>
            </a:pPr>
            <a:r>
              <a:rPr lang="ru-RU" b="1" dirty="0" smtClean="0">
                <a:solidFill>
                  <a:srgbClr val="FFFFFF"/>
                </a:solidFill>
              </a:rPr>
              <a:t>роста выпускников. </a:t>
            </a:r>
            <a:endParaRPr lang="en-US" b="1" dirty="0">
              <a:solidFill>
                <a:srgbClr val="FFFFFF"/>
              </a:solidFill>
            </a:endParaRPr>
          </a:p>
          <a:p>
            <a:pPr algn="ctr" eaLnBrk="0" hangingPunct="0">
              <a:defRPr/>
            </a:pPr>
            <a:r>
              <a:rPr lang="ru-RU" b="1" dirty="0" smtClean="0">
                <a:solidFill>
                  <a:schemeClr val="bg1"/>
                </a:solidFill>
              </a:rPr>
              <a:t>.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5624" name="AutoShape 24"/>
          <p:cNvSpPr>
            <a:spLocks noChangeArrowheads="1"/>
          </p:cNvSpPr>
          <p:nvPr/>
        </p:nvSpPr>
        <p:spPr bwMode="gray">
          <a:xfrm>
            <a:off x="6156176" y="2420888"/>
            <a:ext cx="2748855" cy="1656184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28575">
            <a:solidFill>
              <a:srgbClr val="FEFEFE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endParaRPr lang="en-US" dirty="0">
              <a:solidFill>
                <a:srgbClr val="FEFEFE"/>
              </a:solidFill>
            </a:endParaRPr>
          </a:p>
        </p:txBody>
      </p:sp>
      <p:sp>
        <p:nvSpPr>
          <p:cNvPr id="25626" name="AutoShape 26"/>
          <p:cNvSpPr>
            <a:spLocks noChangeArrowheads="1"/>
          </p:cNvSpPr>
          <p:nvPr/>
        </p:nvSpPr>
        <p:spPr bwMode="gray">
          <a:xfrm>
            <a:off x="5940152" y="4509120"/>
            <a:ext cx="2952328" cy="208823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28575">
            <a:solidFill>
              <a:srgbClr val="FEFEFE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ru-RU" b="1" dirty="0" smtClean="0">
                <a:solidFill>
                  <a:srgbClr val="FFFFFF"/>
                </a:solidFill>
              </a:rPr>
              <a:t>5</a:t>
            </a:r>
            <a:r>
              <a:rPr lang="en-US" b="1" dirty="0" smtClean="0">
                <a:solidFill>
                  <a:srgbClr val="FFFFFF"/>
                </a:solidFill>
              </a:rPr>
              <a:t>. </a:t>
            </a:r>
            <a:r>
              <a:rPr lang="ru-RU" b="1" dirty="0" smtClean="0">
                <a:solidFill>
                  <a:srgbClr val="FFFFFF"/>
                </a:solidFill>
              </a:rPr>
              <a:t>Совершенствование</a:t>
            </a:r>
          </a:p>
          <a:p>
            <a:pPr algn="ctr" eaLnBrk="0" hangingPunct="0">
              <a:defRPr/>
            </a:pPr>
            <a:r>
              <a:rPr lang="ru-RU" b="1" dirty="0" smtClean="0">
                <a:solidFill>
                  <a:srgbClr val="FFFFFF"/>
                </a:solidFill>
              </a:rPr>
              <a:t> </a:t>
            </a:r>
            <a:r>
              <a:rPr lang="ru-RU" b="1" dirty="0" err="1" smtClean="0">
                <a:solidFill>
                  <a:srgbClr val="FFFFFF"/>
                </a:solidFill>
              </a:rPr>
              <a:t>профориентационной</a:t>
            </a:r>
            <a:r>
              <a:rPr lang="ru-RU" b="1" dirty="0" smtClean="0">
                <a:solidFill>
                  <a:srgbClr val="FFFFFF"/>
                </a:solidFill>
              </a:rPr>
              <a:t> </a:t>
            </a:r>
          </a:p>
          <a:p>
            <a:pPr algn="ctr" eaLnBrk="0" hangingPunct="0">
              <a:defRPr/>
            </a:pPr>
            <a:r>
              <a:rPr lang="ru-RU" b="1" dirty="0" smtClean="0">
                <a:solidFill>
                  <a:srgbClr val="FFFFFF"/>
                </a:solidFill>
              </a:rPr>
              <a:t>работы.</a:t>
            </a:r>
            <a:r>
              <a:rPr lang="en-US" b="1" dirty="0" smtClean="0">
                <a:solidFill>
                  <a:srgbClr val="FFFFFF"/>
                </a:solidFill>
              </a:rPr>
              <a:t>    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white">
          <a:xfrm>
            <a:off x="5508104" y="2780928"/>
            <a:ext cx="352901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 wrap="square">
            <a:spAutoFit/>
          </a:bodyPr>
          <a:lstStyle/>
          <a:p>
            <a:pPr marL="457200" algn="ctr">
              <a:spcBef>
                <a:spcPct val="50000"/>
              </a:spcBef>
              <a:buClr>
                <a:schemeClr val="tx1"/>
              </a:buClr>
              <a:defRPr/>
            </a:pPr>
            <a:r>
              <a:rPr lang="en-US" b="1" dirty="0">
                <a:solidFill>
                  <a:srgbClr val="FFFFFF"/>
                </a:solidFill>
              </a:rPr>
              <a:t>3</a:t>
            </a:r>
            <a:r>
              <a:rPr lang="en-US" b="1" dirty="0" smtClean="0">
                <a:solidFill>
                  <a:srgbClr val="FFFFFF"/>
                </a:solidFill>
              </a:rPr>
              <a:t>.</a:t>
            </a:r>
            <a:r>
              <a:rPr lang="ru-RU" b="1" dirty="0">
                <a:solidFill>
                  <a:srgbClr val="FFFFFF"/>
                </a:solidFill>
              </a:rPr>
              <a:t> </a:t>
            </a:r>
            <a:r>
              <a:rPr lang="ru-RU" b="1" dirty="0" smtClean="0">
                <a:solidFill>
                  <a:srgbClr val="FFFFFF"/>
                </a:solidFill>
              </a:rPr>
              <a:t>Модернизация       учебной инфраструктуры .</a:t>
            </a:r>
            <a:r>
              <a:rPr lang="en-US" b="1" dirty="0" smtClean="0">
                <a:solidFill>
                  <a:srgbClr val="FFFFFF"/>
                </a:solidFill>
              </a:rPr>
              <a:t>    </a:t>
            </a:r>
            <a:endParaRPr lang="en-US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332656"/>
            <a:ext cx="8061200" cy="1143000"/>
          </a:xfrm>
        </p:spPr>
        <p:txBody>
          <a:bodyPr/>
          <a:lstStyle/>
          <a:p>
            <a:r>
              <a:rPr lang="ru-RU" sz="4400" dirty="0" smtClean="0">
                <a:solidFill>
                  <a:srgbClr val="660066"/>
                </a:solidFill>
              </a:rPr>
              <a:t>Программные мероприятия</a:t>
            </a:r>
            <a:endParaRPr lang="en-US" sz="4400" dirty="0">
              <a:solidFill>
                <a:srgbClr val="660066"/>
              </a:solidFill>
            </a:endParaRPr>
          </a:p>
        </p:txBody>
      </p:sp>
      <p:sp>
        <p:nvSpPr>
          <p:cNvPr id="90116" name="AutoShape 4"/>
          <p:cNvSpPr>
            <a:spLocks noChangeArrowheads="1"/>
          </p:cNvSpPr>
          <p:nvPr/>
        </p:nvSpPr>
        <p:spPr bwMode="gray">
          <a:xfrm>
            <a:off x="3895725" y="2204864"/>
            <a:ext cx="2836515" cy="2900536"/>
          </a:xfrm>
          <a:prstGeom prst="homePlate">
            <a:avLst>
              <a:gd name="adj" fmla="val 26911"/>
            </a:avLst>
          </a:prstGeom>
          <a:gradFill rotWithShape="1">
            <a:gsLst>
              <a:gs pos="0">
                <a:srgbClr val="C0C0C0">
                  <a:gamma/>
                  <a:tint val="14118"/>
                  <a:invGamma/>
                </a:srgbClr>
              </a:gs>
              <a:gs pos="100000">
                <a:srgbClr val="C0C0C0"/>
              </a:gs>
            </a:gsLst>
            <a:lin ang="2700000" scaled="1"/>
          </a:gradFill>
          <a:ln w="12700" algn="ctr">
            <a:noFill/>
            <a:prstDash val="dash"/>
            <a:miter lim="800000"/>
            <a:headEnd/>
            <a:tailEnd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90117" name="AutoShape 5"/>
          <p:cNvSpPr>
            <a:spLocks noChangeArrowheads="1"/>
          </p:cNvSpPr>
          <p:nvPr/>
        </p:nvSpPr>
        <p:spPr bwMode="gray">
          <a:xfrm>
            <a:off x="2141538" y="2204864"/>
            <a:ext cx="2646486" cy="2892599"/>
          </a:xfrm>
          <a:prstGeom prst="homePlate">
            <a:avLst>
              <a:gd name="adj" fmla="val 28842"/>
            </a:avLst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18900000" scaled="1"/>
          </a:gradFill>
          <a:ln w="12700" algn="ctr">
            <a:noFill/>
            <a:prstDash val="dash"/>
            <a:miter lim="800000"/>
            <a:headEnd/>
            <a:tailEnd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90119" name="AutoShape 7"/>
          <p:cNvSpPr>
            <a:spLocks noChangeArrowheads="1"/>
          </p:cNvSpPr>
          <p:nvPr/>
        </p:nvSpPr>
        <p:spPr bwMode="gray">
          <a:xfrm>
            <a:off x="719138" y="2204864"/>
            <a:ext cx="2027237" cy="2898949"/>
          </a:xfrm>
          <a:prstGeom prst="homePlate">
            <a:avLst>
              <a:gd name="adj" fmla="val 25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57255"/>
                  <a:invGamma/>
                </a:schemeClr>
              </a:gs>
            </a:gsLst>
            <a:lin ang="2700000" scaled="1"/>
          </a:gradFill>
          <a:ln w="12700" algn="ctr">
            <a:noFill/>
            <a:prstDash val="dash"/>
            <a:miter lim="800000"/>
            <a:headEnd/>
            <a:tailEnd/>
          </a:ln>
          <a:effectLst>
            <a:outerShdw dist="56796" dir="3806097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90120" name="Rectangle 8"/>
          <p:cNvSpPr>
            <a:spLocks noChangeArrowheads="1"/>
          </p:cNvSpPr>
          <p:nvPr/>
        </p:nvSpPr>
        <p:spPr bwMode="white">
          <a:xfrm>
            <a:off x="683568" y="3284984"/>
            <a:ext cx="1872208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0000"/>
                </a:solidFill>
              </a:rPr>
              <a:t>Мониторинг</a:t>
            </a:r>
          </a:p>
          <a:p>
            <a:pPr algn="ctr"/>
            <a:r>
              <a:rPr lang="ru-RU" sz="2000" b="1" dirty="0">
                <a:solidFill>
                  <a:srgbClr val="000000"/>
                </a:solidFill>
              </a:rPr>
              <a:t> рынка труда </a:t>
            </a:r>
            <a:endParaRPr lang="en-US" sz="2000" b="1" dirty="0">
              <a:solidFill>
                <a:srgbClr val="000000"/>
              </a:solidFill>
            </a:endParaRPr>
          </a:p>
        </p:txBody>
      </p:sp>
      <p:sp>
        <p:nvSpPr>
          <p:cNvPr id="90122" name="Rectangle 10"/>
          <p:cNvSpPr>
            <a:spLocks noChangeArrowheads="1"/>
          </p:cNvSpPr>
          <p:nvPr/>
        </p:nvSpPr>
        <p:spPr bwMode="auto">
          <a:xfrm>
            <a:off x="4716016" y="3212976"/>
            <a:ext cx="1943645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111111"/>
                </a:solidFill>
              </a:rPr>
              <a:t>Заключение ученических договоров</a:t>
            </a:r>
            <a:endParaRPr lang="en-US" sz="2000" b="1" dirty="0">
              <a:solidFill>
                <a:srgbClr val="111111"/>
              </a:solidFill>
            </a:endParaRPr>
          </a:p>
        </p:txBody>
      </p:sp>
      <p:sp>
        <p:nvSpPr>
          <p:cNvPr id="90124" name="Rectangle 12"/>
          <p:cNvSpPr>
            <a:spLocks noChangeArrowheads="1"/>
          </p:cNvSpPr>
          <p:nvPr/>
        </p:nvSpPr>
        <p:spPr bwMode="auto">
          <a:xfrm>
            <a:off x="2627784" y="3140968"/>
            <a:ext cx="2088232" cy="153888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0000"/>
                </a:solidFill>
              </a:rPr>
              <a:t>Определение </a:t>
            </a:r>
            <a:r>
              <a:rPr lang="ru-RU" sz="2000" b="1" dirty="0" smtClean="0">
                <a:solidFill>
                  <a:srgbClr val="000000"/>
                </a:solidFill>
              </a:rPr>
              <a:t>потребности </a:t>
            </a:r>
            <a:r>
              <a:rPr lang="ru-RU" sz="2000" b="1" dirty="0">
                <a:solidFill>
                  <a:srgbClr val="000000"/>
                </a:solidFill>
              </a:rPr>
              <a:t>в рабочих кадрах</a:t>
            </a:r>
            <a:endParaRPr lang="en-US" sz="2000" b="1" dirty="0">
              <a:solidFill>
                <a:srgbClr val="000000"/>
              </a:solidFill>
            </a:endParaRPr>
          </a:p>
          <a:p>
            <a:pPr algn="ctr"/>
            <a:endParaRPr lang="en-US" sz="1400" dirty="0">
              <a:solidFill>
                <a:srgbClr val="111111"/>
              </a:solidFill>
            </a:endParaRPr>
          </a:p>
        </p:txBody>
      </p: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6156176" y="2492896"/>
            <a:ext cx="2832100" cy="2376488"/>
            <a:chOff x="357" y="1193"/>
            <a:chExt cx="1784" cy="1497"/>
          </a:xfrm>
        </p:grpSpPr>
        <p:sp>
          <p:nvSpPr>
            <p:cNvPr id="16" name="Freeform 19"/>
            <p:cNvSpPr>
              <a:spLocks/>
            </p:cNvSpPr>
            <p:nvPr/>
          </p:nvSpPr>
          <p:spPr bwMode="gray">
            <a:xfrm flipH="1">
              <a:off x="1156" y="2240"/>
              <a:ext cx="841" cy="432"/>
            </a:xfrm>
            <a:custGeom>
              <a:avLst/>
              <a:gdLst/>
              <a:ahLst/>
              <a:cxnLst>
                <a:cxn ang="0">
                  <a:pos x="0" y="166"/>
                </a:cxn>
                <a:cxn ang="0">
                  <a:pos x="58" y="173"/>
                </a:cxn>
                <a:cxn ang="0">
                  <a:pos x="297" y="32"/>
                </a:cxn>
                <a:cxn ang="0">
                  <a:pos x="289" y="8"/>
                </a:cxn>
                <a:cxn ang="0">
                  <a:pos x="223" y="26"/>
                </a:cxn>
                <a:cxn ang="0">
                  <a:pos x="0" y="166"/>
                </a:cxn>
              </a:cxnLst>
              <a:rect l="0" t="0" r="r" b="b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0"/>
                    <a:invGamma/>
                    <a:alpha val="0"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gray">
            <a:xfrm>
              <a:off x="663" y="2133"/>
              <a:ext cx="882" cy="418"/>
            </a:xfrm>
            <a:custGeom>
              <a:avLst/>
              <a:gdLst/>
              <a:ahLst/>
              <a:cxnLst>
                <a:cxn ang="0">
                  <a:pos x="882" y="374"/>
                </a:cxn>
                <a:cxn ang="0">
                  <a:pos x="719" y="425"/>
                </a:cxn>
                <a:cxn ang="0">
                  <a:pos x="88" y="93"/>
                </a:cxn>
                <a:cxn ang="0">
                  <a:pos x="188" y="3"/>
                </a:cxn>
                <a:cxn ang="0">
                  <a:pos x="343" y="73"/>
                </a:cxn>
                <a:cxn ang="0">
                  <a:pos x="882" y="374"/>
                </a:cxn>
              </a:cxnLst>
              <a:rect l="0" t="0" r="r" b="b"/>
              <a:pathLst>
                <a:path w="882" h="425">
                  <a:moveTo>
                    <a:pt x="882" y="374"/>
                  </a:moveTo>
                  <a:lnTo>
                    <a:pt x="719" y="425"/>
                  </a:lnTo>
                  <a:lnTo>
                    <a:pt x="88" y="93"/>
                  </a:lnTo>
                  <a:cubicBezTo>
                    <a:pt x="0" y="23"/>
                    <a:pt x="145" y="5"/>
                    <a:pt x="188" y="3"/>
                  </a:cubicBezTo>
                  <a:cubicBezTo>
                    <a:pt x="218" y="0"/>
                    <a:pt x="221" y="8"/>
                    <a:pt x="343" y="73"/>
                  </a:cubicBezTo>
                  <a:lnTo>
                    <a:pt x="882" y="374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0"/>
                    <a:invGamma/>
                    <a:alpha val="0"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gray">
            <a:xfrm>
              <a:off x="357" y="2336"/>
              <a:ext cx="748" cy="354"/>
            </a:xfrm>
            <a:custGeom>
              <a:avLst/>
              <a:gdLst/>
              <a:ahLst/>
              <a:cxnLst>
                <a:cxn ang="0">
                  <a:pos x="748" y="320"/>
                </a:cxn>
                <a:cxn ang="0">
                  <a:pos x="604" y="354"/>
                </a:cxn>
                <a:cxn ang="0">
                  <a:pos x="63" y="84"/>
                </a:cxn>
                <a:cxn ang="0">
                  <a:pos x="221" y="39"/>
                </a:cxn>
                <a:cxn ang="0">
                  <a:pos x="748" y="320"/>
                </a:cxn>
              </a:cxnLst>
              <a:rect l="0" t="0" r="r" b="b"/>
              <a:pathLst>
                <a:path w="748" h="354">
                  <a:moveTo>
                    <a:pt x="748" y="320"/>
                  </a:moveTo>
                  <a:lnTo>
                    <a:pt x="604" y="354"/>
                  </a:lnTo>
                  <a:lnTo>
                    <a:pt x="63" y="84"/>
                  </a:lnTo>
                  <a:cubicBezTo>
                    <a:pt x="0" y="31"/>
                    <a:pt x="107" y="0"/>
                    <a:pt x="221" y="39"/>
                  </a:cubicBezTo>
                  <a:lnTo>
                    <a:pt x="748" y="320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0"/>
                    <a:invGamma/>
                    <a:alpha val="0"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/>
          </p:nvGrpSpPr>
          <p:grpSpPr bwMode="auto">
            <a:xfrm>
              <a:off x="827" y="1193"/>
              <a:ext cx="1314" cy="1490"/>
              <a:chOff x="313" y="2400"/>
              <a:chExt cx="1349" cy="1534"/>
            </a:xfrm>
          </p:grpSpPr>
          <p:sp>
            <p:nvSpPr>
              <p:cNvPr id="20" name="Freeform 23"/>
              <p:cNvSpPr>
                <a:spLocks/>
              </p:cNvSpPr>
              <p:nvPr/>
            </p:nvSpPr>
            <p:spPr bwMode="gray">
              <a:xfrm flipH="1">
                <a:off x="1229" y="2814"/>
                <a:ext cx="433" cy="1097"/>
              </a:xfrm>
              <a:custGeom>
                <a:avLst/>
                <a:gdLst/>
                <a:ahLst/>
                <a:cxnLst>
                  <a:cxn ang="0">
                    <a:pos x="103" y="101"/>
                  </a:cxn>
                  <a:cxn ang="0">
                    <a:pos x="74" y="50"/>
                  </a:cxn>
                  <a:cxn ang="0">
                    <a:pos x="121" y="1"/>
                  </a:cxn>
                  <a:cxn ang="0">
                    <a:pos x="171" y="52"/>
                  </a:cxn>
                  <a:cxn ang="0">
                    <a:pos x="135" y="101"/>
                  </a:cxn>
                  <a:cxn ang="0">
                    <a:pos x="134" y="124"/>
                  </a:cxn>
                  <a:cxn ang="0">
                    <a:pos x="209" y="145"/>
                  </a:cxn>
                  <a:cxn ang="0">
                    <a:pos x="221" y="204"/>
                  </a:cxn>
                  <a:cxn ang="0">
                    <a:pos x="218" y="321"/>
                  </a:cxn>
                  <a:cxn ang="0">
                    <a:pos x="209" y="365"/>
                  </a:cxn>
                  <a:cxn ang="0">
                    <a:pos x="196" y="308"/>
                  </a:cxn>
                  <a:cxn ang="0">
                    <a:pos x="187" y="202"/>
                  </a:cxn>
                  <a:cxn ang="0">
                    <a:pos x="170" y="321"/>
                  </a:cxn>
                  <a:cxn ang="0">
                    <a:pos x="144" y="569"/>
                  </a:cxn>
                  <a:cxn ang="0">
                    <a:pos x="78" y="565"/>
                  </a:cxn>
                  <a:cxn ang="0">
                    <a:pos x="50" y="325"/>
                  </a:cxn>
                  <a:cxn ang="0">
                    <a:pos x="33" y="208"/>
                  </a:cxn>
                  <a:cxn ang="0">
                    <a:pos x="25" y="310"/>
                  </a:cxn>
                  <a:cxn ang="0">
                    <a:pos x="12" y="365"/>
                  </a:cxn>
                  <a:cxn ang="0">
                    <a:pos x="1" y="305"/>
                  </a:cxn>
                  <a:cxn ang="0">
                    <a:pos x="7" y="184"/>
                  </a:cxn>
                  <a:cxn ang="0">
                    <a:pos x="23" y="140"/>
                  </a:cxn>
                  <a:cxn ang="0">
                    <a:pos x="102" y="124"/>
                  </a:cxn>
                  <a:cxn ang="0">
                    <a:pos x="103" y="101"/>
                  </a:cxn>
                </a:cxnLst>
                <a:rect l="0" t="0" r="r" b="b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AEA">
                      <a:gamma/>
                      <a:shade val="66667"/>
                      <a:invGamma/>
                    </a:srgbClr>
                  </a:gs>
                  <a:gs pos="100000">
                    <a:srgbClr val="EAEAEA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  <a:scene3d>
                <a:camera prst="legacyPerspectiveTopLeft">
                  <a:rot lat="0" lon="20099999" rev="0"/>
                </a:camera>
                <a:lightRig rig="legacyFlat3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rgbClr val="5F5F5F"/>
                </a:extrusionClr>
              </a:sp3d>
            </p:spPr>
            <p:txBody>
              <a:bodyPr>
                <a:flatTx/>
              </a:bodyPr>
              <a:lstStyle/>
              <a:p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/>
            </p:nvSpPr>
            <p:spPr bwMode="gray">
              <a:xfrm flipH="1">
                <a:off x="700" y="2400"/>
                <a:ext cx="545" cy="1380"/>
              </a:xfrm>
              <a:custGeom>
                <a:avLst/>
                <a:gdLst/>
                <a:ahLst/>
                <a:cxnLst>
                  <a:cxn ang="0">
                    <a:pos x="103" y="101"/>
                  </a:cxn>
                  <a:cxn ang="0">
                    <a:pos x="74" y="50"/>
                  </a:cxn>
                  <a:cxn ang="0">
                    <a:pos x="121" y="1"/>
                  </a:cxn>
                  <a:cxn ang="0">
                    <a:pos x="171" y="52"/>
                  </a:cxn>
                  <a:cxn ang="0">
                    <a:pos x="135" y="101"/>
                  </a:cxn>
                  <a:cxn ang="0">
                    <a:pos x="134" y="124"/>
                  </a:cxn>
                  <a:cxn ang="0">
                    <a:pos x="209" y="145"/>
                  </a:cxn>
                  <a:cxn ang="0">
                    <a:pos x="221" y="204"/>
                  </a:cxn>
                  <a:cxn ang="0">
                    <a:pos x="218" y="321"/>
                  </a:cxn>
                  <a:cxn ang="0">
                    <a:pos x="209" y="365"/>
                  </a:cxn>
                  <a:cxn ang="0">
                    <a:pos x="196" y="308"/>
                  </a:cxn>
                  <a:cxn ang="0">
                    <a:pos x="187" y="202"/>
                  </a:cxn>
                  <a:cxn ang="0">
                    <a:pos x="170" y="321"/>
                  </a:cxn>
                  <a:cxn ang="0">
                    <a:pos x="144" y="569"/>
                  </a:cxn>
                  <a:cxn ang="0">
                    <a:pos x="78" y="565"/>
                  </a:cxn>
                  <a:cxn ang="0">
                    <a:pos x="50" y="325"/>
                  </a:cxn>
                  <a:cxn ang="0">
                    <a:pos x="33" y="208"/>
                  </a:cxn>
                  <a:cxn ang="0">
                    <a:pos x="25" y="310"/>
                  </a:cxn>
                  <a:cxn ang="0">
                    <a:pos x="12" y="365"/>
                  </a:cxn>
                  <a:cxn ang="0">
                    <a:pos x="1" y="305"/>
                  </a:cxn>
                  <a:cxn ang="0">
                    <a:pos x="7" y="184"/>
                  </a:cxn>
                  <a:cxn ang="0">
                    <a:pos x="23" y="140"/>
                  </a:cxn>
                  <a:cxn ang="0">
                    <a:pos x="102" y="124"/>
                  </a:cxn>
                  <a:cxn ang="0">
                    <a:pos x="103" y="101"/>
                  </a:cxn>
                </a:cxnLst>
                <a:rect l="0" t="0" r="r" b="b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AEA">
                      <a:gamma/>
                      <a:shade val="70196"/>
                      <a:invGamma/>
                    </a:srgbClr>
                  </a:gs>
                  <a:gs pos="100000">
                    <a:srgbClr val="EAEAEA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  <a:scene3d>
                <a:camera prst="legacyPerspectiveTopLeft">
                  <a:rot lat="0" lon="19799999" rev="0"/>
                </a:camera>
                <a:lightRig rig="legacyFlat3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rgbClr val="5F5F5F"/>
                </a:extrusionClr>
              </a:sp3d>
            </p:spPr>
            <p:txBody>
              <a:bodyPr>
                <a:flatTx/>
              </a:bodyPr>
              <a:lstStyle/>
              <a:p>
                <a:endParaRPr lang="ru-RU"/>
              </a:p>
            </p:txBody>
          </p:sp>
          <p:sp>
            <p:nvSpPr>
              <p:cNvPr id="22" name="Freeform 25">
                <a:hlinkClick r:id="rId2" action="ppaction://hlinksldjump"/>
              </p:cNvPr>
              <p:cNvSpPr>
                <a:spLocks/>
              </p:cNvSpPr>
              <p:nvPr/>
            </p:nvSpPr>
            <p:spPr bwMode="gray">
              <a:xfrm flipH="1">
                <a:off x="313" y="2837"/>
                <a:ext cx="433" cy="1097"/>
              </a:xfrm>
              <a:custGeom>
                <a:avLst/>
                <a:gdLst/>
                <a:ahLst/>
                <a:cxnLst>
                  <a:cxn ang="0">
                    <a:pos x="103" y="101"/>
                  </a:cxn>
                  <a:cxn ang="0">
                    <a:pos x="74" y="50"/>
                  </a:cxn>
                  <a:cxn ang="0">
                    <a:pos x="121" y="1"/>
                  </a:cxn>
                  <a:cxn ang="0">
                    <a:pos x="171" y="52"/>
                  </a:cxn>
                  <a:cxn ang="0">
                    <a:pos x="135" y="101"/>
                  </a:cxn>
                  <a:cxn ang="0">
                    <a:pos x="134" y="124"/>
                  </a:cxn>
                  <a:cxn ang="0">
                    <a:pos x="209" y="145"/>
                  </a:cxn>
                  <a:cxn ang="0">
                    <a:pos x="221" y="204"/>
                  </a:cxn>
                  <a:cxn ang="0">
                    <a:pos x="218" y="321"/>
                  </a:cxn>
                  <a:cxn ang="0">
                    <a:pos x="209" y="365"/>
                  </a:cxn>
                  <a:cxn ang="0">
                    <a:pos x="196" y="308"/>
                  </a:cxn>
                  <a:cxn ang="0">
                    <a:pos x="187" y="202"/>
                  </a:cxn>
                  <a:cxn ang="0">
                    <a:pos x="170" y="321"/>
                  </a:cxn>
                  <a:cxn ang="0">
                    <a:pos x="144" y="569"/>
                  </a:cxn>
                  <a:cxn ang="0">
                    <a:pos x="78" y="565"/>
                  </a:cxn>
                  <a:cxn ang="0">
                    <a:pos x="50" y="325"/>
                  </a:cxn>
                  <a:cxn ang="0">
                    <a:pos x="33" y="208"/>
                  </a:cxn>
                  <a:cxn ang="0">
                    <a:pos x="25" y="310"/>
                  </a:cxn>
                  <a:cxn ang="0">
                    <a:pos x="12" y="365"/>
                  </a:cxn>
                  <a:cxn ang="0">
                    <a:pos x="1" y="305"/>
                  </a:cxn>
                  <a:cxn ang="0">
                    <a:pos x="7" y="184"/>
                  </a:cxn>
                  <a:cxn ang="0">
                    <a:pos x="23" y="140"/>
                  </a:cxn>
                  <a:cxn ang="0">
                    <a:pos x="102" y="124"/>
                  </a:cxn>
                  <a:cxn ang="0">
                    <a:pos x="103" y="101"/>
                  </a:cxn>
                </a:cxnLst>
                <a:rect l="0" t="0" r="r" b="b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AEA">
                      <a:gamma/>
                      <a:shade val="66667"/>
                      <a:invGamma/>
                    </a:srgbClr>
                  </a:gs>
                  <a:gs pos="100000">
                    <a:srgbClr val="EAEAEA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  <a:scene3d>
                <a:camera prst="legacyPerspectiveTopLeft">
                  <a:rot lat="0" lon="20099999" rev="0"/>
                </a:camera>
                <a:lightRig rig="legacyFlat3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rgbClr val="5F5F5F"/>
                </a:extrusionClr>
              </a:sp3d>
            </p:spPr>
            <p:txBody>
              <a:bodyPr>
                <a:flatTx/>
              </a:bodyPr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6302375" cy="1143000"/>
          </a:xfrm>
        </p:spPr>
        <p:txBody>
          <a:bodyPr/>
          <a:lstStyle/>
          <a:p>
            <a:r>
              <a:rPr lang="ru-RU" sz="4400" dirty="0" smtClean="0">
                <a:solidFill>
                  <a:srgbClr val="660066"/>
                </a:solidFill>
              </a:rPr>
              <a:t>Целевые индикаторы</a:t>
            </a:r>
            <a:endParaRPr lang="ru-RU" sz="4400" dirty="0">
              <a:solidFill>
                <a:srgbClr val="660066"/>
              </a:solidFill>
            </a:endParaRPr>
          </a:p>
        </p:txBody>
      </p:sp>
      <p:sp>
        <p:nvSpPr>
          <p:cNvPr id="3" name="AutoShape 24"/>
          <p:cNvSpPr>
            <a:spLocks noChangeArrowheads="1"/>
          </p:cNvSpPr>
          <p:nvPr/>
        </p:nvSpPr>
        <p:spPr bwMode="gray">
          <a:xfrm>
            <a:off x="540296" y="3788916"/>
            <a:ext cx="2879725" cy="1368425"/>
          </a:xfrm>
          <a:prstGeom prst="cube">
            <a:avLst>
              <a:gd name="adj" fmla="val 49880"/>
            </a:avLst>
          </a:prstGeom>
          <a:solidFill>
            <a:srgbClr val="96969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AutoShape 25"/>
          <p:cNvSpPr>
            <a:spLocks noChangeArrowheads="1"/>
          </p:cNvSpPr>
          <p:nvPr/>
        </p:nvSpPr>
        <p:spPr bwMode="gray">
          <a:xfrm rot="16200000" flipV="1">
            <a:off x="1193850" y="2702694"/>
            <a:ext cx="2448272" cy="444500"/>
          </a:xfrm>
          <a:prstGeom prst="cube">
            <a:avLst>
              <a:gd name="adj" fmla="val 23792"/>
            </a:avLst>
          </a:prstGeom>
          <a:solidFill>
            <a:schemeClr val="tx2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AutoShape 26"/>
          <p:cNvSpPr>
            <a:spLocks noChangeArrowheads="1"/>
          </p:cNvSpPr>
          <p:nvPr/>
        </p:nvSpPr>
        <p:spPr bwMode="gray">
          <a:xfrm rot="16200000" flipV="1">
            <a:off x="192360" y="2767881"/>
            <a:ext cx="2578647" cy="444500"/>
          </a:xfrm>
          <a:prstGeom prst="cube">
            <a:avLst>
              <a:gd name="adj" fmla="val 23792"/>
            </a:avLst>
          </a:prstGeom>
          <a:solidFill>
            <a:srgbClr val="6FB9D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" name="Text Box 30"/>
          <p:cNvSpPr txBox="1">
            <a:spLocks noChangeArrowheads="1"/>
          </p:cNvSpPr>
          <p:nvPr/>
        </p:nvSpPr>
        <p:spPr bwMode="gray">
          <a:xfrm>
            <a:off x="611734" y="4436616"/>
            <a:ext cx="2303462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 smtClean="0"/>
              <a:t>Ученические  </a:t>
            </a:r>
            <a:r>
              <a:rPr lang="ru-RU" sz="2000" b="1" dirty="0"/>
              <a:t>договора</a:t>
            </a:r>
            <a:endParaRPr lang="en-US" sz="2000" b="1" dirty="0"/>
          </a:p>
        </p:txBody>
      </p:sp>
      <p:sp>
        <p:nvSpPr>
          <p:cNvPr id="7" name="Text Box 34"/>
          <p:cNvSpPr txBox="1">
            <a:spLocks noChangeArrowheads="1"/>
          </p:cNvSpPr>
          <p:nvPr/>
        </p:nvSpPr>
        <p:spPr bwMode="gray">
          <a:xfrm>
            <a:off x="1187624" y="1268760"/>
            <a:ext cx="5762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/>
              <a:t>15</a:t>
            </a:r>
            <a:endParaRPr lang="en-US" sz="2000" b="1" dirty="0"/>
          </a:p>
        </p:txBody>
      </p:sp>
      <p:sp>
        <p:nvSpPr>
          <p:cNvPr id="8" name="Text Box 35"/>
          <p:cNvSpPr txBox="1">
            <a:spLocks noChangeArrowheads="1"/>
          </p:cNvSpPr>
          <p:nvPr/>
        </p:nvSpPr>
        <p:spPr bwMode="gray">
          <a:xfrm>
            <a:off x="2267744" y="1268760"/>
            <a:ext cx="5032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/>
              <a:t>15</a:t>
            </a:r>
            <a:endParaRPr lang="en-US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932040" y="5589240"/>
            <a:ext cx="360040" cy="360040"/>
          </a:xfrm>
          <a:prstGeom prst="rect">
            <a:avLst/>
          </a:prstGeom>
          <a:ln>
            <a:solidFill>
              <a:srgbClr val="FF7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932040" y="6165304"/>
            <a:ext cx="360040" cy="360040"/>
          </a:xfrm>
          <a:prstGeom prst="rect">
            <a:avLst/>
          </a:prstGeom>
          <a:solidFill>
            <a:srgbClr val="FFC319"/>
          </a:solidFill>
          <a:ln>
            <a:solidFill>
              <a:srgbClr val="FFC3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Text Box 34"/>
          <p:cNvSpPr txBox="1">
            <a:spLocks noChangeArrowheads="1"/>
          </p:cNvSpPr>
          <p:nvPr/>
        </p:nvSpPr>
        <p:spPr bwMode="gray">
          <a:xfrm>
            <a:off x="5364088" y="5589240"/>
            <a:ext cx="16561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/>
              <a:t> - </a:t>
            </a:r>
            <a:r>
              <a:rPr lang="ru-RU" sz="2000" b="1" dirty="0" smtClean="0"/>
              <a:t>по лицею</a:t>
            </a:r>
            <a:endParaRPr lang="en-US" sz="2000" b="1" dirty="0"/>
          </a:p>
        </p:txBody>
      </p:sp>
      <p:sp>
        <p:nvSpPr>
          <p:cNvPr id="12" name="Text Box 34"/>
          <p:cNvSpPr txBox="1">
            <a:spLocks noChangeArrowheads="1"/>
          </p:cNvSpPr>
          <p:nvPr/>
        </p:nvSpPr>
        <p:spPr bwMode="gray">
          <a:xfrm>
            <a:off x="5364088" y="6078106"/>
            <a:ext cx="3168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/>
              <a:t> - </a:t>
            </a:r>
            <a:r>
              <a:rPr lang="ru-RU" sz="2000" b="1" dirty="0" smtClean="0"/>
              <a:t>базовая площадка</a:t>
            </a:r>
            <a:endParaRPr lang="en-US" sz="2000" b="1" dirty="0"/>
          </a:p>
        </p:txBody>
      </p:sp>
      <p:sp>
        <p:nvSpPr>
          <p:cNvPr id="14" name="Управляющая кнопка: возврат 13">
            <a:hlinkClick r:id="rId2" action="ppaction://hlinksldjump" highlightClick="1"/>
          </p:cNvPr>
          <p:cNvSpPr/>
          <p:nvPr/>
        </p:nvSpPr>
        <p:spPr>
          <a:xfrm>
            <a:off x="8532440" y="6093296"/>
            <a:ext cx="323528" cy="47667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AutoShape 24"/>
          <p:cNvSpPr>
            <a:spLocks noChangeArrowheads="1"/>
          </p:cNvSpPr>
          <p:nvPr/>
        </p:nvSpPr>
        <p:spPr bwMode="gray">
          <a:xfrm>
            <a:off x="4716016" y="2852936"/>
            <a:ext cx="4320480" cy="1944216"/>
          </a:xfrm>
          <a:prstGeom prst="cube">
            <a:avLst>
              <a:gd name="adj" fmla="val 49880"/>
            </a:avLst>
          </a:prstGeom>
          <a:solidFill>
            <a:srgbClr val="96969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AutoShape 25"/>
          <p:cNvSpPr>
            <a:spLocks noChangeArrowheads="1"/>
          </p:cNvSpPr>
          <p:nvPr/>
        </p:nvSpPr>
        <p:spPr bwMode="gray">
          <a:xfrm rot="16200000" flipV="1">
            <a:off x="6486438" y="2018618"/>
            <a:ext cx="2376264" cy="444500"/>
          </a:xfrm>
          <a:prstGeom prst="cube">
            <a:avLst>
              <a:gd name="adj" fmla="val 23792"/>
            </a:avLst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7" name="AutoShape 26"/>
          <p:cNvSpPr>
            <a:spLocks noChangeArrowheads="1"/>
          </p:cNvSpPr>
          <p:nvPr/>
        </p:nvSpPr>
        <p:spPr bwMode="gray">
          <a:xfrm rot="16200000" flipV="1">
            <a:off x="6385247" y="2767881"/>
            <a:ext cx="994471" cy="444500"/>
          </a:xfrm>
          <a:prstGeom prst="cube">
            <a:avLst>
              <a:gd name="adj" fmla="val 23792"/>
            </a:avLst>
          </a:prstGeom>
          <a:gradFill rotWithShape="1">
            <a:gsLst>
              <a:gs pos="0">
                <a:schemeClr val="accent1">
                  <a:gamma/>
                  <a:shade val="7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" name="Text Box 30"/>
          <p:cNvSpPr txBox="1">
            <a:spLocks noChangeArrowheads="1"/>
          </p:cNvSpPr>
          <p:nvPr/>
        </p:nvSpPr>
        <p:spPr bwMode="gray">
          <a:xfrm>
            <a:off x="4860032" y="3789040"/>
            <a:ext cx="3168922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Доля обучающихся с которыми заключены ученические договора</a:t>
            </a:r>
            <a:endParaRPr lang="en-US" sz="2000" b="1" dirty="0"/>
          </a:p>
        </p:txBody>
      </p:sp>
      <p:sp>
        <p:nvSpPr>
          <p:cNvPr id="19" name="Text Box 34"/>
          <p:cNvSpPr txBox="1">
            <a:spLocks noChangeArrowheads="1"/>
          </p:cNvSpPr>
          <p:nvPr/>
        </p:nvSpPr>
        <p:spPr bwMode="gray">
          <a:xfrm>
            <a:off x="5724128" y="2060848"/>
            <a:ext cx="72027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/>
              <a:t>10%</a:t>
            </a:r>
            <a:endParaRPr lang="en-US" sz="2000" b="1" dirty="0"/>
          </a:p>
        </p:txBody>
      </p:sp>
      <p:sp>
        <p:nvSpPr>
          <p:cNvPr id="20" name="Text Box 35"/>
          <p:cNvSpPr txBox="1">
            <a:spLocks noChangeArrowheads="1"/>
          </p:cNvSpPr>
          <p:nvPr/>
        </p:nvSpPr>
        <p:spPr bwMode="gray">
          <a:xfrm>
            <a:off x="7380312" y="620688"/>
            <a:ext cx="7208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/>
              <a:t>40%</a:t>
            </a:r>
            <a:endParaRPr lang="en-US" sz="2000" b="1" dirty="0"/>
          </a:p>
        </p:txBody>
      </p:sp>
      <p:sp>
        <p:nvSpPr>
          <p:cNvPr id="21" name="AutoShape 25"/>
          <p:cNvSpPr>
            <a:spLocks noChangeArrowheads="1"/>
          </p:cNvSpPr>
          <p:nvPr/>
        </p:nvSpPr>
        <p:spPr bwMode="gray">
          <a:xfrm rot="16200000" flipV="1">
            <a:off x="5622342" y="2810706"/>
            <a:ext cx="936104" cy="444500"/>
          </a:xfrm>
          <a:prstGeom prst="cube">
            <a:avLst>
              <a:gd name="adj" fmla="val 23792"/>
            </a:avLst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" name="Text Box 34"/>
          <p:cNvSpPr txBox="1">
            <a:spLocks noChangeArrowheads="1"/>
          </p:cNvSpPr>
          <p:nvPr/>
        </p:nvSpPr>
        <p:spPr bwMode="gray">
          <a:xfrm>
            <a:off x="6516216" y="2060848"/>
            <a:ext cx="10801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/>
              <a:t> 10,5%</a:t>
            </a:r>
            <a:endParaRPr lang="en-US" sz="20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932040" y="5085184"/>
            <a:ext cx="360040" cy="36004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Text Box 34"/>
          <p:cNvSpPr txBox="1">
            <a:spLocks noChangeArrowheads="1"/>
          </p:cNvSpPr>
          <p:nvPr/>
        </p:nvSpPr>
        <p:spPr bwMode="gray">
          <a:xfrm>
            <a:off x="5292080" y="5085184"/>
            <a:ext cx="15128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/>
              <a:t> </a:t>
            </a:r>
            <a:r>
              <a:rPr lang="ru-RU" sz="2000" b="1" dirty="0" smtClean="0"/>
              <a:t>- КЦП </a:t>
            </a:r>
            <a:endParaRPr lang="en-US" sz="2000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79512" y="5517232"/>
            <a:ext cx="360040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79512" y="6165304"/>
            <a:ext cx="360040" cy="288032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Text Box 34"/>
          <p:cNvSpPr txBox="1">
            <a:spLocks noChangeArrowheads="1"/>
          </p:cNvSpPr>
          <p:nvPr/>
        </p:nvSpPr>
        <p:spPr bwMode="gray">
          <a:xfrm>
            <a:off x="539552" y="5517232"/>
            <a:ext cx="15128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/>
              <a:t> - 2011 год</a:t>
            </a:r>
            <a:endParaRPr lang="en-US" sz="2000" b="1" dirty="0"/>
          </a:p>
        </p:txBody>
      </p:sp>
      <p:sp>
        <p:nvSpPr>
          <p:cNvPr id="28" name="Text Box 34"/>
          <p:cNvSpPr txBox="1">
            <a:spLocks noChangeArrowheads="1"/>
          </p:cNvSpPr>
          <p:nvPr/>
        </p:nvSpPr>
        <p:spPr bwMode="gray">
          <a:xfrm>
            <a:off x="467544" y="6093296"/>
            <a:ext cx="15113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/>
              <a:t> - 2012 год</a:t>
            </a:r>
            <a:endParaRPr lang="en-US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Oval 2"/>
          <p:cNvSpPr>
            <a:spLocks noChangeArrowheads="1"/>
          </p:cNvSpPr>
          <p:nvPr/>
        </p:nvSpPr>
        <p:spPr bwMode="gray">
          <a:xfrm>
            <a:off x="2514600" y="2271713"/>
            <a:ext cx="2743200" cy="2743200"/>
          </a:xfrm>
          <a:prstGeom prst="ellipse">
            <a:avLst/>
          </a:prstGeom>
          <a:solidFill>
            <a:srgbClr val="FFFFFF">
              <a:alpha val="79999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2" name="Oval 3"/>
          <p:cNvSpPr>
            <a:spLocks noChangeArrowheads="1"/>
          </p:cNvSpPr>
          <p:nvPr/>
        </p:nvSpPr>
        <p:spPr bwMode="gray">
          <a:xfrm>
            <a:off x="3286125" y="3143250"/>
            <a:ext cx="1619250" cy="1619250"/>
          </a:xfrm>
          <a:prstGeom prst="ellipse">
            <a:avLst/>
          </a:prstGeom>
          <a:solidFill>
            <a:srgbClr val="DCDCDC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3" name="Line 4"/>
          <p:cNvSpPr>
            <a:spLocks noChangeShapeType="1"/>
          </p:cNvSpPr>
          <p:nvPr/>
        </p:nvSpPr>
        <p:spPr bwMode="gray">
          <a:xfrm flipV="1">
            <a:off x="2357438" y="3643313"/>
            <a:ext cx="2062162" cy="357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4" name="Line 5"/>
          <p:cNvSpPr>
            <a:spLocks noChangeShapeType="1"/>
          </p:cNvSpPr>
          <p:nvPr/>
        </p:nvSpPr>
        <p:spPr bwMode="gray">
          <a:xfrm>
            <a:off x="3214688" y="2214563"/>
            <a:ext cx="642937" cy="10715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5" name="Line 6"/>
          <p:cNvSpPr>
            <a:spLocks noChangeShapeType="1"/>
          </p:cNvSpPr>
          <p:nvPr/>
        </p:nvSpPr>
        <p:spPr bwMode="gray">
          <a:xfrm flipH="1">
            <a:off x="3829050" y="3948113"/>
            <a:ext cx="819150" cy="1409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6" name="Line 7"/>
          <p:cNvSpPr>
            <a:spLocks noChangeShapeType="1"/>
          </p:cNvSpPr>
          <p:nvPr/>
        </p:nvSpPr>
        <p:spPr bwMode="gray">
          <a:xfrm>
            <a:off x="5029200" y="3871913"/>
            <a:ext cx="1042988" cy="485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7" name="Line 8"/>
          <p:cNvSpPr>
            <a:spLocks noChangeShapeType="1"/>
          </p:cNvSpPr>
          <p:nvPr/>
        </p:nvSpPr>
        <p:spPr bwMode="gray">
          <a:xfrm flipV="1">
            <a:off x="4786313" y="2428875"/>
            <a:ext cx="785812" cy="8572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8" name="Oval 9"/>
          <p:cNvSpPr>
            <a:spLocks noChangeArrowheads="1"/>
          </p:cNvSpPr>
          <p:nvPr/>
        </p:nvSpPr>
        <p:spPr bwMode="gray">
          <a:xfrm>
            <a:off x="3929063" y="3357563"/>
            <a:ext cx="895350" cy="895350"/>
          </a:xfrm>
          <a:prstGeom prst="ellipse">
            <a:avLst/>
          </a:prstGeom>
          <a:solidFill>
            <a:srgbClr val="C0C0C0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683569" y="500063"/>
            <a:ext cx="3531248" cy="2381250"/>
            <a:chOff x="2064" y="1008"/>
            <a:chExt cx="722" cy="872"/>
          </a:xfrm>
        </p:grpSpPr>
        <p:sp>
          <p:nvSpPr>
            <p:cNvPr id="20627" name="Oval 12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20641" name="Picture 14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642" name="Oval 15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hlink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20643" name="Picture 16" descr="light_shadow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4" name="Group 17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5" name="Group 18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0651" name="AutoShape 19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652" name="AutoShape 20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653" name="AutoShape 21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654" name="AutoShape 22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" name="Group 23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0647" name="AutoShape 24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648" name="AutoShape 25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649" name="AutoShape 26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650" name="AutoShape 27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7" name="Group 28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8" name="Group 29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20637" name="AutoShape 30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638" name="AutoShape 31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639" name="AutoShape 32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640" name="AutoShape 33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" name="Group 34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20633" name="AutoShape 35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634" name="AutoShape 36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635" name="AutoShape 37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636" name="AutoShape 38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20630" name="Rectangle 39"/>
            <p:cNvSpPr>
              <a:spLocks noChangeArrowheads="1"/>
            </p:cNvSpPr>
            <p:nvPr/>
          </p:nvSpPr>
          <p:spPr bwMode="gray">
            <a:xfrm>
              <a:off x="2097" y="1139"/>
              <a:ext cx="646" cy="54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000000"/>
                  </a:solidFill>
                </a:rPr>
                <a:t>Изучение требований</a:t>
              </a:r>
            </a:p>
            <a:p>
              <a:pPr algn="ctr"/>
              <a:r>
                <a:rPr lang="ru-RU" b="1" dirty="0" smtClean="0">
                  <a:solidFill>
                    <a:srgbClr val="000000"/>
                  </a:solidFill>
                </a:rPr>
                <a:t> работодателей </a:t>
              </a:r>
            </a:p>
            <a:p>
              <a:pPr algn="ctr"/>
              <a:r>
                <a:rPr lang="ru-RU" b="1" dirty="0" smtClean="0">
                  <a:solidFill>
                    <a:srgbClr val="000000"/>
                  </a:solidFill>
                </a:rPr>
                <a:t>к качеству </a:t>
              </a:r>
            </a:p>
            <a:p>
              <a:pPr algn="ctr"/>
              <a:r>
                <a:rPr lang="ru-RU" b="1" dirty="0">
                  <a:solidFill>
                    <a:srgbClr val="000000"/>
                  </a:solidFill>
                </a:rPr>
                <a:t>п</a:t>
              </a:r>
              <a:r>
                <a:rPr lang="ru-RU" b="1" dirty="0" smtClean="0">
                  <a:solidFill>
                    <a:srgbClr val="000000"/>
                  </a:solidFill>
                </a:rPr>
                <a:t>одготовки </a:t>
              </a:r>
            </a:p>
            <a:p>
              <a:pPr algn="ctr"/>
              <a:r>
                <a:rPr lang="ru-RU" b="1" dirty="0" smtClean="0">
                  <a:solidFill>
                    <a:srgbClr val="000000"/>
                  </a:solidFill>
                </a:rPr>
                <a:t>выпускников </a:t>
              </a:r>
              <a:endParaRPr lang="en-US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0" name="Group 40"/>
          <p:cNvGrpSpPr>
            <a:grpSpLocks/>
          </p:cNvGrpSpPr>
          <p:nvPr/>
        </p:nvGrpSpPr>
        <p:grpSpPr bwMode="auto">
          <a:xfrm>
            <a:off x="5" y="3143250"/>
            <a:ext cx="2771795" cy="2445990"/>
            <a:chOff x="2064" y="1008"/>
            <a:chExt cx="722" cy="872"/>
          </a:xfrm>
        </p:grpSpPr>
        <p:sp>
          <p:nvSpPr>
            <p:cNvPr id="20599" name="Oval 41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1" name="Group 42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20613" name="Picture 43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614" name="Oval 44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accent2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20615" name="Picture 45" descr="light_shadow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2" name="Group 46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13" name="Group 47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0623" name="AutoShape 48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624" name="AutoShape 49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625" name="AutoShape 50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626" name="AutoShape 51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" name="Group 52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0619" name="AutoShape 53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620" name="AutoShape 54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621" name="AutoShape 55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622" name="AutoShape 56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5" name="Group 57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16" name="Group 58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20609" name="AutoShape 59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610" name="AutoShape 60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611" name="AutoShape 61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612" name="AutoShape 62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7" name="Group 63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20605" name="AutoShape 64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606" name="AutoShape 65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607" name="AutoShape 66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608" name="AutoShape 67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20602" name="Rectangle 68"/>
            <p:cNvSpPr>
              <a:spLocks noChangeArrowheads="1"/>
            </p:cNvSpPr>
            <p:nvPr/>
          </p:nvSpPr>
          <p:spPr bwMode="gray">
            <a:xfrm>
              <a:off x="2168" y="1124"/>
              <a:ext cx="576" cy="46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000000"/>
                  </a:solidFill>
                </a:rPr>
                <a:t>Договора о</a:t>
              </a:r>
            </a:p>
            <a:p>
              <a:pPr algn="ctr"/>
              <a:r>
                <a:rPr lang="ru-RU" b="1" dirty="0" smtClean="0">
                  <a:solidFill>
                    <a:srgbClr val="000000"/>
                  </a:solidFill>
                </a:rPr>
                <a:t> предоставлении </a:t>
              </a:r>
            </a:p>
            <a:p>
              <a:pPr algn="ctr"/>
              <a:r>
                <a:rPr lang="ru-RU" b="1" dirty="0" smtClean="0">
                  <a:solidFill>
                    <a:srgbClr val="000000"/>
                  </a:solidFill>
                </a:rPr>
                <a:t>оснащённых</a:t>
              </a:r>
            </a:p>
            <a:p>
              <a:pPr algn="ctr"/>
              <a:r>
                <a:rPr lang="ru-RU" b="1" dirty="0" smtClean="0">
                  <a:solidFill>
                    <a:srgbClr val="000000"/>
                  </a:solidFill>
                </a:rPr>
                <a:t>рабочих мест </a:t>
              </a:r>
              <a:endParaRPr lang="en-US" sz="24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8" name="Group 69"/>
          <p:cNvGrpSpPr>
            <a:grpSpLocks/>
          </p:cNvGrpSpPr>
          <p:nvPr/>
        </p:nvGrpSpPr>
        <p:grpSpPr bwMode="auto">
          <a:xfrm>
            <a:off x="2357438" y="5178425"/>
            <a:ext cx="3222674" cy="1922983"/>
            <a:chOff x="2064" y="1008"/>
            <a:chExt cx="722" cy="872"/>
          </a:xfrm>
        </p:grpSpPr>
        <p:sp>
          <p:nvSpPr>
            <p:cNvPr id="20571" name="Oval 70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9" name="Group 71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20585" name="Picture 72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586" name="Oval 73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60"/>
              </a:xfrm>
              <a:prstGeom prst="ellipse">
                <a:avLst/>
              </a:prstGeom>
              <a:solidFill>
                <a:schemeClr val="accent1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20587" name="Picture 74" descr="light_shadow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0" name="Group 75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21" name="Group 76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0595" name="AutoShape 77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596" name="AutoShape 78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597" name="AutoShape 79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598" name="AutoShape 80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2" name="Group 81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0591" name="AutoShape 82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592" name="AutoShape 83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593" name="AutoShape 84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594" name="AutoShape 85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3" name="Group 86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24" name="Group 87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20581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582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583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584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25" name="Group 92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20577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578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579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580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20574" name="Rectangle 97"/>
            <p:cNvSpPr>
              <a:spLocks noChangeArrowheads="1"/>
            </p:cNvSpPr>
            <p:nvPr/>
          </p:nvSpPr>
          <p:spPr bwMode="gray">
            <a:xfrm>
              <a:off x="2173" y="1129"/>
              <a:ext cx="491" cy="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000000"/>
                  </a:solidFill>
                </a:rPr>
                <a:t>Переподготовка</a:t>
              </a:r>
            </a:p>
            <a:p>
              <a:pPr algn="ctr"/>
              <a:r>
                <a:rPr lang="ru-RU" b="1" dirty="0" smtClean="0">
                  <a:solidFill>
                    <a:srgbClr val="000000"/>
                  </a:solidFill>
                </a:rPr>
                <a:t> и стажировка </a:t>
              </a:r>
            </a:p>
            <a:p>
              <a:pPr algn="ctr"/>
              <a:r>
                <a:rPr lang="ru-RU" b="1" dirty="0" smtClean="0">
                  <a:solidFill>
                    <a:srgbClr val="000000"/>
                  </a:solidFill>
                </a:rPr>
                <a:t>ИПР</a:t>
              </a:r>
              <a:endParaRPr lang="en-US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6" name="Group 98"/>
          <p:cNvGrpSpPr>
            <a:grpSpLocks/>
          </p:cNvGrpSpPr>
          <p:nvPr/>
        </p:nvGrpSpPr>
        <p:grpSpPr bwMode="auto">
          <a:xfrm>
            <a:off x="5857876" y="3857625"/>
            <a:ext cx="3286124" cy="2281238"/>
            <a:chOff x="2064" y="1008"/>
            <a:chExt cx="722" cy="872"/>
          </a:xfrm>
        </p:grpSpPr>
        <p:sp>
          <p:nvSpPr>
            <p:cNvPr id="20543" name="Oval 99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27" name="Group 100"/>
            <p:cNvGrpSpPr>
              <a:grpSpLocks/>
            </p:cNvGrpSpPr>
            <p:nvPr/>
          </p:nvGrpSpPr>
          <p:grpSpPr bwMode="auto">
            <a:xfrm>
              <a:off x="2085" y="1031"/>
              <a:ext cx="680" cy="849"/>
              <a:chOff x="3974" y="1593"/>
              <a:chExt cx="931" cy="1163"/>
            </a:xfrm>
          </p:grpSpPr>
          <p:pic>
            <p:nvPicPr>
              <p:cNvPr id="20557" name="Picture 101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558" name="Oval 102"/>
              <p:cNvSpPr>
                <a:spLocks noChangeArrowheads="1"/>
              </p:cNvSpPr>
              <p:nvPr/>
            </p:nvSpPr>
            <p:spPr bwMode="gray">
              <a:xfrm>
                <a:off x="3974" y="1593"/>
                <a:ext cx="931" cy="937"/>
              </a:xfrm>
              <a:prstGeom prst="ellipse">
                <a:avLst/>
              </a:prstGeom>
              <a:solidFill>
                <a:schemeClr val="bg2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20559" name="Picture 103" descr="light_shadow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4285"/>
              <a:stretch>
                <a:fillRect/>
              </a:stretch>
            </p:blipFill>
            <p:spPr bwMode="gray">
              <a:xfrm>
                <a:off x="3983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8" name="Group 104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29" name="Group 105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0567" name="AutoShape 106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568" name="AutoShape 107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569" name="AutoShape 108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570" name="AutoShape 109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0" name="Group 110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0563" name="AutoShape 111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564" name="AutoShape 112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565" name="AutoShape 113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566" name="AutoShape 114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1" name="Group 115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20616" name="Group 116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20553" name="AutoShape 11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554" name="AutoShape 118"/>
                <p:cNvSpPr>
                  <a:spLocks noChangeArrowheads="1"/>
                </p:cNvSpPr>
                <p:nvPr/>
              </p:nvSpPr>
              <p:spPr bwMode="white">
                <a:xfrm rot="6078281">
                  <a:off x="2003" y="2276"/>
                  <a:ext cx="228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555" name="AutoShape 11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556" name="AutoShape 12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20617" name="Group 121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20549" name="AutoShape 12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550" name="AutoShape 12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551" name="AutoShape 12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552" name="AutoShape 12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20546" name="Rectangle 126"/>
            <p:cNvSpPr>
              <a:spLocks noChangeArrowheads="1"/>
            </p:cNvSpPr>
            <p:nvPr/>
          </p:nvSpPr>
          <p:spPr bwMode="gray">
            <a:xfrm>
              <a:off x="2224" y="1147"/>
              <a:ext cx="421" cy="35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000000"/>
                  </a:solidFill>
                </a:rPr>
                <a:t>Экспертиза</a:t>
              </a:r>
            </a:p>
            <a:p>
              <a:pPr algn="ctr"/>
              <a:r>
                <a:rPr lang="ru-RU" b="1" dirty="0" smtClean="0">
                  <a:solidFill>
                    <a:srgbClr val="000000"/>
                  </a:solidFill>
                </a:rPr>
                <a:t> содержания</a:t>
              </a:r>
            </a:p>
            <a:p>
              <a:pPr algn="ctr"/>
              <a:r>
                <a:rPr lang="ru-RU" b="1" dirty="0" smtClean="0">
                  <a:solidFill>
                    <a:srgbClr val="000000"/>
                  </a:solidFill>
                </a:rPr>
                <a:t>ОПОП</a:t>
              </a:r>
              <a:endParaRPr lang="en-US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0618" name="Group 127"/>
          <p:cNvGrpSpPr>
            <a:grpSpLocks/>
          </p:cNvGrpSpPr>
          <p:nvPr/>
        </p:nvGrpSpPr>
        <p:grpSpPr bwMode="auto">
          <a:xfrm>
            <a:off x="5148064" y="620688"/>
            <a:ext cx="3461518" cy="2644899"/>
            <a:chOff x="2064" y="1008"/>
            <a:chExt cx="722" cy="872"/>
          </a:xfrm>
        </p:grpSpPr>
        <p:sp>
          <p:nvSpPr>
            <p:cNvPr id="20515" name="Oval 128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20628" name="Group 129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20529" name="Picture 130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530" name="Oval 131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folHlink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20531" name="Picture 132" descr="light_shadow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0629" name="Group 133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20631" name="Group 134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0539" name="AutoShape 135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540" name="AutoShape 136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541" name="AutoShape 137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542" name="AutoShape 138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0632" name="Group 139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0535" name="AutoShape 140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536" name="AutoShape 141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537" name="AutoShape 142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538" name="AutoShape 143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62592" name="Group 144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62593" name="Group 145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20525" name="AutoShape 146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526" name="AutoShape 147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527" name="AutoShape 148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528" name="AutoShape 149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62594" name="Group 150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20521" name="AutoShape 151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522" name="AutoShape 152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523" name="AutoShape 153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524" name="AutoShape 154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20518" name="Rectangle 155"/>
            <p:cNvSpPr>
              <a:spLocks noChangeArrowheads="1"/>
            </p:cNvSpPr>
            <p:nvPr/>
          </p:nvSpPr>
          <p:spPr bwMode="gray">
            <a:xfrm>
              <a:off x="2152" y="1130"/>
              <a:ext cx="571" cy="5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000000"/>
                  </a:solidFill>
                </a:rPr>
                <a:t>Оценка удовлетворённости участников образовательного процесса </a:t>
              </a:r>
              <a:endParaRPr lang="en-US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62595" name="Group 156"/>
          <p:cNvGrpSpPr>
            <a:grpSpLocks/>
          </p:cNvGrpSpPr>
          <p:nvPr/>
        </p:nvGrpSpPr>
        <p:grpSpPr bwMode="auto">
          <a:xfrm rot="4976862" flipH="1">
            <a:off x="3533092" y="1846423"/>
            <a:ext cx="2234243" cy="3509064"/>
            <a:chOff x="1954" y="1124"/>
            <a:chExt cx="190" cy="173"/>
          </a:xfrm>
        </p:grpSpPr>
        <p:pic>
          <p:nvPicPr>
            <p:cNvPr id="20501" name="Picture 157" descr="circuler_1"/>
            <p:cNvPicPr>
              <a:picLocks noChangeAspect="1" noChangeArrowheads="1"/>
            </p:cNvPicPr>
            <p:nvPr/>
          </p:nvPicPr>
          <p:blipFill>
            <a:blip r:embed="rId2" cstate="print">
              <a:lum bright="-72000"/>
            </a:blip>
            <a:srcRect/>
            <a:stretch>
              <a:fillRect/>
            </a:stretch>
          </p:blipFill>
          <p:spPr bwMode="gray">
            <a:xfrm flipH="1">
              <a:off x="1954" y="1125"/>
              <a:ext cx="174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622" name="Oval 158"/>
            <p:cNvSpPr>
              <a:spLocks noChangeArrowheads="1"/>
            </p:cNvSpPr>
            <p:nvPr/>
          </p:nvSpPr>
          <p:spPr bwMode="gray">
            <a:xfrm flipH="1">
              <a:off x="1962" y="1124"/>
              <a:ext cx="173" cy="172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>
                    <a:alpha val="50000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2596" name="Group 159"/>
            <p:cNvGrpSpPr>
              <a:grpSpLocks/>
            </p:cNvGrpSpPr>
            <p:nvPr/>
          </p:nvGrpSpPr>
          <p:grpSpPr bwMode="auto">
            <a:xfrm rot="1297425" flipV="1">
              <a:off x="1971" y="1258"/>
              <a:ext cx="151" cy="37"/>
              <a:chOff x="2532" y="1051"/>
              <a:chExt cx="893" cy="246"/>
            </a:xfrm>
          </p:grpSpPr>
          <p:grpSp>
            <p:nvGrpSpPr>
              <p:cNvPr id="62597" name="Group 160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20511" name="AutoShape 161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512" name="AutoShape 162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513" name="AutoShape 163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514" name="AutoShape 164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62598" name="Group 165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20507" name="AutoShape 166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508" name="AutoShape 167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509" name="AutoShape 168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510" name="AutoShape 169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pic>
          <p:nvPicPr>
            <p:cNvPr id="20504" name="Picture 171" descr="light_shadow1"/>
            <p:cNvPicPr>
              <a:picLocks noChangeAspect="1" noChangeArrowheads="1"/>
            </p:cNvPicPr>
            <p:nvPr/>
          </p:nvPicPr>
          <p:blipFill>
            <a:blip r:embed="rId3" cstate="print">
              <a:lum bright="-72000"/>
            </a:blip>
            <a:srcRect t="23740"/>
            <a:stretch>
              <a:fillRect/>
            </a:stretch>
          </p:blipFill>
          <p:spPr bwMode="gray">
            <a:xfrm rot="2569845" flipH="1">
              <a:off x="2015" y="1139"/>
              <a:ext cx="129" cy="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495" name="Rectangle 155"/>
          <p:cNvSpPr>
            <a:spLocks noChangeArrowheads="1"/>
          </p:cNvSpPr>
          <p:nvPr/>
        </p:nvSpPr>
        <p:spPr bwMode="gray">
          <a:xfrm>
            <a:off x="3059832" y="3140968"/>
            <a:ext cx="3175869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FF"/>
                </a:solidFill>
              </a:rPr>
              <a:t>Программные </a:t>
            </a:r>
          </a:p>
          <a:p>
            <a:pPr algn="ctr"/>
            <a:r>
              <a:rPr lang="ru-RU" sz="3200" b="1" dirty="0" smtClean="0">
                <a:solidFill>
                  <a:srgbClr val="FFFFFF"/>
                </a:solidFill>
              </a:rPr>
              <a:t>мероприятия</a:t>
            </a:r>
            <a:endParaRPr lang="en-US" sz="3200" b="1" dirty="0">
              <a:solidFill>
                <a:srgbClr val="FFFFFF"/>
              </a:solidFill>
            </a:endParaRPr>
          </a:p>
        </p:txBody>
      </p:sp>
      <p:sp>
        <p:nvSpPr>
          <p:cNvPr id="175" name="4-конечная звезда 174">
            <a:hlinkClick r:id="rId4" action="ppaction://hlinksldjump"/>
          </p:cNvPr>
          <p:cNvSpPr/>
          <p:nvPr/>
        </p:nvSpPr>
        <p:spPr>
          <a:xfrm>
            <a:off x="7956376" y="1556792"/>
            <a:ext cx="503237" cy="431800"/>
          </a:xfrm>
          <a:prstGeom prst="star4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6" name="Управляющая кнопка: возврат 175">
            <a:hlinkClick r:id="rId5" action="ppaction://hlinksldjump" highlightClick="1"/>
          </p:cNvPr>
          <p:cNvSpPr/>
          <p:nvPr/>
        </p:nvSpPr>
        <p:spPr>
          <a:xfrm>
            <a:off x="8460432" y="6093296"/>
            <a:ext cx="432048" cy="47667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764704"/>
            <a:ext cx="7128792" cy="1224136"/>
          </a:xfrm>
        </p:spPr>
        <p:txBody>
          <a:bodyPr/>
          <a:lstStyle/>
          <a:p>
            <a:r>
              <a:rPr lang="ru-RU" sz="2400" dirty="0">
                <a:solidFill>
                  <a:srgbClr val="660066"/>
                </a:solidFill>
              </a:rPr>
              <a:t>Оценка удовлетворённости </a:t>
            </a:r>
            <a:r>
              <a:rPr lang="ru-RU" sz="2400" dirty="0" smtClean="0">
                <a:solidFill>
                  <a:srgbClr val="660066"/>
                </a:solidFill>
              </a:rPr>
              <a:t>обучающихся </a:t>
            </a:r>
            <a:r>
              <a:rPr lang="ru-RU" sz="2400" dirty="0">
                <a:solidFill>
                  <a:srgbClr val="660066"/>
                </a:solidFill>
              </a:rPr>
              <a:t>основными компонентами качества начальной профессиональной подготовки.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331640" y="220486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8676456" y="6165304"/>
            <a:ext cx="322336" cy="39434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260648"/>
            <a:ext cx="7992887" cy="927100"/>
          </a:xfrm>
        </p:spPr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rgbClr val="660066"/>
                </a:solidFill>
              </a:rPr>
              <a:t>          Программные мероприятия</a:t>
            </a:r>
            <a:endParaRPr lang="en-US" sz="3600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68313" y="1231558"/>
            <a:ext cx="7051674" cy="4397713"/>
            <a:chOff x="786" y="1276"/>
            <a:chExt cx="3773" cy="2148"/>
          </a:xfrm>
        </p:grpSpPr>
        <p:sp>
          <p:nvSpPr>
            <p:cNvPr id="80900" name="Oval 4"/>
            <p:cNvSpPr>
              <a:spLocks noChangeArrowheads="1"/>
            </p:cNvSpPr>
            <p:nvPr/>
          </p:nvSpPr>
          <p:spPr bwMode="gray">
            <a:xfrm>
              <a:off x="1052" y="2568"/>
              <a:ext cx="3504" cy="835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60001"/>
                  </a:schemeClr>
                </a:gs>
                <a:gs pos="100000">
                  <a:schemeClr val="tx1">
                    <a:gamma/>
                    <a:tint val="0"/>
                    <a:invGamma/>
                    <a:alpha val="0"/>
                  </a:schemeClr>
                </a:gs>
              </a:gsLst>
              <a:lin ang="0" scaled="1"/>
            </a:gradFill>
            <a:ln w="3175">
              <a:noFill/>
              <a:round/>
              <a:headEnd/>
              <a:tailEnd type="none" w="sm" len="sm"/>
            </a:ln>
            <a:effectLst/>
          </p:spPr>
          <p:txBody>
            <a:bodyPr vert="eaVert" wrap="none" lIns="92075" tIns="46038" rIns="92075" bIns="46038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15" name="Oval 5"/>
            <p:cNvSpPr>
              <a:spLocks noChangeArrowheads="1"/>
            </p:cNvSpPr>
            <p:nvPr/>
          </p:nvSpPr>
          <p:spPr bwMode="gray">
            <a:xfrm rot="-998297">
              <a:off x="890" y="1482"/>
              <a:ext cx="3630" cy="1900"/>
            </a:xfrm>
            <a:prstGeom prst="ellipse">
              <a:avLst/>
            </a:prstGeom>
            <a:gradFill rotWithShape="0">
              <a:gsLst>
                <a:gs pos="0">
                  <a:srgbClr val="808080"/>
                </a:gs>
                <a:gs pos="50000">
                  <a:srgbClr val="AEAEAE"/>
                </a:gs>
                <a:gs pos="100000">
                  <a:srgbClr val="808080"/>
                </a:gs>
              </a:gsLst>
              <a:lin ang="0" scaled="1"/>
            </a:gradFill>
            <a:ln w="12700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16" name="Oval 6"/>
            <p:cNvSpPr>
              <a:spLocks noChangeArrowheads="1"/>
            </p:cNvSpPr>
            <p:nvPr/>
          </p:nvSpPr>
          <p:spPr bwMode="gray">
            <a:xfrm rot="-998297">
              <a:off x="926" y="1380"/>
              <a:ext cx="3504" cy="1841"/>
            </a:xfrm>
            <a:prstGeom prst="ellipse">
              <a:avLst/>
            </a:prstGeom>
            <a:gradFill rotWithShape="1">
              <a:gsLst>
                <a:gs pos="0">
                  <a:srgbClr val="2791BB"/>
                </a:gs>
                <a:gs pos="100000">
                  <a:srgbClr val="000000"/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903" name="Arc 7"/>
            <p:cNvSpPr>
              <a:spLocks/>
            </p:cNvSpPr>
            <p:nvPr/>
          </p:nvSpPr>
          <p:spPr bwMode="gray">
            <a:xfrm rot="20601703">
              <a:off x="2635" y="1295"/>
              <a:ext cx="1874" cy="1478"/>
            </a:xfrm>
            <a:custGeom>
              <a:avLst/>
              <a:gdLst>
                <a:gd name="G0" fmla="+- 0 0 0"/>
                <a:gd name="G1" fmla="+- 17105 0 0"/>
                <a:gd name="G2" fmla="+- 21600 0 0"/>
                <a:gd name="T0" fmla="*/ 13190 w 21600"/>
                <a:gd name="T1" fmla="*/ 0 h 29046"/>
                <a:gd name="T2" fmla="*/ 17999 w 21600"/>
                <a:gd name="T3" fmla="*/ 29046 h 29046"/>
                <a:gd name="T4" fmla="*/ 0 w 21600"/>
                <a:gd name="T5" fmla="*/ 17105 h 29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046" fill="none" extrusionOk="0">
                  <a:moveTo>
                    <a:pt x="13190" y="-1"/>
                  </a:moveTo>
                  <a:cubicBezTo>
                    <a:pt x="18493" y="4089"/>
                    <a:pt x="21600" y="10407"/>
                    <a:pt x="21600" y="17105"/>
                  </a:cubicBezTo>
                  <a:cubicBezTo>
                    <a:pt x="21600" y="21352"/>
                    <a:pt x="20347" y="25506"/>
                    <a:pt x="17999" y="29046"/>
                  </a:cubicBezTo>
                </a:path>
                <a:path w="21600" h="29046" stroke="0" extrusionOk="0">
                  <a:moveTo>
                    <a:pt x="13190" y="-1"/>
                  </a:moveTo>
                  <a:cubicBezTo>
                    <a:pt x="18493" y="4089"/>
                    <a:pt x="21600" y="10407"/>
                    <a:pt x="21600" y="17105"/>
                  </a:cubicBezTo>
                  <a:cubicBezTo>
                    <a:pt x="21600" y="21352"/>
                    <a:pt x="20347" y="25506"/>
                    <a:pt x="17999" y="29046"/>
                  </a:cubicBezTo>
                  <a:lnTo>
                    <a:pt x="0" y="17105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3529"/>
                    <a:invGamma/>
                  </a:schemeClr>
                </a:gs>
              </a:gsLst>
              <a:lin ang="54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0904" name="Arc 8"/>
            <p:cNvSpPr>
              <a:spLocks/>
            </p:cNvSpPr>
            <p:nvPr/>
          </p:nvSpPr>
          <p:spPr bwMode="gray">
            <a:xfrm rot="20601703" flipH="1">
              <a:off x="1078" y="2477"/>
              <a:ext cx="2178" cy="930"/>
            </a:xfrm>
            <a:custGeom>
              <a:avLst/>
              <a:gdLst>
                <a:gd name="G0" fmla="+- 3659 0 0"/>
                <a:gd name="G1" fmla="+- 0 0 0"/>
                <a:gd name="G2" fmla="+- 21600 0 0"/>
                <a:gd name="T0" fmla="*/ 25114 w 25114"/>
                <a:gd name="T1" fmla="*/ 2497 h 21600"/>
                <a:gd name="T2" fmla="*/ 0 w 25114"/>
                <a:gd name="T3" fmla="*/ 21288 h 21600"/>
                <a:gd name="T4" fmla="*/ 3659 w 25114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114" h="21600" fill="none" extrusionOk="0">
                  <a:moveTo>
                    <a:pt x="25114" y="2497"/>
                  </a:moveTo>
                  <a:cubicBezTo>
                    <a:pt x="23846" y="13386"/>
                    <a:pt x="14622" y="21599"/>
                    <a:pt x="3659" y="21600"/>
                  </a:cubicBezTo>
                  <a:cubicBezTo>
                    <a:pt x="2432" y="21600"/>
                    <a:pt x="1208" y="21495"/>
                    <a:pt x="0" y="21287"/>
                  </a:cubicBezTo>
                </a:path>
                <a:path w="25114" h="21600" stroke="0" extrusionOk="0">
                  <a:moveTo>
                    <a:pt x="25114" y="2497"/>
                  </a:moveTo>
                  <a:cubicBezTo>
                    <a:pt x="23846" y="13386"/>
                    <a:pt x="14622" y="21599"/>
                    <a:pt x="3659" y="21600"/>
                  </a:cubicBezTo>
                  <a:cubicBezTo>
                    <a:pt x="2432" y="21600"/>
                    <a:pt x="1208" y="21495"/>
                    <a:pt x="0" y="21287"/>
                  </a:cubicBezTo>
                  <a:lnTo>
                    <a:pt x="36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0905" name="Arc 9"/>
            <p:cNvSpPr>
              <a:spLocks/>
            </p:cNvSpPr>
            <p:nvPr/>
          </p:nvSpPr>
          <p:spPr bwMode="gray">
            <a:xfrm rot="20601703">
              <a:off x="1711" y="1294"/>
              <a:ext cx="2034" cy="939"/>
            </a:xfrm>
            <a:custGeom>
              <a:avLst/>
              <a:gdLst>
                <a:gd name="G0" fmla="+- 9843 0 0"/>
                <a:gd name="G1" fmla="+- 21600 0 0"/>
                <a:gd name="G2" fmla="+- 21600 0 0"/>
                <a:gd name="T0" fmla="*/ 0 w 24549"/>
                <a:gd name="T1" fmla="*/ 2373 h 21600"/>
                <a:gd name="T2" fmla="*/ 24549 w 24549"/>
                <a:gd name="T3" fmla="*/ 5780 h 21600"/>
                <a:gd name="T4" fmla="*/ 9843 w 24549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549" h="21600" fill="none" extrusionOk="0">
                  <a:moveTo>
                    <a:pt x="0" y="2373"/>
                  </a:moveTo>
                  <a:cubicBezTo>
                    <a:pt x="3046" y="813"/>
                    <a:pt x="6420" y="-1"/>
                    <a:pt x="9843" y="0"/>
                  </a:cubicBezTo>
                  <a:cubicBezTo>
                    <a:pt x="15299" y="0"/>
                    <a:pt x="20553" y="2064"/>
                    <a:pt x="24549" y="5779"/>
                  </a:cubicBezTo>
                </a:path>
                <a:path w="24549" h="21600" stroke="0" extrusionOk="0">
                  <a:moveTo>
                    <a:pt x="0" y="2373"/>
                  </a:moveTo>
                  <a:cubicBezTo>
                    <a:pt x="3046" y="813"/>
                    <a:pt x="6420" y="-1"/>
                    <a:pt x="9843" y="0"/>
                  </a:cubicBezTo>
                  <a:cubicBezTo>
                    <a:pt x="15299" y="0"/>
                    <a:pt x="20553" y="2064"/>
                    <a:pt x="24549" y="5779"/>
                  </a:cubicBezTo>
                  <a:lnTo>
                    <a:pt x="9843" y="2160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0906" name="Arc 10"/>
            <p:cNvSpPr>
              <a:spLocks/>
            </p:cNvSpPr>
            <p:nvPr/>
          </p:nvSpPr>
          <p:spPr bwMode="gray">
            <a:xfrm rot="20601703" flipH="1">
              <a:off x="786" y="1644"/>
              <a:ext cx="1849" cy="1301"/>
            </a:xfrm>
            <a:custGeom>
              <a:avLst/>
              <a:gdLst>
                <a:gd name="G0" fmla="+- 0 0 0"/>
                <a:gd name="G1" fmla="+- 19945 0 0"/>
                <a:gd name="G2" fmla="+- 21600 0 0"/>
                <a:gd name="T0" fmla="*/ 8292 w 21600"/>
                <a:gd name="T1" fmla="*/ 0 h 30468"/>
                <a:gd name="T2" fmla="*/ 18863 w 21600"/>
                <a:gd name="T3" fmla="*/ 30468 h 30468"/>
                <a:gd name="T4" fmla="*/ 0 w 21600"/>
                <a:gd name="T5" fmla="*/ 19945 h 30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0468" fill="none" extrusionOk="0">
                  <a:moveTo>
                    <a:pt x="8291" y="0"/>
                  </a:moveTo>
                  <a:cubicBezTo>
                    <a:pt x="16349" y="3349"/>
                    <a:pt x="21600" y="11218"/>
                    <a:pt x="21600" y="19945"/>
                  </a:cubicBezTo>
                  <a:cubicBezTo>
                    <a:pt x="21600" y="23628"/>
                    <a:pt x="20657" y="27251"/>
                    <a:pt x="18863" y="30468"/>
                  </a:cubicBezTo>
                </a:path>
                <a:path w="21600" h="30468" stroke="0" extrusionOk="0">
                  <a:moveTo>
                    <a:pt x="8291" y="0"/>
                  </a:moveTo>
                  <a:cubicBezTo>
                    <a:pt x="16349" y="3349"/>
                    <a:pt x="21600" y="11218"/>
                    <a:pt x="21600" y="19945"/>
                  </a:cubicBezTo>
                  <a:cubicBezTo>
                    <a:pt x="21600" y="23628"/>
                    <a:pt x="20657" y="27251"/>
                    <a:pt x="18863" y="30468"/>
                  </a:cubicBezTo>
                  <a:lnTo>
                    <a:pt x="0" y="19945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0907" name="Freeform 11"/>
            <p:cNvSpPr>
              <a:spLocks/>
            </p:cNvSpPr>
            <p:nvPr/>
          </p:nvSpPr>
          <p:spPr bwMode="gray">
            <a:xfrm>
              <a:off x="3442" y="2282"/>
              <a:ext cx="1105" cy="1120"/>
            </a:xfrm>
            <a:custGeom>
              <a:avLst/>
              <a:gdLst/>
              <a:ahLst/>
              <a:cxnLst>
                <a:cxn ang="0">
                  <a:pos x="9" y="888"/>
                </a:cxn>
                <a:cxn ang="0">
                  <a:pos x="1105" y="0"/>
                </a:cxn>
                <a:cxn ang="0">
                  <a:pos x="1081" y="256"/>
                </a:cxn>
                <a:cxn ang="0">
                  <a:pos x="705" y="704"/>
                </a:cxn>
                <a:cxn ang="0">
                  <a:pos x="17" y="1120"/>
                </a:cxn>
                <a:cxn ang="0">
                  <a:pos x="9" y="888"/>
                </a:cxn>
              </a:cxnLst>
              <a:rect l="0" t="0" r="r" b="b"/>
              <a:pathLst>
                <a:path w="1105" h="1120">
                  <a:moveTo>
                    <a:pt x="9" y="888"/>
                  </a:moveTo>
                  <a:lnTo>
                    <a:pt x="1105" y="0"/>
                  </a:lnTo>
                  <a:lnTo>
                    <a:pt x="1081" y="256"/>
                  </a:lnTo>
                  <a:cubicBezTo>
                    <a:pt x="1014" y="373"/>
                    <a:pt x="882" y="560"/>
                    <a:pt x="705" y="704"/>
                  </a:cubicBezTo>
                  <a:cubicBezTo>
                    <a:pt x="528" y="848"/>
                    <a:pt x="133" y="1089"/>
                    <a:pt x="17" y="1120"/>
                  </a:cubicBezTo>
                  <a:cubicBezTo>
                    <a:pt x="0" y="1038"/>
                    <a:pt x="9" y="888"/>
                    <a:pt x="9" y="88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>
                    <a:gamma/>
                    <a:tint val="45490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0908" name="Arc 12"/>
            <p:cNvSpPr>
              <a:spLocks/>
            </p:cNvSpPr>
            <p:nvPr/>
          </p:nvSpPr>
          <p:spPr bwMode="gray">
            <a:xfrm rot="-1060795">
              <a:off x="2840" y="1897"/>
              <a:ext cx="1719" cy="1171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18016 w 18016"/>
                <a:gd name="T1" fmla="*/ 11915 h 21282"/>
                <a:gd name="T2" fmla="*/ 3695 w 18016"/>
                <a:gd name="T3" fmla="*/ 21282 h 21282"/>
                <a:gd name="T4" fmla="*/ 0 w 18016"/>
                <a:gd name="T5" fmla="*/ 0 h 2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16" h="21282" fill="none" extrusionOk="0">
                  <a:moveTo>
                    <a:pt x="18016" y="11915"/>
                  </a:moveTo>
                  <a:cubicBezTo>
                    <a:pt x="14735" y="16875"/>
                    <a:pt x="9554" y="20264"/>
                    <a:pt x="3694" y="21281"/>
                  </a:cubicBezTo>
                </a:path>
                <a:path w="18016" h="21282" stroke="0" extrusionOk="0">
                  <a:moveTo>
                    <a:pt x="18016" y="11915"/>
                  </a:moveTo>
                  <a:cubicBezTo>
                    <a:pt x="14735" y="16875"/>
                    <a:pt x="9554" y="20264"/>
                    <a:pt x="3694" y="21281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0909" name="Freeform 13"/>
            <p:cNvSpPr>
              <a:spLocks/>
            </p:cNvSpPr>
            <p:nvPr/>
          </p:nvSpPr>
          <p:spPr bwMode="gray">
            <a:xfrm>
              <a:off x="2819" y="2496"/>
              <a:ext cx="648" cy="928"/>
            </a:xfrm>
            <a:custGeom>
              <a:avLst/>
              <a:gdLst/>
              <a:ahLst/>
              <a:cxnLst>
                <a:cxn ang="0">
                  <a:pos x="648" y="632"/>
                </a:cxn>
                <a:cxn ang="0">
                  <a:pos x="648" y="928"/>
                </a:cxn>
                <a:cxn ang="0">
                  <a:pos x="0" y="64"/>
                </a:cxn>
                <a:cxn ang="0">
                  <a:pos x="96" y="0"/>
                </a:cxn>
                <a:cxn ang="0">
                  <a:pos x="648" y="632"/>
                </a:cxn>
              </a:cxnLst>
              <a:rect l="0" t="0" r="r" b="b"/>
              <a:pathLst>
                <a:path w="648" h="928">
                  <a:moveTo>
                    <a:pt x="648" y="632"/>
                  </a:moveTo>
                  <a:lnTo>
                    <a:pt x="648" y="928"/>
                  </a:lnTo>
                  <a:lnTo>
                    <a:pt x="0" y="64"/>
                  </a:lnTo>
                  <a:lnTo>
                    <a:pt x="96" y="0"/>
                  </a:lnTo>
                  <a:lnTo>
                    <a:pt x="648" y="63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45490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4" name="Oval 14"/>
            <p:cNvSpPr>
              <a:spLocks noChangeArrowheads="1"/>
            </p:cNvSpPr>
            <p:nvPr/>
          </p:nvSpPr>
          <p:spPr bwMode="gray">
            <a:xfrm rot="-998297">
              <a:off x="1846" y="1830"/>
              <a:ext cx="1698" cy="844"/>
            </a:xfrm>
            <a:prstGeom prst="ellipse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C1C1C1"/>
                </a:gs>
                <a:gs pos="100000">
                  <a:srgbClr val="000000"/>
                </a:gs>
              </a:gsLst>
              <a:lin ang="0" scaled="1"/>
            </a:gradFill>
            <a:ln w="12700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25" name="Text Box 15"/>
            <p:cNvSpPr txBox="1">
              <a:spLocks noChangeArrowheads="1"/>
            </p:cNvSpPr>
            <p:nvPr/>
          </p:nvSpPr>
          <p:spPr bwMode="gray">
            <a:xfrm rot="17523464">
              <a:off x="751" y="2071"/>
              <a:ext cx="1354" cy="54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sz="2000" b="1" dirty="0" smtClean="0">
                  <a:latin typeface="Verdana" pitchFamily="34" charset="0"/>
                </a:rPr>
                <a:t> Оснащение</a:t>
              </a:r>
            </a:p>
            <a:p>
              <a:pPr algn="ctr" eaLnBrk="0" hangingPunct="0"/>
              <a:r>
                <a:rPr lang="ru-RU" sz="2000" b="1" dirty="0" smtClean="0">
                  <a:latin typeface="Verdana" pitchFamily="34" charset="0"/>
                </a:rPr>
                <a:t>технологическим</a:t>
              </a:r>
              <a:endParaRPr lang="ru-RU" sz="2000" b="1" dirty="0">
                <a:latin typeface="Verdana" pitchFamily="34" charset="0"/>
              </a:endParaRPr>
            </a:p>
            <a:p>
              <a:pPr algn="ctr" eaLnBrk="0" hangingPunct="0"/>
              <a:r>
                <a:rPr lang="ru-RU" sz="2000" b="1" dirty="0">
                  <a:latin typeface="Verdana" pitchFamily="34" charset="0"/>
                </a:rPr>
                <a:t> </a:t>
              </a:r>
              <a:r>
                <a:rPr lang="ru-RU" sz="2000" b="1" dirty="0" smtClean="0">
                  <a:latin typeface="Verdana" pitchFamily="34" charset="0"/>
                </a:rPr>
                <a:t>оборудованием</a:t>
              </a:r>
              <a:endParaRPr lang="en-US" sz="2000" b="1" dirty="0">
                <a:latin typeface="Verdana" pitchFamily="34" charset="0"/>
              </a:endParaRPr>
            </a:p>
          </p:txBody>
        </p:sp>
        <p:sp>
          <p:nvSpPr>
            <p:cNvPr id="21526" name="Text Box 16"/>
            <p:cNvSpPr txBox="1">
              <a:spLocks noChangeArrowheads="1"/>
            </p:cNvSpPr>
            <p:nvPr/>
          </p:nvSpPr>
          <p:spPr bwMode="gray">
            <a:xfrm rot="20552404">
              <a:off x="1989" y="1276"/>
              <a:ext cx="1489" cy="49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2000" b="1" dirty="0" smtClean="0">
                  <a:latin typeface="Verdana" pitchFamily="34" charset="0"/>
                </a:rPr>
                <a:t>Ремонт </a:t>
              </a:r>
            </a:p>
            <a:p>
              <a:pPr eaLnBrk="0" hangingPunct="0"/>
              <a:r>
                <a:rPr lang="ru-RU" sz="2000" b="1" dirty="0" smtClean="0">
                  <a:latin typeface="Verdana" pitchFamily="34" charset="0"/>
                </a:rPr>
                <a:t>и реконструкция </a:t>
              </a:r>
            </a:p>
            <a:p>
              <a:pPr eaLnBrk="0" hangingPunct="0"/>
              <a:r>
                <a:rPr lang="ru-RU" sz="2000" b="1" dirty="0" smtClean="0">
                  <a:latin typeface="Verdana" pitchFamily="34" charset="0"/>
                </a:rPr>
                <a:t>помещений</a:t>
              </a:r>
              <a:endParaRPr lang="en-US" sz="2000" b="1" dirty="0">
                <a:latin typeface="Verdana" pitchFamily="34" charset="0"/>
              </a:endParaRPr>
            </a:p>
          </p:txBody>
        </p:sp>
        <p:sp>
          <p:nvSpPr>
            <p:cNvPr id="21527" name="Text Box 17"/>
            <p:cNvSpPr txBox="1">
              <a:spLocks noChangeArrowheads="1"/>
            </p:cNvSpPr>
            <p:nvPr/>
          </p:nvSpPr>
          <p:spPr bwMode="gray">
            <a:xfrm rot="20334166">
              <a:off x="3033" y="2237"/>
              <a:ext cx="1355" cy="64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sz="2000" b="1" dirty="0" smtClean="0">
                  <a:latin typeface="Verdana" pitchFamily="34" charset="0"/>
                </a:rPr>
                <a:t> </a:t>
              </a:r>
            </a:p>
            <a:p>
              <a:pPr algn="ctr" eaLnBrk="0" hangingPunct="0"/>
              <a:r>
                <a:rPr lang="ru-RU" sz="2000" b="1" dirty="0" smtClean="0">
                  <a:latin typeface="Verdana" pitchFamily="34" charset="0"/>
                </a:rPr>
                <a:t>Программное</a:t>
              </a:r>
            </a:p>
            <a:p>
              <a:pPr algn="ctr" eaLnBrk="0" hangingPunct="0"/>
              <a:r>
                <a:rPr lang="ru-RU" sz="2000" b="1" dirty="0" smtClean="0">
                  <a:latin typeface="Verdana" pitchFamily="34" charset="0"/>
                </a:rPr>
                <a:t>и методическое</a:t>
              </a:r>
            </a:p>
            <a:p>
              <a:pPr algn="ctr" eaLnBrk="0" hangingPunct="0"/>
              <a:r>
                <a:rPr lang="ru-RU" sz="2000" b="1" dirty="0" smtClean="0">
                  <a:latin typeface="Verdana" pitchFamily="34" charset="0"/>
                </a:rPr>
                <a:t>обеспечение</a:t>
              </a:r>
              <a:endParaRPr lang="en-US" sz="2000" b="1" dirty="0">
                <a:latin typeface="Verdana" pitchFamily="34" charset="0"/>
              </a:endParaRPr>
            </a:p>
          </p:txBody>
        </p:sp>
        <p:sp>
          <p:nvSpPr>
            <p:cNvPr id="21528" name="Text Box 18"/>
            <p:cNvSpPr txBox="1">
              <a:spLocks noChangeArrowheads="1"/>
            </p:cNvSpPr>
            <p:nvPr/>
          </p:nvSpPr>
          <p:spPr bwMode="gray">
            <a:xfrm rot="21307034">
              <a:off x="1361" y="2773"/>
              <a:ext cx="1856" cy="49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sz="2000" b="1" dirty="0">
                  <a:latin typeface="Verdana" pitchFamily="34" charset="0"/>
                </a:rPr>
                <a:t>     </a:t>
              </a:r>
              <a:r>
                <a:rPr lang="ru-RU" sz="2000" b="1" dirty="0" smtClean="0">
                  <a:latin typeface="Verdana" pitchFamily="34" charset="0"/>
                </a:rPr>
                <a:t>Оснащение</a:t>
              </a:r>
            </a:p>
            <a:p>
              <a:pPr algn="ctr" eaLnBrk="0" hangingPunct="0"/>
              <a:r>
                <a:rPr lang="ru-RU" sz="2000" b="1" dirty="0" smtClean="0">
                  <a:latin typeface="Verdana" pitchFamily="34" charset="0"/>
                </a:rPr>
                <a:t>ИКТ, учебной литературой</a:t>
              </a:r>
              <a:endParaRPr lang="en-US" sz="2000" b="1" dirty="0">
                <a:latin typeface="Verdana" pitchFamily="34" charset="0"/>
              </a:endParaRPr>
            </a:p>
          </p:txBody>
        </p:sp>
        <p:sp>
          <p:nvSpPr>
            <p:cNvPr id="21529" name="Text Box 19"/>
            <p:cNvSpPr txBox="1">
              <a:spLocks noChangeArrowheads="1"/>
            </p:cNvSpPr>
            <p:nvPr/>
          </p:nvSpPr>
          <p:spPr bwMode="gray">
            <a:xfrm rot="2276642">
              <a:off x="3283" y="1465"/>
              <a:ext cx="1207" cy="58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b="1" dirty="0" smtClean="0">
                  <a:latin typeface="Verdana" pitchFamily="34" charset="0"/>
                </a:rPr>
                <a:t>Привлечение</a:t>
              </a:r>
            </a:p>
            <a:p>
              <a:pPr algn="ctr" eaLnBrk="0" hangingPunct="0"/>
              <a:r>
                <a:rPr lang="ru-RU" b="1" dirty="0" smtClean="0">
                  <a:latin typeface="Verdana" pitchFamily="34" charset="0"/>
                </a:rPr>
                <a:t> работодателей</a:t>
              </a:r>
            </a:p>
            <a:p>
              <a:pPr algn="ctr" eaLnBrk="0" hangingPunct="0"/>
              <a:r>
                <a:rPr lang="ru-RU" b="1" dirty="0" smtClean="0">
                  <a:latin typeface="Verdana" pitchFamily="34" charset="0"/>
                </a:rPr>
                <a:t>к </a:t>
              </a:r>
              <a:r>
                <a:rPr lang="ru-RU" b="1" dirty="0" err="1" smtClean="0">
                  <a:latin typeface="Verdana" pitchFamily="34" charset="0"/>
                </a:rPr>
                <a:t>софинанси</a:t>
              </a:r>
              <a:r>
                <a:rPr lang="ru-RU" b="1" dirty="0" smtClean="0">
                  <a:latin typeface="Verdana" pitchFamily="34" charset="0"/>
                </a:rPr>
                <a:t>-</a:t>
              </a:r>
            </a:p>
            <a:p>
              <a:pPr algn="ctr" eaLnBrk="0" hangingPunct="0"/>
              <a:r>
                <a:rPr lang="ru-RU" b="1" dirty="0" err="1" smtClean="0">
                  <a:latin typeface="Verdana" pitchFamily="34" charset="0"/>
                </a:rPr>
                <a:t>рованию</a:t>
              </a:r>
              <a:endParaRPr lang="en-US" b="1" dirty="0">
                <a:latin typeface="Verdana" pitchFamily="34" charset="0"/>
              </a:endParaRPr>
            </a:p>
          </p:txBody>
        </p:sp>
        <p:sp>
          <p:nvSpPr>
            <p:cNvPr id="21530" name="Freeform 20"/>
            <p:cNvSpPr>
              <a:spLocks/>
            </p:cNvSpPr>
            <p:nvPr/>
          </p:nvSpPr>
          <p:spPr bwMode="gray">
            <a:xfrm>
              <a:off x="2768" y="2632"/>
              <a:ext cx="544" cy="680"/>
            </a:xfrm>
            <a:custGeom>
              <a:avLst/>
              <a:gdLst>
                <a:gd name="T0" fmla="*/ 0 w 544"/>
                <a:gd name="T1" fmla="*/ 16 h 680"/>
                <a:gd name="T2" fmla="*/ 256 w 544"/>
                <a:gd name="T3" fmla="*/ 528 h 680"/>
                <a:gd name="T4" fmla="*/ 264 w 544"/>
                <a:gd name="T5" fmla="*/ 680 h 680"/>
                <a:gd name="T6" fmla="*/ 448 w 544"/>
                <a:gd name="T7" fmla="*/ 624 h 680"/>
                <a:gd name="T8" fmla="*/ 544 w 544"/>
                <a:gd name="T9" fmla="*/ 576 h 680"/>
                <a:gd name="T10" fmla="*/ 112 w 544"/>
                <a:gd name="T11" fmla="*/ 0 h 680"/>
                <a:gd name="T12" fmla="*/ 0 w 544"/>
                <a:gd name="T13" fmla="*/ 16 h 6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4"/>
                <a:gd name="T22" fmla="*/ 0 h 680"/>
                <a:gd name="T23" fmla="*/ 544 w 544"/>
                <a:gd name="T24" fmla="*/ 680 h 68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4" h="680">
                  <a:moveTo>
                    <a:pt x="0" y="16"/>
                  </a:moveTo>
                  <a:lnTo>
                    <a:pt x="256" y="528"/>
                  </a:lnTo>
                  <a:lnTo>
                    <a:pt x="264" y="680"/>
                  </a:lnTo>
                  <a:lnTo>
                    <a:pt x="448" y="624"/>
                  </a:lnTo>
                  <a:lnTo>
                    <a:pt x="544" y="576"/>
                  </a:lnTo>
                  <a:lnTo>
                    <a:pt x="112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tx2">
                <a:alpha val="50195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31" name="Oval 21"/>
            <p:cNvSpPr>
              <a:spLocks noChangeArrowheads="1"/>
            </p:cNvSpPr>
            <p:nvPr/>
          </p:nvSpPr>
          <p:spPr bwMode="gray">
            <a:xfrm rot="-998297">
              <a:off x="1910" y="1989"/>
              <a:ext cx="1629" cy="687"/>
            </a:xfrm>
            <a:prstGeom prst="ellipse">
              <a:avLst/>
            </a:prstGeom>
            <a:solidFill>
              <a:srgbClr val="FFFFFF"/>
            </a:solidFill>
            <a:ln w="12700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2" name="Управляющая кнопка: возврат 31">
            <a:hlinkClick r:id="rId2" action="ppaction://hlinksldjump" highlightClick="1"/>
          </p:cNvPr>
          <p:cNvSpPr/>
          <p:nvPr/>
        </p:nvSpPr>
        <p:spPr>
          <a:xfrm>
            <a:off x="8388424" y="6237312"/>
            <a:ext cx="428625" cy="285750"/>
          </a:xfrm>
          <a:prstGeom prst="actionButtonReturn">
            <a:avLst/>
          </a:prstGeom>
          <a:solidFill>
            <a:srgbClr val="FFD84B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4-конечная звезда 32">
            <a:hlinkClick r:id="rId3" action="ppaction://hlinksldjump"/>
          </p:cNvPr>
          <p:cNvSpPr/>
          <p:nvPr/>
        </p:nvSpPr>
        <p:spPr>
          <a:xfrm>
            <a:off x="4644008" y="1700808"/>
            <a:ext cx="500063" cy="428625"/>
          </a:xfrm>
          <a:prstGeom prst="star4">
            <a:avLst/>
          </a:prstGeom>
          <a:solidFill>
            <a:srgbClr val="0070C0"/>
          </a:solidFill>
          <a:ln>
            <a:solidFill>
              <a:srgbClr val="6FB9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4-конечная звезда 29">
            <a:hlinkClick r:id="rId4" action="ppaction://hlinksldjump"/>
          </p:cNvPr>
          <p:cNvSpPr/>
          <p:nvPr/>
        </p:nvSpPr>
        <p:spPr>
          <a:xfrm>
            <a:off x="2411760" y="2420888"/>
            <a:ext cx="647700" cy="503238"/>
          </a:xfrm>
          <a:prstGeom prst="star4">
            <a:avLst/>
          </a:prstGeom>
          <a:solidFill>
            <a:srgbClr val="92D05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4-конечная звезда 30">
            <a:hlinkClick r:id="rId5" action="ppaction://hlinksldjump"/>
          </p:cNvPr>
          <p:cNvSpPr/>
          <p:nvPr/>
        </p:nvSpPr>
        <p:spPr>
          <a:xfrm>
            <a:off x="6660232" y="2852936"/>
            <a:ext cx="576263" cy="431800"/>
          </a:xfrm>
          <a:prstGeom prst="star4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4-конечная звезда 34">
            <a:hlinkClick r:id="rId6" action="ppaction://hlinksldjump"/>
          </p:cNvPr>
          <p:cNvSpPr/>
          <p:nvPr/>
        </p:nvSpPr>
        <p:spPr>
          <a:xfrm>
            <a:off x="4716016" y="4941168"/>
            <a:ext cx="360040" cy="288032"/>
          </a:xfrm>
          <a:prstGeom prst="star4">
            <a:avLst/>
          </a:prstGeom>
          <a:solidFill>
            <a:schemeClr val="bg1">
              <a:lumMod val="50000"/>
            </a:schemeClr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4-конечная звезда 28">
            <a:hlinkClick r:id="rId7" action="ppaction://hlinksldjump"/>
          </p:cNvPr>
          <p:cNvSpPr/>
          <p:nvPr/>
        </p:nvSpPr>
        <p:spPr>
          <a:xfrm>
            <a:off x="5580112" y="4725144"/>
            <a:ext cx="576263" cy="431800"/>
          </a:xfrm>
          <a:prstGeom prst="star4">
            <a:avLst/>
          </a:prstGeom>
          <a:solidFill>
            <a:srgbClr val="FF0000"/>
          </a:solidFill>
          <a:ln>
            <a:solidFill>
              <a:srgbClr val="EC2C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07504" y="2996952"/>
            <a:ext cx="5005189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b="1" dirty="0">
                <a:cs typeface="Times New Roman" pitchFamily="18" charset="0"/>
              </a:rPr>
              <a:t>Реконструирован обеденный зал бывшей столовой профессионального училища № 30.</a:t>
            </a:r>
          </a:p>
          <a:p>
            <a:pPr algn="just" eaLnBrk="0" hangingPunct="0">
              <a:buFont typeface="Wingdings" pitchFamily="2" charset="2"/>
              <a:buChar char="Ø"/>
            </a:pPr>
            <a:r>
              <a:rPr lang="ru-RU" b="1" dirty="0" smtClean="0">
                <a:cs typeface="Times New Roman" pitchFamily="18" charset="0"/>
              </a:rPr>
              <a:t>Оборудован кабинет специальных дисциплин по профессии «Официант, бармен», препараторская. </a:t>
            </a:r>
          </a:p>
          <a:p>
            <a:pPr algn="just" eaLnBrk="0" hangingPunct="0"/>
            <a:endParaRPr lang="ru-RU" b="1" dirty="0" smtClean="0">
              <a:cs typeface="Times New Roman" pitchFamily="18" charset="0"/>
            </a:endParaRPr>
          </a:p>
          <a:p>
            <a:pPr algn="just" eaLnBrk="0" hangingPunct="0"/>
            <a:endParaRPr lang="ru-RU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algn="just" eaLnBrk="0" hangingPunct="0"/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по количеству помещений – </a:t>
            </a:r>
            <a:r>
              <a:rPr lang="ru-RU" b="1" dirty="0" smtClean="0">
                <a:solidFill>
                  <a:srgbClr val="C00000"/>
                </a:solidFill>
                <a:cs typeface="Times New Roman" pitchFamily="18" charset="0"/>
              </a:rPr>
              <a:t>100%;</a:t>
            </a:r>
          </a:p>
          <a:p>
            <a:pPr algn="just" eaLnBrk="0" hangingPunct="0"/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по площади помещений, приведённых в соответствии с стандартом - </a:t>
            </a:r>
            <a:r>
              <a:rPr lang="ru-RU" b="1" dirty="0" smtClean="0">
                <a:solidFill>
                  <a:srgbClr val="C00000"/>
                </a:solidFill>
                <a:cs typeface="Times New Roman" pitchFamily="18" charset="0"/>
              </a:rPr>
              <a:t>100%</a:t>
            </a:r>
          </a:p>
          <a:p>
            <a:pPr algn="just" eaLnBrk="0" hangingPunct="0">
              <a:buFont typeface="Wingdings" pitchFamily="2" charset="2"/>
              <a:buChar char="Ø"/>
            </a:pPr>
            <a:endParaRPr lang="ru-RU" b="1" dirty="0"/>
          </a:p>
        </p:txBody>
      </p:sp>
      <p:sp>
        <p:nvSpPr>
          <p:cNvPr id="22533" name="Прямоугольник 7"/>
          <p:cNvSpPr>
            <a:spLocks noChangeArrowheads="1"/>
          </p:cNvSpPr>
          <p:nvPr/>
        </p:nvSpPr>
        <p:spPr bwMode="auto">
          <a:xfrm>
            <a:off x="4067175" y="1125538"/>
            <a:ext cx="4572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b="1" dirty="0">
                <a:cs typeface="Times New Roman" pitchFamily="18" charset="0"/>
              </a:rPr>
              <a:t>Произведён капитальный ремонт моечной, цеха по механической кулинарной  обработке продуктов, </a:t>
            </a:r>
            <a:r>
              <a:rPr lang="ru-RU" b="1" dirty="0" smtClean="0">
                <a:cs typeface="Times New Roman" pitchFamily="18" charset="0"/>
              </a:rPr>
              <a:t>препараторской, учебного кулинарного цеха.</a:t>
            </a:r>
            <a:endParaRPr lang="ru-RU" b="1" dirty="0">
              <a:cs typeface="Times New Roman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2411760" y="4797152"/>
            <a:ext cx="4846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676456" y="6165304"/>
            <a:ext cx="28803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 descr="G:\фото мастерс\IMG_03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76672"/>
            <a:ext cx="3816424" cy="24842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B05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4" descr="G:\IMG_00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140968"/>
            <a:ext cx="3650242" cy="2737682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76TGp_report_light">
  <a:themeElements>
    <a:clrScheme name="Default Design 1">
      <a:dk1>
        <a:srgbClr val="000000"/>
      </a:dk1>
      <a:lt1>
        <a:srgbClr val="B4E3EE"/>
      </a:lt1>
      <a:dk2>
        <a:srgbClr val="189180"/>
      </a:dk2>
      <a:lt2>
        <a:srgbClr val="808080"/>
      </a:lt2>
      <a:accent1>
        <a:srgbClr val="FF7F00"/>
      </a:accent1>
      <a:accent2>
        <a:srgbClr val="B3DC27"/>
      </a:accent2>
      <a:accent3>
        <a:srgbClr val="D6EFF5"/>
      </a:accent3>
      <a:accent4>
        <a:srgbClr val="000000"/>
      </a:accent4>
      <a:accent5>
        <a:srgbClr val="FFC0AA"/>
      </a:accent5>
      <a:accent6>
        <a:srgbClr val="A2C722"/>
      </a:accent6>
      <a:hlink>
        <a:srgbClr val="6FB9D7"/>
      </a:hlink>
      <a:folHlink>
        <a:srgbClr val="F93D17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B4E3EE"/>
        </a:lt1>
        <a:dk2>
          <a:srgbClr val="189180"/>
        </a:dk2>
        <a:lt2>
          <a:srgbClr val="808080"/>
        </a:lt2>
        <a:accent1>
          <a:srgbClr val="FF7F00"/>
        </a:accent1>
        <a:accent2>
          <a:srgbClr val="B3DC27"/>
        </a:accent2>
        <a:accent3>
          <a:srgbClr val="D6EFF5"/>
        </a:accent3>
        <a:accent4>
          <a:srgbClr val="000000"/>
        </a:accent4>
        <a:accent5>
          <a:srgbClr val="FFC0AA"/>
        </a:accent5>
        <a:accent6>
          <a:srgbClr val="A2C722"/>
        </a:accent6>
        <a:hlink>
          <a:srgbClr val="6FB9D7"/>
        </a:hlink>
        <a:folHlink>
          <a:srgbClr val="F93D1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EE384"/>
        </a:lt1>
        <a:dk2>
          <a:srgbClr val="FD8334"/>
        </a:dk2>
        <a:lt2>
          <a:srgbClr val="808080"/>
        </a:lt2>
        <a:accent1>
          <a:srgbClr val="F98EB2"/>
        </a:accent1>
        <a:accent2>
          <a:srgbClr val="FCB43E"/>
        </a:accent2>
        <a:accent3>
          <a:srgbClr val="FEEFC2"/>
        </a:accent3>
        <a:accent4>
          <a:srgbClr val="000000"/>
        </a:accent4>
        <a:accent5>
          <a:srgbClr val="FBC6D5"/>
        </a:accent5>
        <a:accent6>
          <a:srgbClr val="E4A337"/>
        </a:accent6>
        <a:hlink>
          <a:srgbClr val="FA6D73"/>
        </a:hlink>
        <a:folHlink>
          <a:srgbClr val="D264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D4E1EE"/>
        </a:lt1>
        <a:dk2>
          <a:srgbClr val="2F84AF"/>
        </a:dk2>
        <a:lt2>
          <a:srgbClr val="808080"/>
        </a:lt2>
        <a:accent1>
          <a:srgbClr val="9899C1"/>
        </a:accent1>
        <a:accent2>
          <a:srgbClr val="4BBAC3"/>
        </a:accent2>
        <a:accent3>
          <a:srgbClr val="E6EEF5"/>
        </a:accent3>
        <a:accent4>
          <a:srgbClr val="000000"/>
        </a:accent4>
        <a:accent5>
          <a:srgbClr val="CACADD"/>
        </a:accent5>
        <a:accent6>
          <a:srgbClr val="43A8B0"/>
        </a:accent6>
        <a:hlink>
          <a:srgbClr val="7AC5B9"/>
        </a:hlink>
        <a:folHlink>
          <a:srgbClr val="719F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576TGp_report_light</Template>
  <TotalTime>795</TotalTime>
  <Words>842</Words>
  <Application>Microsoft Office PowerPoint</Application>
  <PresentationFormat>Экран (4:3)</PresentationFormat>
  <Paragraphs>223</Paragraphs>
  <Slides>25</Slides>
  <Notes>1</Notes>
  <HiddenSlides>19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576TGp_report_light</vt:lpstr>
      <vt:lpstr>Итоги реализации проекта базовой площадки по подготовке квалифицированных кадров по направлениям гостиничного бизнеса, курортной и ресторанной  индустрии. </vt:lpstr>
      <vt:lpstr>Реализация в рамках КЦП «Подготовка квалифицированных кадров для различных отраслей экономики Алтайского края» на 2010-2012 годы.</vt:lpstr>
      <vt:lpstr>Задачи программы</vt:lpstr>
      <vt:lpstr>Программные мероприятия</vt:lpstr>
      <vt:lpstr>Целевые индикаторы</vt:lpstr>
      <vt:lpstr>Слайд 6</vt:lpstr>
      <vt:lpstr>Оценка удовлетворённости обучающихся основными компонентами качества начальной профессиональной подготовки. </vt:lpstr>
      <vt:lpstr>          Программные мероприятия</vt:lpstr>
      <vt:lpstr>Слайд 9</vt:lpstr>
      <vt:lpstr>Слайд 10</vt:lpstr>
      <vt:lpstr>Слайд 11</vt:lpstr>
      <vt:lpstr>Целевые индикаторы</vt:lpstr>
      <vt:lpstr>Слайд 13</vt:lpstr>
      <vt:lpstr>Данные мониторинга</vt:lpstr>
      <vt:lpstr>Слайд 15</vt:lpstr>
      <vt:lpstr>Слайд 16</vt:lpstr>
      <vt:lpstr>Мониторинг уровня профессиональной направленности</vt:lpstr>
      <vt:lpstr>Регламент мониторинга трудоустройства выпускников</vt:lpstr>
      <vt:lpstr>Целевые индикаторы</vt:lpstr>
      <vt:lpstr>Слайд 20</vt:lpstr>
      <vt:lpstr>       Мастер - классы</vt:lpstr>
      <vt:lpstr>Слайд 22</vt:lpstr>
      <vt:lpstr>Финансирование проекта:</vt:lpstr>
      <vt:lpstr>Перспективы проекта</vt:lpstr>
      <vt:lpstr> Благодарю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Итоги реализации проекта базовой площадки по подготовке квалифицированных кадров по направлениям гостиничного бизнеса, курортной и ресторанной  индустрии.</dc:title>
  <dc:creator>Seven</dc:creator>
  <cp:lastModifiedBy>user</cp:lastModifiedBy>
  <cp:revision>74</cp:revision>
  <dcterms:created xsi:type="dcterms:W3CDTF">2013-01-08T09:19:03Z</dcterms:created>
  <dcterms:modified xsi:type="dcterms:W3CDTF">2013-01-14T02:32:35Z</dcterms:modified>
</cp:coreProperties>
</file>