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68" r:id="rId8"/>
    <p:sldId id="264" r:id="rId9"/>
    <p:sldId id="26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>
        <a:xfrm>
          <a:off x="8724" y="3370004"/>
          <a:ext cx="2838273" cy="777693"/>
        </a:xfrm>
        <a:prstGeom prst="homePlate">
          <a:avLst>
            <a:gd name="adj" fmla="val 25000"/>
          </a:avLst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rtlCol="0"/>
        <a:lstStyle/>
        <a:p>
          <a:pPr rtl="0"/>
          <a:r>
            <a:rPr lang="ru-RU" sz="20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Инициация проекта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349299C9-846E-4827-813A-349CCCE20782}">
      <dgm:prSet phldrT="[Text]" custT="1"/>
      <dgm:spPr>
        <a:xfrm>
          <a:off x="235786" y="1173161"/>
          <a:ext cx="2304677" cy="1667405"/>
        </a:xfrm>
        <a:prstGeom prst="rect">
          <a:avLst/>
        </a:prstGeom>
        <a:noFill/>
        <a:ln>
          <a:noFill/>
        </a:ln>
        <a:effectLst/>
      </dgm:spPr>
      <dgm:t>
        <a:bodyPr lIns="108000" tIns="432000" rIns="288000" rtlCol="0" anchor="t" anchorCtr="0"/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noProof="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5D70EFF5-8B31-4A1F-AE44-51E4CF0013EB}">
      <dgm:prSet phldrT="[Text]" custT="1"/>
      <dgm:spPr>
        <a:xfrm>
          <a:off x="2960529" y="1173161"/>
          <a:ext cx="2304677" cy="1667405"/>
        </a:xfrm>
        <a:prstGeom prst="rect">
          <a:avLst/>
        </a:prstGeom>
        <a:noFill/>
        <a:ln>
          <a:noFill/>
        </a:ln>
        <a:effectLst/>
      </dgm:spPr>
      <dgm:t>
        <a:bodyPr lIns="108000" tIns="432000" rIns="288000" rtlCol="0" anchor="t" anchorCtr="0"/>
        <a:lstStyle/>
        <a:p>
          <a:pPr rtl="0">
            <a:lnSpc>
              <a:spcPts val="1500"/>
            </a:lnSpc>
          </a:pPr>
          <a:endParaRPr lang="ru-RU" sz="1600" b="1" noProof="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D71FC021-6A65-44D1-95B9-0E6C89079866}">
      <dgm:prSet phldrT="[Text]" custT="1"/>
      <dgm:spPr>
        <a:xfrm>
          <a:off x="5478162" y="3354442"/>
          <a:ext cx="2838273" cy="777693"/>
        </a:xfrm>
        <a:prstGeom prst="chevron">
          <a:avLst>
            <a:gd name="adj" fmla="val 25000"/>
          </a:avLst>
        </a:prstGeom>
        <a:solidFill>
          <a:srgbClr val="A5A5A5"/>
        </a:solidFill>
        <a:ln w="12700" cap="flat" cmpd="sng" algn="ctr">
          <a:solidFill>
            <a:srgbClr val="A5A5A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rtlCol="0"/>
        <a:lstStyle/>
        <a:p>
          <a:pPr rtl="0"/>
          <a:r>
            <a:rPr lang="ru-RU" sz="20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Реализация и контроль проекта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4A6BB192-9983-4F48-BBC5-6E384EED7EC5}">
      <dgm:prSet phldrT="[Text]" custT="1"/>
      <dgm:spPr>
        <a:xfrm>
          <a:off x="5705224" y="1157599"/>
          <a:ext cx="2304677" cy="1667405"/>
        </a:xfrm>
        <a:prstGeom prst="rect">
          <a:avLst/>
        </a:prstGeom>
        <a:noFill/>
        <a:ln>
          <a:noFill/>
        </a:ln>
        <a:effectLst/>
      </dgm:spPr>
      <dgm:t>
        <a:bodyPr lIns="108000" tIns="432000" rIns="288000" rtlCol="0" anchor="t" anchorCtr="0"/>
        <a:lstStyle/>
        <a:p>
          <a:pPr rtl="0">
            <a:lnSpc>
              <a:spcPts val="1500"/>
            </a:lnSpc>
          </a:pPr>
          <a:endParaRPr lang="ru-RU" sz="1600" b="1" noProof="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D07AD3FD-84FF-467E-9693-752776549C61}">
      <dgm:prSet phldrT="[Text]" custT="1"/>
      <dgm:spPr>
        <a:xfrm>
          <a:off x="2733467" y="3370004"/>
          <a:ext cx="2838273" cy="777693"/>
        </a:xfrm>
        <a:prstGeom prst="chevron">
          <a:avLst>
            <a:gd name="adj" fmla="val 25000"/>
          </a:avLst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rtlCol="0"/>
        <a:lstStyle/>
        <a:p>
          <a:pPr rtl="0"/>
          <a:r>
            <a:rPr lang="ru-RU" sz="20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Планирование и подготовка проекта</a:t>
          </a: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32CCB050-072A-41BF-BE1B-388CF53E5629}">
      <dgm:prSet custT="1"/>
      <dgm:spPr>
        <a:xfrm>
          <a:off x="8182951" y="3370004"/>
          <a:ext cx="2838273" cy="777693"/>
        </a:xfrm>
        <a:prstGeom prst="chevron">
          <a:avLst>
            <a:gd name="adj" fmla="val 25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rtlCol="0"/>
        <a:lstStyle/>
        <a:p>
          <a:pPr rtl="0"/>
          <a:r>
            <a:rPr lang="ru-RU" sz="20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Завершение проекта</a:t>
          </a: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04A40292-9119-41B2-B968-7B651F20675D}">
      <dgm:prSet custT="1"/>
      <dgm:spPr>
        <a:xfrm>
          <a:off x="8410013" y="1173161"/>
          <a:ext cx="2304677" cy="1667405"/>
        </a:xfrm>
        <a:prstGeom prst="rect">
          <a:avLst/>
        </a:prstGeom>
        <a:noFill/>
        <a:ln>
          <a:noFill/>
        </a:ln>
        <a:effectLst/>
      </dgm:spPr>
      <dgm:t>
        <a:bodyPr lIns="108000" tIns="432000" rIns="288000" rtlCol="0" anchor="t" anchorCtr="0"/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noProof="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0078FF1-F2A9-4A6B-88D1-8CF3595EFE73}" type="parTrans" cxnId="{1D6C5464-DE30-4BEC-9E27-B2C179C39CC4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B4C4972A-0898-484E-AF78-D5D7E0F991F2}" type="sibTrans" cxnId="{1D6C5464-DE30-4BEC-9E27-B2C179C39CC4}">
      <dgm:prSet/>
      <dgm:spPr/>
      <dgm:t>
        <a:bodyPr rtlCol="0"/>
        <a:lstStyle/>
        <a:p>
          <a:pPr rtl="0"/>
          <a:endParaRPr lang="ru-RU" b="1" noProof="0" dirty="0">
            <a:latin typeface="Arial Narrow" panose="020B0606020202030204" pitchFamily="34" charset="0"/>
          </a:endParaRPr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4">
        <dgm:presLayoutVars>
          <dgm:chMax val="0"/>
          <dgm:chPref val="0"/>
        </dgm:presLayoutVars>
      </dgm:prSet>
      <dgm:spPr>
        <a:xfrm rot="5400000">
          <a:off x="-1044284" y="2089933"/>
          <a:ext cx="2333079" cy="227061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A3A6A4E-2D39-41D2-A6B1-B590D0C452D2}" type="pres">
      <dgm:prSet presAssocID="{AACEAFD5-63CF-4AFC-B46F-BE086C5D447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7AA7-A541-4507-BE7F-36CCF210089F}" type="pres">
      <dgm:prSet presAssocID="{AACEAFD5-63CF-4AFC-B46F-BE086C5D447C}" presName="des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4">
        <dgm:presLayoutVars>
          <dgm:chMax val="0"/>
          <dgm:chPref val="0"/>
        </dgm:presLayoutVars>
      </dgm:prSet>
      <dgm:spPr>
        <a:xfrm rot="5400000">
          <a:off x="1680458" y="2089933"/>
          <a:ext cx="2333079" cy="227061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6C46E586-0364-4C52-98F9-74A7ACD803D1}" type="pres">
      <dgm:prSet presAssocID="{D07AD3FD-84FF-467E-9693-752776549C6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7F9E4-149C-4A89-848F-4ABDD305F0C5}" type="pres">
      <dgm:prSet presAssocID="{D07AD3FD-84FF-467E-9693-752776549C61}" presName="des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4">
        <dgm:presLayoutVars>
          <dgm:chMax val="0"/>
          <dgm:chPref val="0"/>
        </dgm:presLayoutVars>
      </dgm:prSet>
      <dgm:spPr>
        <a:xfrm rot="5400000">
          <a:off x="4425153" y="2074371"/>
          <a:ext cx="2333079" cy="227061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7A0B5EFC-88FB-4ED5-994F-D5F6584C2293}" type="pres">
      <dgm:prSet presAssocID="{D71FC021-6A65-44D1-95B9-0E6C89079866}" presName="parTx" presStyleLbl="alignNode1" presStyleIdx="2" presStyleCnt="4" custLinFactNeighborX="703" custLinFactNeighborY="-2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B29F2-0D66-4B4B-BC8A-82DA23575305}" type="pres">
      <dgm:prSet presAssocID="{D71FC021-6A65-44D1-95B9-0E6C89079866}" presName="des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4">
        <dgm:presLayoutVars>
          <dgm:chMax val="0"/>
          <dgm:chPref val="0"/>
        </dgm:presLayoutVars>
      </dgm:prSet>
      <dgm:spPr>
        <a:xfrm rot="5400000">
          <a:off x="7129942" y="2089933"/>
          <a:ext cx="2333079" cy="227061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B8046455-4EBB-40A8-838B-B584850A8B8E}" type="pres">
      <dgm:prSet presAssocID="{32CCB050-072A-41BF-BE1B-388CF53E562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4544C-5924-422B-9546-A86AE4927E4C}" type="pres">
      <dgm:prSet presAssocID="{32CCB050-072A-41BF-BE1B-388CF53E5629}" presName="des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5E404-1B63-4FC9-A7B8-277860DEBCD0}" type="pres">
      <dgm:prSet presAssocID="{32CCB050-072A-41BF-BE1B-388CF53E5629}" presName="EmptyPlaceHolder" presStyleCnt="0"/>
      <dgm:spPr/>
    </dgm:pt>
  </dgm:ptLst>
  <dgm:cxnLst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1D6C5464-DE30-4BEC-9E27-B2C179C39CC4}" srcId="{32CCB050-072A-41BF-BE1B-388CF53E5629}" destId="{04A40292-9119-41B2-B968-7B651F20675D}" srcOrd="0" destOrd="0" parTransId="{70078FF1-F2A9-4A6B-88D1-8CF3595EFE73}" sibTransId="{B4C4972A-0898-484E-AF78-D5D7E0F991F2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10122CFA-F2C6-4519-A06A-6ABCC8B80C59}" type="presOf" srcId="{32CCB050-072A-41BF-BE1B-388CF53E5629}" destId="{B8046455-4EBB-40A8-838B-B584850A8B8E}" srcOrd="0" destOrd="0" presId="urn:microsoft.com/office/officeart/2016/7/layout/AccentHomeChevronProcess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993A834D-F9E7-487D-A46B-FD9A309F5C59}" type="presOf" srcId="{04A40292-9119-41B2-B968-7B651F20675D}" destId="{1D84544C-5924-422B-9546-A86AE4927E4C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76487C60-81CC-4808-A6F6-74C757E56AA2}" type="presParOf" srcId="{594BF422-752C-42F3-A230-3D0E6AE9A886}" destId="{F5592489-4EC4-4CD3-8C9F-861313656D99}" srcOrd="5" destOrd="0" presId="urn:microsoft.com/office/officeart/2016/7/layout/AccentHomeChevronProcess"/>
    <dgm:cxn modelId="{DF11AE77-7C6F-4023-B9CA-C466C92E9683}" type="presParOf" srcId="{594BF422-752C-42F3-A230-3D0E6AE9A886}" destId="{62262EA1-D674-4DE8-B444-FEC3F6748520}" srcOrd="6" destOrd="0" presId="urn:microsoft.com/office/officeart/2016/7/layout/AccentHomeChevronProcess"/>
    <dgm:cxn modelId="{18CDA0B2-B372-4A35-AE00-5304AC3837D3}" type="presParOf" srcId="{62262EA1-D674-4DE8-B444-FEC3F6748520}" destId="{7BF6E820-C6E3-4E2C-BB23-ADF9AD641C6B}" srcOrd="0" destOrd="0" presId="urn:microsoft.com/office/officeart/2016/7/layout/AccentHomeChevronProcess"/>
    <dgm:cxn modelId="{0DF47D5B-8611-4D8E-928B-AA2D5766C18B}" type="presParOf" srcId="{62262EA1-D674-4DE8-B444-FEC3F6748520}" destId="{B8046455-4EBB-40A8-838B-B584850A8B8E}" srcOrd="1" destOrd="0" presId="urn:microsoft.com/office/officeart/2016/7/layout/AccentHomeChevronProcess"/>
    <dgm:cxn modelId="{7C4A88D9-8926-4433-834A-47C1FDDF722F}" type="presParOf" srcId="{62262EA1-D674-4DE8-B444-FEC3F6748520}" destId="{1D84544C-5924-422B-9546-A86AE4927E4C}" srcOrd="2" destOrd="0" presId="urn:microsoft.com/office/officeart/2016/7/layout/AccentHomeChevronProcess"/>
    <dgm:cxn modelId="{43D30544-AB0A-43E8-A43D-B1F41277B0F8}" type="presParOf" srcId="{62262EA1-D674-4DE8-B444-FEC3F6748520}" destId="{ED05E404-1B63-4FC9-A7B8-277860DEBCD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1044284" y="2089933"/>
          <a:ext cx="2333079" cy="227061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8724" y="3370004"/>
          <a:ext cx="2838273" cy="777693"/>
        </a:xfrm>
        <a:prstGeom prst="homePlate">
          <a:avLst>
            <a:gd name="adj" fmla="val 25000"/>
          </a:avLst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Инициация проекта</a:t>
          </a:r>
        </a:p>
      </dsp:txBody>
      <dsp:txXfrm>
        <a:off x="8724" y="3370004"/>
        <a:ext cx="2741061" cy="777693"/>
      </dsp:txXfrm>
    </dsp:sp>
    <dsp:sp modelId="{810D7AA7-A541-4507-BE7F-36CCF210089F}">
      <dsp:nvSpPr>
        <dsp:cNvPr id="0" name=""/>
        <dsp:cNvSpPr/>
      </dsp:nvSpPr>
      <dsp:spPr>
        <a:xfrm>
          <a:off x="235786" y="1173161"/>
          <a:ext cx="2304677" cy="1667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noProof="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5786" y="1173161"/>
        <a:ext cx="2304677" cy="1667405"/>
      </dsp:txXfrm>
    </dsp:sp>
    <dsp:sp modelId="{E41E7729-FD3F-426D-804C-45BD60BD762D}">
      <dsp:nvSpPr>
        <dsp:cNvPr id="0" name=""/>
        <dsp:cNvSpPr/>
      </dsp:nvSpPr>
      <dsp:spPr>
        <a:xfrm rot="5400000">
          <a:off x="1680458" y="2089933"/>
          <a:ext cx="2333079" cy="227061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733467" y="3370004"/>
          <a:ext cx="2838273" cy="777693"/>
        </a:xfrm>
        <a:prstGeom prst="chevron">
          <a:avLst>
            <a:gd name="adj" fmla="val 25000"/>
          </a:avLst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Планирование и подготовка проекта</a:t>
          </a:r>
        </a:p>
      </dsp:txBody>
      <dsp:txXfrm>
        <a:off x="2927890" y="3370004"/>
        <a:ext cx="2449427" cy="777693"/>
      </dsp:txXfrm>
    </dsp:sp>
    <dsp:sp modelId="{5E07F9E4-149C-4A89-848F-4ABDD305F0C5}">
      <dsp:nvSpPr>
        <dsp:cNvPr id="0" name=""/>
        <dsp:cNvSpPr/>
      </dsp:nvSpPr>
      <dsp:spPr>
        <a:xfrm>
          <a:off x="2960529" y="1173161"/>
          <a:ext cx="2304677" cy="1667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lvl="0" algn="l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1600" b="1" kern="1200" noProof="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960529" y="1173161"/>
        <a:ext cx="2304677" cy="1667405"/>
      </dsp:txXfrm>
    </dsp:sp>
    <dsp:sp modelId="{473F2067-7126-4D56-A328-5A8CFD3D8D52}">
      <dsp:nvSpPr>
        <dsp:cNvPr id="0" name=""/>
        <dsp:cNvSpPr/>
      </dsp:nvSpPr>
      <dsp:spPr>
        <a:xfrm rot="5400000">
          <a:off x="4425153" y="2074371"/>
          <a:ext cx="2333079" cy="227061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5478162" y="3354442"/>
          <a:ext cx="2838273" cy="777693"/>
        </a:xfrm>
        <a:prstGeom prst="chevron">
          <a:avLst>
            <a:gd name="adj" fmla="val 25000"/>
          </a:avLst>
        </a:prstGeom>
        <a:solidFill>
          <a:srgbClr val="A5A5A5"/>
        </a:solidFill>
        <a:ln w="12700" cap="flat" cmpd="sng" algn="ctr">
          <a:solidFill>
            <a:srgbClr val="A5A5A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Реализация и контроль проекта</a:t>
          </a:r>
        </a:p>
      </dsp:txBody>
      <dsp:txXfrm>
        <a:off x="5672585" y="3354442"/>
        <a:ext cx="2449427" cy="777693"/>
      </dsp:txXfrm>
    </dsp:sp>
    <dsp:sp modelId="{FD7B29F2-0D66-4B4B-BC8A-82DA23575305}">
      <dsp:nvSpPr>
        <dsp:cNvPr id="0" name=""/>
        <dsp:cNvSpPr/>
      </dsp:nvSpPr>
      <dsp:spPr>
        <a:xfrm>
          <a:off x="5705224" y="1157599"/>
          <a:ext cx="2304677" cy="1667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lvl="0" algn="l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1600" b="1" kern="1200" noProof="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705224" y="1157599"/>
        <a:ext cx="2304677" cy="1667405"/>
      </dsp:txXfrm>
    </dsp:sp>
    <dsp:sp modelId="{7BF6E820-C6E3-4E2C-BB23-ADF9AD641C6B}">
      <dsp:nvSpPr>
        <dsp:cNvPr id="0" name=""/>
        <dsp:cNvSpPr/>
      </dsp:nvSpPr>
      <dsp:spPr>
        <a:xfrm rot="5400000">
          <a:off x="7129942" y="2089933"/>
          <a:ext cx="2333079" cy="227061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8182951" y="3370004"/>
          <a:ext cx="2838273" cy="777693"/>
        </a:xfrm>
        <a:prstGeom prst="chevron">
          <a:avLst>
            <a:gd name="adj" fmla="val 25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Завершение проекта</a:t>
          </a:r>
        </a:p>
      </dsp:txBody>
      <dsp:txXfrm>
        <a:off x="8377374" y="3370004"/>
        <a:ext cx="2449427" cy="777693"/>
      </dsp:txXfrm>
    </dsp:sp>
    <dsp:sp modelId="{1D84544C-5924-422B-9546-A86AE4927E4C}">
      <dsp:nvSpPr>
        <dsp:cNvPr id="0" name=""/>
        <dsp:cNvSpPr/>
      </dsp:nvSpPr>
      <dsp:spPr>
        <a:xfrm>
          <a:off x="8410013" y="1173161"/>
          <a:ext cx="2304677" cy="1667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noProof="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8410013" y="1173161"/>
        <a:ext cx="2304677" cy="166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5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9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5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5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5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5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2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1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FFE4-387B-4CB2-9CA7-D8961D2910A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s://vk.com/club22295110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k.com/clubrddm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vk.com/public222274925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eb.telegram.org/a/#-10022140496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22951101" TargetMode="External"/><Relationship Id="rId5" Type="http://schemas.openxmlformats.org/officeDocument/2006/relationships/hyperlink" Target="https://vk.com/clubrddm22" TargetMode="External"/><Relationship Id="rId4" Type="http://schemas.openxmlformats.org/officeDocument/2006/relationships/hyperlink" Target="https://vk.com/yarovoe_tehniku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099" y="2158731"/>
            <a:ext cx="9144000" cy="156317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НАЧАЛО РЕАЛИЗАЦИИ ПРОЕКТА</a:t>
            </a:r>
            <a:br>
              <a:rPr lang="ru-RU" sz="5000" b="1" dirty="0" smtClean="0">
                <a:solidFill>
                  <a:srgbClr val="002060"/>
                </a:solidFill>
              </a:rPr>
            </a:br>
            <a:r>
              <a:rPr lang="ru-RU" sz="5000" b="1" dirty="0" smtClean="0">
                <a:solidFill>
                  <a:srgbClr val="002060"/>
                </a:solidFill>
              </a:rPr>
              <a:t>АКСЕЛЕРАТОР  </a:t>
            </a:r>
            <a:r>
              <a:rPr lang="ru-RU" sz="5000" b="1" dirty="0" smtClean="0">
                <a:solidFill>
                  <a:srgbClr val="002060"/>
                </a:solidFill>
              </a:rPr>
              <a:t>«НЕ СТОЙ НА МЕСТЕ!»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758" y="4070194"/>
            <a:ext cx="9144000" cy="128579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Стендовый доклад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</a:rPr>
              <a:t>Якунина Елена Николаевна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</a:rPr>
              <a:t>заместитель директора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</a:rPr>
              <a:t> по </a:t>
            </a:r>
            <a:r>
              <a:rPr lang="ru-RU" dirty="0" err="1" smtClean="0">
                <a:solidFill>
                  <a:srgbClr val="002060"/>
                </a:solidFill>
              </a:rPr>
              <a:t>учебно</a:t>
            </a:r>
            <a:r>
              <a:rPr lang="ru-RU" dirty="0" smtClean="0">
                <a:solidFill>
                  <a:srgbClr val="002060"/>
                </a:solidFill>
              </a:rPr>
              <a:t> – методической работе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</a:rPr>
              <a:t>8 960 952 97 20</a:t>
            </a:r>
          </a:p>
        </p:txBody>
      </p:sp>
      <p:pic>
        <p:nvPicPr>
          <p:cNvPr id="1026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" y="173255"/>
            <a:ext cx="2161691" cy="12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0624" y="458888"/>
            <a:ext cx="6096000" cy="15501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dirty="0" smtClean="0">
                <a:solidFill>
                  <a:srgbClr val="0070C0"/>
                </a:solidFill>
              </a:rPr>
              <a:t>КГБПОУ «</a:t>
            </a:r>
            <a:r>
              <a:rPr lang="ru-RU" sz="3200" dirty="0" err="1" smtClean="0">
                <a:solidFill>
                  <a:srgbClr val="0070C0"/>
                </a:solidFill>
              </a:rPr>
              <a:t>Яровской</a:t>
            </a:r>
            <a:r>
              <a:rPr lang="ru-RU" sz="3200" dirty="0" smtClean="0">
                <a:solidFill>
                  <a:srgbClr val="0070C0"/>
                </a:solidFill>
              </a:rPr>
              <a:t> политехнический техникум»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dirty="0" smtClean="0">
                <a:solidFill>
                  <a:srgbClr val="0070C0"/>
                </a:solidFill>
              </a:rPr>
              <a:t>г. Яровое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54" y="22443"/>
            <a:ext cx="2750846" cy="17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208" y="191479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Благодарим за внимание</a:t>
            </a:r>
            <a:r>
              <a:rPr lang="en-US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56"/>
            <a:ext cx="2723949" cy="15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54" y="22443"/>
            <a:ext cx="2750846" cy="17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84" y="404260"/>
            <a:ext cx="831622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АКСЕЛЕРАТОР «НЕ СТОЙ НА МЕСТЕ»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646" y="1578542"/>
            <a:ext cx="10638666" cy="49552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Основная идея проекта:</a:t>
            </a:r>
          </a:p>
          <a:p>
            <a:r>
              <a:rPr lang="ru-RU" sz="2800" i="1" dirty="0" smtClean="0"/>
              <a:t>создание среды </a:t>
            </a:r>
            <a:r>
              <a:rPr lang="ru-RU" sz="2800" i="1" dirty="0"/>
              <a:t>в виде акселератора </a:t>
            </a:r>
            <a:r>
              <a:rPr lang="ru-RU" sz="2800" i="1" dirty="0" smtClean="0"/>
              <a:t>различных </a:t>
            </a:r>
            <a:r>
              <a:rPr lang="ru-RU" sz="2800" i="1" dirty="0"/>
              <a:t>инициатив и формирования </a:t>
            </a:r>
            <a:r>
              <a:rPr lang="ru-RU" sz="2800" i="1" dirty="0" smtClean="0"/>
              <a:t>лидерской команды</a:t>
            </a:r>
            <a:endParaRPr lang="ru-RU" sz="2800" i="1" dirty="0"/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Цель проекта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2000" i="1" dirty="0"/>
              <a:t>Развитие творческого мышления, навыков решения нестандартных задач у студентов, быстрый и качественный рост </a:t>
            </a:r>
            <a:r>
              <a:rPr lang="ru-RU" sz="2000" i="1" dirty="0" smtClean="0"/>
              <a:t>реализованных </a:t>
            </a:r>
            <a:r>
              <a:rPr lang="ru-RU" sz="2000" i="1" dirty="0"/>
              <a:t>проектов, созданных обучающимися, формирование активной жизненной </a:t>
            </a:r>
            <a:r>
              <a:rPr lang="ru-RU" sz="2000" i="1" dirty="0" smtClean="0"/>
              <a:t>позиции </a:t>
            </a:r>
            <a:r>
              <a:rPr lang="ru-RU" sz="2000" i="1" dirty="0"/>
              <a:t>личности созидательного типа.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Задачи </a:t>
            </a:r>
            <a:r>
              <a:rPr lang="ru-RU" sz="2800" b="1" dirty="0">
                <a:solidFill>
                  <a:srgbClr val="002060"/>
                </a:solidFill>
              </a:rPr>
              <a:t>проекта: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/>
              <a:t>Привлечение студентов техникума к </a:t>
            </a:r>
            <a:r>
              <a:rPr lang="ru-RU" sz="2000" i="1" dirty="0" smtClean="0"/>
              <a:t>участию </a:t>
            </a:r>
            <a:r>
              <a:rPr lang="ru-RU" sz="2000" i="1" dirty="0"/>
              <a:t>в проектной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Выявление </a:t>
            </a:r>
            <a:r>
              <a:rPr lang="ru-RU" sz="2000" i="1" dirty="0"/>
              <a:t>перспективных идей, в том числе инновационных, и их </a:t>
            </a:r>
            <a:r>
              <a:rPr lang="ru-RU" sz="2000" i="1" dirty="0" smtClean="0"/>
              <a:t>оформление </a:t>
            </a:r>
            <a:r>
              <a:rPr lang="ru-RU" sz="2000" i="1" dirty="0"/>
              <a:t>в проекты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Отбор </a:t>
            </a:r>
            <a:r>
              <a:rPr lang="ru-RU" sz="2000" i="1" dirty="0"/>
              <a:t>лучших инновационных </a:t>
            </a:r>
            <a:r>
              <a:rPr lang="ru-RU" sz="2000" i="1" dirty="0" smtClean="0"/>
              <a:t>проектов</a:t>
            </a:r>
            <a:r>
              <a:rPr lang="ru-RU" sz="2000" i="1" dirty="0"/>
              <a:t>, успешно прошедших акселератор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Содействие </a:t>
            </a:r>
            <a:r>
              <a:rPr lang="ru-RU" sz="2000" i="1" dirty="0"/>
              <a:t>в практической </a:t>
            </a:r>
            <a:r>
              <a:rPr lang="ru-RU" sz="2000" i="1" dirty="0" smtClean="0"/>
              <a:t>реализации </a:t>
            </a:r>
            <a:r>
              <a:rPr lang="ru-RU" sz="2000" i="1" dirty="0"/>
              <a:t>лучших инновационных </a:t>
            </a:r>
            <a:r>
              <a:rPr lang="ru-RU" sz="2000" i="1" dirty="0" smtClean="0"/>
              <a:t>проектов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4049" cy="150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381" cy="13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6316774" cy="1545745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Организация работы с педагогическим коллективом </a:t>
            </a:r>
            <a:r>
              <a:rPr lang="en-US" sz="3000" b="1" smtClean="0">
                <a:solidFill>
                  <a:schemeClr val="bg1"/>
                </a:solidFill>
              </a:rPr>
              <a:t>: </a:t>
            </a:r>
            <a:r>
              <a:rPr lang="ru-RU" sz="3000" b="1" i="1" smtClean="0">
                <a:solidFill>
                  <a:schemeClr val="bg1"/>
                </a:solidFill>
              </a:rPr>
              <a:t>обучение педагогов по вопросам организации проектной деятельнстсти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1944302"/>
            <a:ext cx="7832065" cy="46972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Инновационный элемент мероприятия</a:t>
            </a:r>
          </a:p>
          <a:p>
            <a:pPr marL="0" indent="0">
              <a:buNone/>
            </a:pPr>
            <a:r>
              <a:rPr lang="ru-RU" i="1" dirty="0" smtClean="0"/>
              <a:t>Использование </a:t>
            </a:r>
            <a:r>
              <a:rPr lang="ru-RU" i="1" dirty="0"/>
              <a:t>современных методов и технологий, </a:t>
            </a:r>
            <a:r>
              <a:rPr lang="ru-RU" i="1" dirty="0" smtClean="0"/>
              <a:t>способствующих </a:t>
            </a:r>
            <a:r>
              <a:rPr lang="ru-RU" i="1" dirty="0"/>
              <a:t>развитию творческого потенциала, критического мышления и навыков командной </a:t>
            </a:r>
            <a:r>
              <a:rPr lang="ru-RU" i="1" dirty="0" smtClean="0"/>
              <a:t>работы</a:t>
            </a:r>
            <a:endParaRPr lang="ru-RU" i="1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Основной результат</a:t>
            </a:r>
          </a:p>
          <a:p>
            <a:pPr marL="0" indent="0">
              <a:buNone/>
            </a:pPr>
            <a:r>
              <a:rPr lang="ru-RU" i="1" dirty="0" smtClean="0"/>
              <a:t>Профессиональная готовность </a:t>
            </a:r>
            <a:r>
              <a:rPr lang="ru-RU" i="1" dirty="0"/>
              <a:t>кадрового состава для проведения обучения </a:t>
            </a:r>
            <a:r>
              <a:rPr lang="ru-RU" i="1" dirty="0" smtClean="0"/>
              <a:t>студенческих проектных </a:t>
            </a:r>
            <a:r>
              <a:rPr lang="ru-RU" i="1" dirty="0"/>
              <a:t>команд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2021" y="211261"/>
            <a:ext cx="349709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52021" y="2369286"/>
            <a:ext cx="349709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52021" y="4610267"/>
            <a:ext cx="349709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8" b="6153"/>
          <a:stretch/>
        </p:blipFill>
        <p:spPr>
          <a:xfrm>
            <a:off x="9290657" y="270729"/>
            <a:ext cx="1624222" cy="1971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18" y="1910870"/>
            <a:ext cx="2749519" cy="2053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96" y="2204246"/>
            <a:ext cx="2762543" cy="1886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31" y="2425535"/>
            <a:ext cx="2745509" cy="1874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01" y="2627108"/>
            <a:ext cx="2782580" cy="1900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96" y="4636864"/>
            <a:ext cx="2594888" cy="19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381" cy="13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624" y="365125"/>
            <a:ext cx="60055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Организация работы с обучающимися</a:t>
            </a:r>
            <a:r>
              <a:rPr lang="en-US" sz="3000" b="1" dirty="0" smtClean="0">
                <a:solidFill>
                  <a:schemeClr val="bg1"/>
                </a:solidFill>
              </a:rPr>
              <a:t>:</a:t>
            </a:r>
            <a:r>
              <a:rPr lang="ru-RU" sz="3000" b="1" dirty="0" smtClean="0">
                <a:solidFill>
                  <a:schemeClr val="bg1"/>
                </a:solidFill>
              </a:rPr>
              <a:t/>
            </a:r>
            <a:br>
              <a:rPr lang="ru-RU" sz="3000" b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участие в ФП «Большая перемена»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1944302"/>
            <a:ext cx="7949631" cy="4697289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Инновационный элемент мероприятия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600" i="1" dirty="0" smtClean="0"/>
              <a:t>создание </a:t>
            </a:r>
            <a:r>
              <a:rPr lang="ru-RU" sz="2600" i="1" dirty="0"/>
              <a:t>собственных проектов участниками </a:t>
            </a:r>
            <a:r>
              <a:rPr lang="ru-RU" sz="2600" i="1" dirty="0" smtClean="0"/>
              <a:t>конкурса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600" i="1" dirty="0" smtClean="0"/>
              <a:t>возможность попробовать </a:t>
            </a:r>
            <a:r>
              <a:rPr lang="ru-RU" sz="2600" i="1" dirty="0"/>
              <a:t>себя в роли исследователей, изобретателей, предпринимателей и общественных </a:t>
            </a:r>
            <a:r>
              <a:rPr lang="ru-RU" sz="2600" i="1" dirty="0" smtClean="0"/>
              <a:t>деятелей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Основной результат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i="1" dirty="0"/>
              <a:t>открытие клуба «Большая перемена»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i="1" dirty="0" smtClean="0"/>
              <a:t>выход трех обучающихся в полуфинал конкурса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i="1" dirty="0" smtClean="0"/>
              <a:t>развитие творческих способностей, критического мышления, креативности </a:t>
            </a:r>
            <a:r>
              <a:rPr lang="ru-RU" sz="2600" i="1" dirty="0"/>
              <a:t>и </a:t>
            </a:r>
            <a:r>
              <a:rPr lang="ru-RU" sz="2600" i="1" dirty="0" smtClean="0"/>
              <a:t>лидерских качеств студентов</a:t>
            </a:r>
          </a:p>
          <a:p>
            <a:pPr marL="0" indent="0">
              <a:buNone/>
            </a:pPr>
            <a:endParaRPr lang="ru-RU" sz="2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365341" y="148201"/>
            <a:ext cx="3690069" cy="64633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36821" r="-14095" b="29159"/>
          <a:stretch/>
        </p:blipFill>
        <p:spPr>
          <a:xfrm>
            <a:off x="8723059" y="288453"/>
            <a:ext cx="3499758" cy="1876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85" y="1784923"/>
            <a:ext cx="1984030" cy="1894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9" b="-190"/>
          <a:stretch/>
        </p:blipFill>
        <p:spPr>
          <a:xfrm>
            <a:off x="9435800" y="2945453"/>
            <a:ext cx="2460597" cy="2230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8283" r="13619" b="10451"/>
          <a:stretch/>
        </p:blipFill>
        <p:spPr>
          <a:xfrm>
            <a:off x="10385812" y="3679052"/>
            <a:ext cx="1625752" cy="2181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43785" y="5945045"/>
            <a:ext cx="35668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опыт</a:t>
            </a:r>
            <a:endParaRPr lang="ru-RU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vk.com/club222951101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6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948" y="365125"/>
            <a:ext cx="5733175" cy="1325563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Организация работы с обучающимися</a:t>
            </a:r>
            <a:r>
              <a:rPr lang="en-US" sz="3000" b="1" dirty="0" smtClean="0">
                <a:solidFill>
                  <a:schemeClr val="bg1"/>
                </a:solidFill>
              </a:rPr>
              <a:t>:</a:t>
            </a:r>
            <a:r>
              <a:rPr lang="ru-RU" sz="3000" b="1" dirty="0" smtClean="0">
                <a:solidFill>
                  <a:schemeClr val="bg1"/>
                </a:solidFill>
              </a:rPr>
              <a:t/>
            </a:r>
            <a:br>
              <a:rPr lang="ru-RU" sz="3000" b="1" dirty="0" smtClean="0">
                <a:solidFill>
                  <a:schemeClr val="bg1"/>
                </a:solidFill>
              </a:rPr>
            </a:br>
            <a:r>
              <a:rPr lang="ru-RU" sz="3000" b="1" dirty="0" smtClean="0">
                <a:solidFill>
                  <a:schemeClr val="bg1"/>
                </a:solidFill>
              </a:rPr>
              <a:t>р</a:t>
            </a:r>
            <a:r>
              <a:rPr lang="ru-RU" sz="3000" b="1" i="1" dirty="0" smtClean="0">
                <a:solidFill>
                  <a:schemeClr val="bg1"/>
                </a:solidFill>
              </a:rPr>
              <a:t>азвитие «Движения Первых»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912335"/>
            <a:ext cx="8004117" cy="4697289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Инновационный элемент мероприятия</a:t>
            </a:r>
          </a:p>
          <a:p>
            <a:pPr marL="0" indent="0">
              <a:buNone/>
            </a:pPr>
            <a:r>
              <a:rPr lang="ru-RU" sz="2400" i="1" dirty="0" smtClean="0"/>
              <a:t>Внедрение </a:t>
            </a:r>
            <a:r>
              <a:rPr lang="ru-RU" sz="2400" i="1" dirty="0"/>
              <a:t>новых форматов мероприятий и программ, направленных на развитие творческих способностей, лидерских качеств и социальной активности участников.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Основной результат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Участие </a:t>
            </a:r>
            <a:r>
              <a:rPr lang="ru-RU" sz="2400" i="1" dirty="0"/>
              <a:t>в форумах «Территория возможностей» </a:t>
            </a:r>
            <a:r>
              <a:rPr lang="ru-RU" sz="2400" i="1" dirty="0" smtClean="0"/>
              <a:t>, «Энергия округа», «Будущее за нами – тебе решать»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1 место проекта «Объединяй детей разных социальных направлений» на форуме «Территория возможностей», его реализация в детском доме г. Яровое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получение региональной премии Движения Первых Алтайского края «Будущее за нами»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Председатель Движения Первых техникума – член регионального совета Первых Алтайского края, лидер направления «Труд, профессия и твое дело» Движения Первых Алтайского края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503490" y="53983"/>
            <a:ext cx="3497095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03490" y="5963293"/>
            <a:ext cx="34456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опыт</a:t>
            </a:r>
            <a:endParaRPr lang="ru-RU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vk.com/clubrddm22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381" cy="13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2" y="211261"/>
            <a:ext cx="1396935" cy="3100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2005" r="13009"/>
          <a:stretch/>
        </p:blipFill>
        <p:spPr>
          <a:xfrm>
            <a:off x="10175493" y="189393"/>
            <a:ext cx="1761478" cy="3122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821" y="3521219"/>
            <a:ext cx="3297446" cy="22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948" y="365125"/>
            <a:ext cx="5733175" cy="1325563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Организация работы с обучающимися</a:t>
            </a:r>
            <a:r>
              <a:rPr lang="en-US" sz="3000" b="1" dirty="0" smtClean="0">
                <a:solidFill>
                  <a:schemeClr val="bg1"/>
                </a:solidFill>
              </a:rPr>
              <a:t>:</a:t>
            </a:r>
            <a:r>
              <a:rPr lang="ru-RU" sz="3000" b="1" dirty="0" smtClean="0">
                <a:solidFill>
                  <a:schemeClr val="bg1"/>
                </a:solidFill>
              </a:rPr>
              <a:t/>
            </a:r>
            <a:br>
              <a:rPr lang="ru-RU" sz="3000" b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участие в </a:t>
            </a:r>
            <a:r>
              <a:rPr lang="ru-RU" sz="3000" b="1" i="1" dirty="0" err="1" smtClean="0">
                <a:solidFill>
                  <a:schemeClr val="bg1"/>
                </a:solidFill>
              </a:rPr>
              <a:t>грантовых</a:t>
            </a:r>
            <a:r>
              <a:rPr lang="ru-RU" sz="3000" b="1" i="1" dirty="0" smtClean="0">
                <a:solidFill>
                  <a:schemeClr val="bg1"/>
                </a:solidFill>
              </a:rPr>
              <a:t> проектах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18" y="1944302"/>
            <a:ext cx="7673936" cy="46972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Инновационный элемент мероприятия</a:t>
            </a:r>
          </a:p>
          <a:p>
            <a:pPr marL="0" indent="0">
              <a:buNone/>
            </a:pPr>
            <a:r>
              <a:rPr lang="ru-RU" sz="2400" i="1" dirty="0" smtClean="0"/>
              <a:t>Разработка </a:t>
            </a:r>
            <a:r>
              <a:rPr lang="ru-RU" sz="2400" i="1" dirty="0"/>
              <a:t>и внедрение новых идей, технологий и методов, направленных на решение актуальных проблем и повышение </a:t>
            </a:r>
            <a:r>
              <a:rPr lang="ru-RU" sz="2400" i="1" dirty="0" smtClean="0"/>
              <a:t>условий и качества образования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Основной результат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Участие в конкурсе лучших проектов для детей и молодежи «Конкурс первичных отделений Движения Первых»</a:t>
            </a:r>
            <a:endParaRPr lang="ru-RU" sz="24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Получение гранта на создание «АРТ- пространство </a:t>
            </a:r>
            <a:r>
              <a:rPr lang="ru-RU" sz="2400" i="1" dirty="0" err="1" smtClean="0"/>
              <a:t>Релакс</a:t>
            </a:r>
            <a:r>
              <a:rPr lang="ru-RU" sz="2400" i="1" dirty="0" smtClean="0"/>
              <a:t>» в студенческом </a:t>
            </a:r>
            <a:r>
              <a:rPr lang="ru-RU" sz="2400" i="1" smtClean="0"/>
              <a:t>общежитии </a:t>
            </a:r>
            <a:r>
              <a:rPr lang="ru-RU" sz="2400" i="1" smtClean="0"/>
              <a:t>техникума</a:t>
            </a:r>
            <a:endParaRPr lang="ru-RU" sz="2400" i="1" dirty="0"/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2021" y="211261"/>
            <a:ext cx="349709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52021" y="2369285"/>
            <a:ext cx="3497093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04826" y="5081307"/>
            <a:ext cx="349709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381" cy="13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53" y="249533"/>
            <a:ext cx="2873829" cy="19930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26" y="2431692"/>
            <a:ext cx="3391479" cy="24605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571" y="5126672"/>
            <a:ext cx="3075988" cy="13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948" y="365125"/>
            <a:ext cx="5733175" cy="1325563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Организация работы с обучающимися</a:t>
            </a:r>
            <a:r>
              <a:rPr lang="en-US" sz="3000" b="1" dirty="0" smtClean="0">
                <a:solidFill>
                  <a:schemeClr val="bg1"/>
                </a:solidFill>
              </a:rPr>
              <a:t>:</a:t>
            </a:r>
            <a:r>
              <a:rPr lang="ru-RU" sz="3000" b="1" dirty="0" smtClean="0">
                <a:solidFill>
                  <a:schemeClr val="bg1"/>
                </a:solidFill>
              </a:rPr>
              <a:t/>
            </a:r>
            <a:br>
              <a:rPr lang="ru-RU" sz="3000" b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работа </a:t>
            </a:r>
            <a:r>
              <a:rPr lang="ru-RU" sz="3000" b="1" i="1" dirty="0" err="1" smtClean="0">
                <a:solidFill>
                  <a:schemeClr val="bg1"/>
                </a:solidFill>
              </a:rPr>
              <a:t>медиацентра</a:t>
            </a:r>
            <a:r>
              <a:rPr lang="ru-RU" sz="3000" b="1" i="1" dirty="0" smtClean="0">
                <a:solidFill>
                  <a:schemeClr val="bg1"/>
                </a:solidFill>
              </a:rPr>
              <a:t> «Голос»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18" y="1944302"/>
            <a:ext cx="7673936" cy="469728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Инновационный элемент мероприятия</a:t>
            </a:r>
          </a:p>
          <a:p>
            <a:pPr marL="0" indent="0">
              <a:buNone/>
            </a:pPr>
            <a:r>
              <a:rPr lang="ru-RU" sz="2400" i="1" dirty="0" smtClean="0"/>
              <a:t>Объединение традиционных информационно-библиотечных </a:t>
            </a:r>
            <a:r>
              <a:rPr lang="ru-RU" sz="2400" i="1" dirty="0"/>
              <a:t>и </a:t>
            </a:r>
            <a:r>
              <a:rPr lang="ru-RU" sz="2400" i="1" dirty="0" smtClean="0"/>
              <a:t>современных мультимедийных возможностей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Основной результат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/>
              <a:t>оперативное и качественное освещение общественных мероприятий </a:t>
            </a:r>
            <a:r>
              <a:rPr lang="ru-RU" sz="2400" i="1" dirty="0" smtClean="0"/>
              <a:t>всех </a:t>
            </a:r>
            <a:r>
              <a:rPr lang="ru-RU" sz="2400" i="1" dirty="0"/>
              <a:t>уровней;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увеличение </a:t>
            </a:r>
            <a:r>
              <a:rPr lang="ru-RU" sz="2400" i="1" dirty="0"/>
              <a:t>числа студентов, вовлечённых в органы студенческого </a:t>
            </a:r>
            <a:r>
              <a:rPr lang="ru-RU" sz="2400" i="1" dirty="0" smtClean="0"/>
              <a:t>самоуправления;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участие </a:t>
            </a:r>
            <a:r>
              <a:rPr lang="ru-RU" sz="2400" i="1" dirty="0"/>
              <a:t>в </a:t>
            </a:r>
            <a:r>
              <a:rPr lang="ru-RU" sz="2400" i="1" dirty="0" err="1" smtClean="0"/>
              <a:t>медиафоруме</a:t>
            </a:r>
            <a:r>
              <a:rPr lang="ru-RU" sz="2400" i="1" dirty="0" smtClean="0"/>
              <a:t> «Ценностные ориентиры студенческих медиа»</a:t>
            </a:r>
            <a:endParaRPr lang="ru-RU" sz="24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/>
              <a:t>повышение имиджа техникума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52020" y="136250"/>
            <a:ext cx="3356803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52020" y="3225271"/>
            <a:ext cx="3497095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опыт </a:t>
            </a:r>
          </a:p>
          <a:p>
            <a:r>
              <a:rPr lang="ru-RU" dirty="0">
                <a:hlinkClick r:id="rId2"/>
              </a:rPr>
              <a:t>Чат </a:t>
            </a:r>
            <a:r>
              <a:rPr lang="ru-RU" dirty="0" err="1">
                <a:hlinkClick r:id="rId2"/>
              </a:rPr>
              <a:t>Яровского</a:t>
            </a:r>
            <a:r>
              <a:rPr lang="ru-RU" dirty="0">
                <a:hlinkClick r:id="rId2"/>
              </a:rPr>
              <a:t> политехнического техникума ( Алтайский край , СПО) (telegram.org</a:t>
            </a:r>
            <a:r>
              <a:rPr lang="ru-RU" dirty="0" smtClean="0">
                <a:hlinkClick r:id="rId2"/>
              </a:rPr>
              <a:t>)</a:t>
            </a:r>
            <a:endParaRPr lang="ru-RU" dirty="0" smtClean="0"/>
          </a:p>
          <a:p>
            <a:r>
              <a:rPr lang="ru-RU" dirty="0">
                <a:hlinkClick r:id="rId3"/>
              </a:rPr>
              <a:t>Новости от советника (</a:t>
            </a:r>
            <a:r>
              <a:rPr lang="en-US" dirty="0">
                <a:hlinkClick r:id="rId3"/>
              </a:rPr>
              <a:t>vk.com)</a:t>
            </a:r>
            <a:endParaRPr lang="ru-RU" dirty="0"/>
          </a:p>
          <a:p>
            <a:r>
              <a:rPr lang="ru-RU" dirty="0">
                <a:hlinkClick r:id="rId4"/>
              </a:rPr>
              <a:t>КГБПОУ "</a:t>
            </a:r>
            <a:r>
              <a:rPr lang="ru-RU" dirty="0" err="1">
                <a:hlinkClick r:id="rId4"/>
              </a:rPr>
              <a:t>Яровской</a:t>
            </a:r>
            <a:r>
              <a:rPr lang="ru-RU" dirty="0">
                <a:hlinkClick r:id="rId4"/>
              </a:rPr>
              <a:t> политехнический техникум (vk.com</a:t>
            </a:r>
            <a:r>
              <a:rPr lang="ru-RU" dirty="0" smtClean="0">
                <a:hlinkClick r:id="rId4"/>
              </a:rPr>
              <a:t>)</a:t>
            </a:r>
            <a:endParaRPr lang="ru-RU" dirty="0" smtClean="0"/>
          </a:p>
          <a:p>
            <a:r>
              <a:rPr lang="ru-RU" dirty="0">
                <a:hlinkClick r:id="rId5"/>
              </a:rPr>
              <a:t>Движение Первых | КГБПОУ </a:t>
            </a:r>
            <a:r>
              <a:rPr lang="ru-RU" dirty="0" err="1">
                <a:hlinkClick r:id="rId5"/>
              </a:rPr>
              <a:t>Яровской</a:t>
            </a:r>
            <a:r>
              <a:rPr lang="ru-RU" dirty="0">
                <a:hlinkClick r:id="rId5"/>
              </a:rPr>
              <a:t> техникум (vk.com</a:t>
            </a:r>
            <a:r>
              <a:rPr lang="ru-RU" dirty="0" smtClean="0">
                <a:hlinkClick r:id="rId5"/>
              </a:rPr>
              <a:t>)</a:t>
            </a:r>
            <a:endParaRPr lang="ru-RU" dirty="0" smtClean="0"/>
          </a:p>
          <a:p>
            <a:r>
              <a:rPr lang="ru-RU" dirty="0">
                <a:hlinkClick r:id="rId6"/>
              </a:rPr>
              <a:t>Клуб "Большая перемена" ЯПТ </a:t>
            </a:r>
            <a:r>
              <a:rPr lang="ru-RU" dirty="0" err="1">
                <a:hlinkClick r:id="rId6"/>
              </a:rPr>
              <a:t>г.Яровое</a:t>
            </a:r>
            <a:r>
              <a:rPr lang="ru-RU" dirty="0">
                <a:hlinkClick r:id="rId6"/>
              </a:rPr>
              <a:t> (vk.com</a:t>
            </a:r>
            <a:r>
              <a:rPr lang="ru-RU" dirty="0" smtClean="0">
                <a:hlinkClick r:id="rId6"/>
              </a:rPr>
              <a:t>)</a:t>
            </a:r>
            <a:endParaRPr lang="ru-RU" dirty="0"/>
          </a:p>
        </p:txBody>
      </p:sp>
      <p:pic>
        <p:nvPicPr>
          <p:cNvPr id="3074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381" cy="13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5" y="365125"/>
            <a:ext cx="3241472" cy="24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948" y="365125"/>
            <a:ext cx="5733175" cy="1325563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Взаимодействие в инновационном проекте с партнерами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944302"/>
            <a:ext cx="7962694" cy="4697289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Перечень социальных партнеров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/>
              <a:t>Муниципальное бюджетное учреждение </a:t>
            </a:r>
            <a:r>
              <a:rPr lang="ru-RU" sz="2400" i="1" dirty="0" smtClean="0"/>
              <a:t>культуры «</a:t>
            </a:r>
            <a:r>
              <a:rPr lang="ru-RU" sz="2400" i="1" dirty="0"/>
              <a:t>Музей истории г. Яровое</a:t>
            </a:r>
            <a:r>
              <a:rPr lang="ru-RU" sz="2400" i="1" dirty="0" smtClean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Образовательные учреждения г. Яровое </a:t>
            </a:r>
            <a:r>
              <a:rPr lang="ru-RU" sz="2400" i="1" dirty="0"/>
              <a:t>и близлежащих районов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МБУК </a:t>
            </a:r>
            <a:r>
              <a:rPr lang="ru-RU" sz="2400" i="1" dirty="0"/>
              <a:t>"Городская библиотека" г. </a:t>
            </a:r>
            <a:r>
              <a:rPr lang="ru-RU" sz="2400" i="1" dirty="0" smtClean="0"/>
              <a:t>Яровое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/>
              <a:t>Комитет по культуре, спорту и молодежной </a:t>
            </a:r>
            <a:r>
              <a:rPr lang="ru-RU" sz="2400" i="1" dirty="0" smtClean="0"/>
              <a:t>политики Администрации г. Яровое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Кадровые партнеры техникума – организации и ИП города и близлежащих районов</a:t>
            </a:r>
            <a:endParaRPr lang="ru-RU" sz="2400" i="1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Направления взаимодействия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/>
              <a:t>Волонтерская деятельность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/>
              <a:t>Организация поисковой и исследовательской деятельности </a:t>
            </a:r>
            <a:r>
              <a:rPr lang="ru-RU" sz="2400" i="1" dirty="0" smtClean="0"/>
              <a:t>студентов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/>
              <a:t>Организация совместных </a:t>
            </a:r>
            <a:r>
              <a:rPr lang="ru-RU" sz="2400" i="1" dirty="0" smtClean="0"/>
              <a:t>мероприятий, экскурсий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err="1" smtClean="0"/>
              <a:t>Профориентационная</a:t>
            </a:r>
            <a:r>
              <a:rPr lang="ru-RU" sz="2400" i="1" dirty="0" smtClean="0"/>
              <a:t> работа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452021" y="211261"/>
            <a:ext cx="349709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52021" y="2369286"/>
            <a:ext cx="349709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52021" y="4610267"/>
            <a:ext cx="349709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381" cy="13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608" y="229018"/>
            <a:ext cx="2713920" cy="2035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24" y="4865139"/>
            <a:ext cx="3381287" cy="15215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0" b="29107"/>
          <a:stretch/>
        </p:blipFill>
        <p:spPr>
          <a:xfrm>
            <a:off x="8724163" y="2415653"/>
            <a:ext cx="2713810" cy="19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948" y="211261"/>
            <a:ext cx="5998608" cy="1325563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Этапы реализации проекта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Открыт прием заявок на присвоение статуса РИП и включения в БЛП - Алтайский  институт развития образования имени Адриана Митрофановича Топ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381" cy="13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6" descr="Графический элемент SmartArt для изображения схемы процесса">
            <a:extLst>
              <a:ext uri="{FF2B5EF4-FFF2-40B4-BE49-F238E27FC236}">
                <a16:creationId xmlns:a16="http://schemas.microsoft.com/office/drawing/2014/main" id="{3F3F2756-2E70-4E81-9B93-4AC1BABBE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276680"/>
              </p:ext>
            </p:extLst>
          </p:nvPr>
        </p:nvGraphicFramePr>
        <p:xfrm>
          <a:off x="684576" y="1369889"/>
          <a:ext cx="11029950" cy="518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41897" y="2601879"/>
            <a:ext cx="2442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Определение целей и задач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Разработка проекта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Представление идеи на фестивале инновационных проектов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3717" y="1864455"/>
            <a:ext cx="2578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kern="0" dirty="0">
                <a:solidFill>
                  <a:srgbClr val="002060"/>
                </a:solidFill>
              </a:rPr>
              <a:t>Открытие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Подготовка нормативных документов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Разработка плана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Определение необходимых ресурсов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Создание команды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1273" y="2141454"/>
            <a:ext cx="2528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Реализация плана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Мониторинг промежуточных результатов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Анализ показателей  эффективности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Корректирующие действия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79431" y="2412282"/>
            <a:ext cx="20877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Анализ результатов 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Обобщение опыта проведения стажерских практик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Трансляция опыта</a:t>
            </a: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0EE2B8-1177-024C-8077-9295F7502E5D}"/>
              </a:ext>
            </a:extLst>
          </p:cNvPr>
          <p:cNvSpPr txBox="1"/>
          <p:nvPr/>
        </p:nvSpPr>
        <p:spPr>
          <a:xfrm>
            <a:off x="1142054" y="5625823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декабрь 2023г –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black"/>
                </a:solidFill>
              </a:rPr>
              <a:t>июнь 2024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33FB2D-222F-A74E-9A10-B73CD749DD2B}"/>
              </a:ext>
            </a:extLst>
          </p:cNvPr>
          <p:cNvSpPr txBox="1"/>
          <p:nvPr/>
        </p:nvSpPr>
        <p:spPr>
          <a:xfrm>
            <a:off x="4024670" y="5625822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сентябрь –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октябрь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2024г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0D8E8B-8B83-B641-82AB-199A6191A4FB}"/>
              </a:ext>
            </a:extLst>
          </p:cNvPr>
          <p:cNvSpPr txBox="1"/>
          <p:nvPr/>
        </p:nvSpPr>
        <p:spPr>
          <a:xfrm>
            <a:off x="6764625" y="5625823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black"/>
                </a:solidFill>
              </a:rPr>
              <a:t>октябрь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2024г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июнь 2026г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1C0571-8922-AE41-8758-21391283FC42}"/>
              </a:ext>
            </a:extLst>
          </p:cNvPr>
          <p:cNvSpPr txBox="1"/>
          <p:nvPr/>
        </p:nvSpPr>
        <p:spPr>
          <a:xfrm>
            <a:off x="9013915" y="5625823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апрель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июнь 2026г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414">
            <a:off x="9335406" y="480278"/>
            <a:ext cx="2564892" cy="1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672</Words>
  <Application>Microsoft Office PowerPoint</Application>
  <PresentationFormat>Широкоэкранный</PresentationFormat>
  <Paragraphs>198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Wingdings</vt:lpstr>
      <vt:lpstr>Тема Office</vt:lpstr>
      <vt:lpstr>НАЧАЛО РЕАЛИЗАЦИИ ПРОЕКТА АКСЕЛЕРАТОР  «НЕ СТОЙ НА МЕСТЕ!»</vt:lpstr>
      <vt:lpstr>Презентация PowerPoint</vt:lpstr>
      <vt:lpstr>Организация работы с педагогическим коллективом : обучение педагогов по вопросам организации проектной деятельнстсти</vt:lpstr>
      <vt:lpstr>Организация работы с обучающимися: участие в ФП «Большая перемена»</vt:lpstr>
      <vt:lpstr>Организация работы с обучающимися: развитие «Движения Первых»</vt:lpstr>
      <vt:lpstr>Организация работы с обучающимися: участие в грантовых проектах</vt:lpstr>
      <vt:lpstr>Организация работы с обучающимися: работа медиацентра «Голос»</vt:lpstr>
      <vt:lpstr>Взаимодействие в инновационном проекте с партнерами</vt:lpstr>
      <vt:lpstr>Этапы реализации проекта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РИП</dc:title>
  <dc:creator>Говорухина Г.В.</dc:creator>
  <cp:lastModifiedBy>Elena</cp:lastModifiedBy>
  <cp:revision>52</cp:revision>
  <dcterms:created xsi:type="dcterms:W3CDTF">2024-09-24T08:20:13Z</dcterms:created>
  <dcterms:modified xsi:type="dcterms:W3CDTF">2024-10-15T10:03:18Z</dcterms:modified>
</cp:coreProperties>
</file>