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28" y="651275"/>
                  <a:pt x="190330" y="133247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8"/>
                  <a:pt x="296493" y="669648"/>
                  <a:pt x="662236" y="669648"/>
                </a:cubicBezTo>
                <a:lnTo>
                  <a:pt x="1829084" y="669648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9"/>
                </a:moveTo>
                <a:cubicBezTo>
                  <a:pt x="0" y="1051088"/>
                  <a:pt x="206242" y="1257554"/>
                  <a:pt x="460651" y="1257554"/>
                </a:cubicBezTo>
                <a:lnTo>
                  <a:pt x="460651" y="1257554"/>
                </a:lnTo>
                <a:cubicBezTo>
                  <a:pt x="715037" y="1257554"/>
                  <a:pt x="921301" y="1051088"/>
                  <a:pt x="921301" y="796449"/>
                </a:cubicBezTo>
                <a:lnTo>
                  <a:pt x="921301" y="461103"/>
                </a:lnTo>
                <a:cubicBezTo>
                  <a:pt x="921301" y="206468"/>
                  <a:pt x="715037" y="0"/>
                  <a:pt x="460651" y="0"/>
                </a:cubicBezTo>
                <a:lnTo>
                  <a:pt x="460651" y="0"/>
                </a:lnTo>
                <a:cubicBezTo>
                  <a:pt x="206242" y="0"/>
                  <a:pt x="0" y="206468"/>
                  <a:pt x="0" y="461103"/>
                </a:cubicBezTo>
                <a:lnTo>
                  <a:pt x="0" y="796449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 rot="10800000">
            <a:off x="284108" y="84730"/>
            <a:ext cx="1862641" cy="1863205"/>
          </a:xfrm>
          <a:custGeom>
            <a:avLst/>
            <a:gdLst/>
            <a:ahLst/>
            <a:cxnLst/>
            <a:rect l="l" t="t" r="r" b="b"/>
            <a:pathLst>
              <a:path w="1862641" h="1863205">
                <a:moveTo>
                  <a:pt x="33010" y="1188541"/>
                </a:moveTo>
                <a:cubicBezTo>
                  <a:pt x="-102228" y="682719"/>
                  <a:pt x="190330" y="164691"/>
                  <a:pt x="686427" y="31444"/>
                </a:cubicBezTo>
                <a:cubicBezTo>
                  <a:pt x="1182529" y="-101726"/>
                  <a:pt x="1694394" y="200331"/>
                  <a:pt x="1829632" y="706149"/>
                </a:cubicBezTo>
                <a:cubicBezTo>
                  <a:pt x="1964869" y="1211971"/>
                  <a:pt x="1672308" y="1729973"/>
                  <a:pt x="1176213" y="1863205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 rot="10800000"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1192101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 rot="10800000"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 rot="10800000"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 rot="10800000"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 rot="10800000"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 rot="10800000"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 rot="10800000"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761990" y="1054778"/>
            <a:ext cx="1097280" cy="1097280"/>
          </a:xfrm>
          <a:custGeom>
            <a:avLst/>
            <a:gdLst/>
            <a:ahLst/>
            <a:cxnLst/>
            <a:rect l="l" t="t" r="r" b="b"/>
            <a:pathLst>
              <a:path w="1097280" h="1097280">
                <a:moveTo>
                  <a:pt x="0" y="1097280"/>
                </a:moveTo>
                <a:lnTo>
                  <a:pt x="0" y="0"/>
                </a:lnTo>
                <a:lnTo>
                  <a:pt x="1097280" y="0"/>
                </a:lnTo>
                <a:lnTo>
                  <a:pt x="109728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761990" y="3885447"/>
            <a:ext cx="5994400" cy="1741332"/>
          </a:xfrm>
          <a:custGeom>
            <a:avLst/>
            <a:gdLst/>
            <a:ahLst/>
            <a:cxnLst/>
            <a:rect l="l" t="t" r="r" b="b"/>
            <a:pathLst>
              <a:path w="5994400" h="1741332">
                <a:moveTo>
                  <a:pt x="0" y="1741332"/>
                </a:moveTo>
                <a:lnTo>
                  <a:pt x="0" y="0"/>
                </a:lnTo>
                <a:lnTo>
                  <a:pt x="5994400" y="0"/>
                </a:lnTo>
                <a:lnTo>
                  <a:pt x="5994400" y="1741332"/>
                </a:lnTo>
                <a:lnTo>
                  <a:pt x="0" y="1741332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800" dirty="0">
                <a:solidFill>
                  <a:srgbClr val="3A3A3A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Методы, упражнения и рекомендации для различных </a:t>
            </a:r>
            <a:r>
              <a:rPr lang="en-US" sz="1800" dirty="0" err="1">
                <a:solidFill>
                  <a:srgbClr val="3A3A3A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возрастных</a:t>
            </a:r>
            <a:r>
              <a:rPr lang="en-US" sz="1800" dirty="0">
                <a:solidFill>
                  <a:srgbClr val="3A3A3A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</a:t>
            </a:r>
            <a:r>
              <a:rPr lang="en-US" sz="1800" dirty="0" err="1" smtClean="0">
                <a:solidFill>
                  <a:srgbClr val="3A3A3A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групп</a:t>
            </a:r>
            <a:endParaRPr lang="ru-RU" sz="1800" dirty="0" smtClean="0">
              <a:solidFill>
                <a:srgbClr val="3A3A3A"/>
              </a:solidFill>
              <a:latin typeface="Figtree" pitchFamily="34" charset="0"/>
              <a:ea typeface="Figtree" pitchFamily="34" charset="-122"/>
              <a:cs typeface="Figtree" pitchFamily="34" charset="-120"/>
            </a:endParaRPr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endParaRPr lang="ru-RU" dirty="0" smtClean="0">
              <a:solidFill>
                <a:srgbClr val="3A3A3A"/>
              </a:solidFill>
              <a:latin typeface="Figtree" pitchFamily="34" charset="0"/>
              <a:ea typeface="Figtree" pitchFamily="34" charset="-122"/>
              <a:cs typeface="Figtree" pitchFamily="34" charset="-120"/>
            </a:endParaRPr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endParaRPr lang="ru-RU" sz="1800" dirty="0" smtClean="0">
              <a:solidFill>
                <a:srgbClr val="3A3A3A"/>
              </a:solidFill>
              <a:latin typeface="Figtree" pitchFamily="34" charset="0"/>
              <a:ea typeface="Figtree" pitchFamily="34" charset="-122"/>
              <a:cs typeface="Figtree" pitchFamily="34" charset="-120"/>
            </a:endParaRPr>
          </a:p>
          <a:p>
            <a:pPr marL="0" indent="0" algn="r">
              <a:lnSpc>
                <a:spcPct val="100000"/>
              </a:lnSpc>
              <a:spcBef>
                <a:spcPts val="1000"/>
              </a:spcBef>
              <a:buNone/>
            </a:pPr>
            <a:r>
              <a:rPr lang="ru-RU" dirty="0" smtClean="0">
                <a:solidFill>
                  <a:srgbClr val="3A3A3A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Подготовила: педагог-психолог </a:t>
            </a:r>
            <a:r>
              <a:rPr lang="ru-RU" dirty="0" err="1" smtClean="0">
                <a:solidFill>
                  <a:srgbClr val="3A3A3A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Недбаева</a:t>
            </a:r>
            <a:r>
              <a:rPr lang="ru-RU" dirty="0" smtClean="0">
                <a:solidFill>
                  <a:srgbClr val="3A3A3A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М.В.</a:t>
            </a:r>
            <a:endParaRPr lang="en-US" sz="1800" dirty="0" smtClean="0">
              <a:solidFill>
                <a:srgbClr val="3A3A3A"/>
              </a:solidFill>
              <a:latin typeface="Figtree" pitchFamily="34" charset="0"/>
              <a:ea typeface="Figtree" pitchFamily="34" charset="-122"/>
              <a:cs typeface="Figtree" pitchFamily="34" charset="-120"/>
            </a:endParaRPr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endParaRPr lang="en-US" dirty="0" smtClean="0">
              <a:solidFill>
                <a:srgbClr val="3A3A3A"/>
              </a:solidFill>
              <a:latin typeface="Figtree" pitchFamily="34" charset="0"/>
              <a:ea typeface="Figtree" pitchFamily="34" charset="-122"/>
            </a:endParaRPr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endParaRPr lang="en-US" sz="1800" dirty="0" smtClean="0">
              <a:solidFill>
                <a:srgbClr val="3A3A3A"/>
              </a:solidFill>
              <a:latin typeface="Figtree" pitchFamily="34" charset="0"/>
              <a:ea typeface="Figtree" pitchFamily="34" charset="-122"/>
            </a:endParaRPr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endParaRPr lang="en-US" sz="1800" dirty="0"/>
          </a:p>
        </p:txBody>
      </p:sp>
      <p:sp>
        <p:nvSpPr>
          <p:cNvPr id="22" name="Text 20"/>
          <p:cNvSpPr/>
          <p:nvPr/>
        </p:nvSpPr>
        <p:spPr>
          <a:xfrm>
            <a:off x="761990" y="1054778"/>
            <a:ext cx="5994400" cy="2553577"/>
          </a:xfrm>
          <a:custGeom>
            <a:avLst/>
            <a:gdLst/>
            <a:ahLst/>
            <a:cxnLst/>
            <a:rect l="l" t="t" r="r" b="b"/>
            <a:pathLst>
              <a:path w="5994400" h="2553577">
                <a:moveTo>
                  <a:pt x="0" y="2553577"/>
                </a:moveTo>
                <a:lnTo>
                  <a:pt x="0" y="0"/>
                </a:lnTo>
                <a:lnTo>
                  <a:pt x="5994400" y="0"/>
                </a:lnTo>
                <a:lnTo>
                  <a:pt x="5994400" y="2553577"/>
                </a:lnTo>
                <a:lnTo>
                  <a:pt x="0" y="2553577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3B2675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Развитие рефлексии в обучении</a:t>
            </a:r>
            <a:endParaRPr lang="en-US" sz="3200" dirty="0"/>
          </a:p>
        </p:txBody>
      </p:sp>
      <p:pic>
        <p:nvPicPr>
          <p:cNvPr id="23" name="Image 0" descr="/tmp/tmp-1-DxivffF1WG7P-.jpg"/>
          <p:cNvPicPr>
            <a:picLocks noChangeAspect="1"/>
          </p:cNvPicPr>
          <p:nvPr/>
        </p:nvPicPr>
        <p:blipFill>
          <a:blip r:embed="rId3"/>
          <a:srcRect l="27786" r="27786"/>
          <a:stretch/>
        </p:blipFill>
        <p:spPr>
          <a:xfrm>
            <a:off x="7620000" y="0"/>
            <a:ext cx="4572000" cy="6857999"/>
          </a:xfrm>
          <a:prstGeom prst="rect">
            <a:avLst/>
          </a:prstGeom>
        </p:spPr>
      </p:pic>
      <p:sp>
        <p:nvSpPr>
          <p:cNvPr id="24" name="Text 21"/>
          <p:cNvSpPr/>
          <p:nvPr/>
        </p:nvSpPr>
        <p:spPr>
          <a:xfrm>
            <a:off x="7620000" y="0"/>
            <a:ext cx="4572000" cy="6857999"/>
          </a:xfrm>
          <a:custGeom>
            <a:avLst/>
            <a:gdLst/>
            <a:ahLst/>
            <a:cxnLst/>
            <a:rect l="l" t="t" r="r" b="b"/>
            <a:pathLst>
              <a:path w="4572000" h="6857999">
                <a:moveTo>
                  <a:pt x="0" y="6857999"/>
                </a:moveTo>
                <a:lnTo>
                  <a:pt x="0" y="0"/>
                </a:lnTo>
                <a:lnTo>
                  <a:pt x="4572000" y="0"/>
                </a:lnTo>
                <a:lnTo>
                  <a:pt x="4572000" y="6857999"/>
                </a:lnTo>
                <a:lnTo>
                  <a:pt x="0" y="6857999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516899" y="223781"/>
            <a:ext cx="51984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МИНИСТЕРСТВО ОБРАЗОВАНИЯ И НАУКИ АЛТАЙСКОГО КРАЯ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КРАЕВОЕ ГОСУДАРСТВЕННОЕ БЮДЖЕТНОЕ ПРОФЕССИОНАЛЬНОЕ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ОБРАЗОВАТЕЛЬНОЕ УЧРЕЖДЕНИЕ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«ЯРОВСКОЙ ПОЛИТЕХНИЧЕСКИЙ ТЕХНИКУМ»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28" y="651275"/>
                  <a:pt x="190330" y="133247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8"/>
                  <a:pt x="296493" y="669648"/>
                  <a:pt x="662236" y="669648"/>
                </a:cubicBezTo>
                <a:lnTo>
                  <a:pt x="1829084" y="669648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9"/>
                </a:moveTo>
                <a:cubicBezTo>
                  <a:pt x="0" y="1051088"/>
                  <a:pt x="206242" y="1257554"/>
                  <a:pt x="460651" y="1257554"/>
                </a:cubicBezTo>
                <a:lnTo>
                  <a:pt x="460651" y="1257554"/>
                </a:lnTo>
                <a:cubicBezTo>
                  <a:pt x="715037" y="1257554"/>
                  <a:pt x="921301" y="1051088"/>
                  <a:pt x="921301" y="796449"/>
                </a:cubicBezTo>
                <a:lnTo>
                  <a:pt x="921301" y="461103"/>
                </a:lnTo>
                <a:cubicBezTo>
                  <a:pt x="921301" y="206468"/>
                  <a:pt x="715037" y="0"/>
                  <a:pt x="460651" y="0"/>
                </a:cubicBezTo>
                <a:lnTo>
                  <a:pt x="460651" y="0"/>
                </a:lnTo>
                <a:cubicBezTo>
                  <a:pt x="206242" y="0"/>
                  <a:pt x="0" y="206468"/>
                  <a:pt x="0" y="461103"/>
                </a:cubicBezTo>
                <a:lnTo>
                  <a:pt x="0" y="796449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 rot="10800000">
            <a:off x="284108" y="84730"/>
            <a:ext cx="1862641" cy="1863205"/>
          </a:xfrm>
          <a:custGeom>
            <a:avLst/>
            <a:gdLst/>
            <a:ahLst/>
            <a:cxnLst/>
            <a:rect l="l" t="t" r="r" b="b"/>
            <a:pathLst>
              <a:path w="1862641" h="1863205">
                <a:moveTo>
                  <a:pt x="33010" y="1188541"/>
                </a:moveTo>
                <a:cubicBezTo>
                  <a:pt x="-102228" y="682719"/>
                  <a:pt x="190330" y="164691"/>
                  <a:pt x="686427" y="31444"/>
                </a:cubicBezTo>
                <a:cubicBezTo>
                  <a:pt x="1182529" y="-101726"/>
                  <a:pt x="1694394" y="200331"/>
                  <a:pt x="1829632" y="706149"/>
                </a:cubicBezTo>
                <a:cubicBezTo>
                  <a:pt x="1964869" y="1211971"/>
                  <a:pt x="1672308" y="1729973"/>
                  <a:pt x="1176213" y="1863205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 rot="10800000"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1192101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 rot="10800000"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 rot="10800000"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 rot="10800000"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 rot="10800000"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 rot="10800000"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 rot="10800000"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761996" y="447"/>
            <a:ext cx="10607040" cy="1097280"/>
          </a:xfrm>
          <a:custGeom>
            <a:avLst/>
            <a:gdLst/>
            <a:ahLst/>
            <a:cxnLst/>
            <a:rect l="l" t="t" r="r" b="b"/>
            <a:pathLst>
              <a:path w="10607040" h="1097280">
                <a:moveTo>
                  <a:pt x="0" y="1097280"/>
                </a:moveTo>
                <a:lnTo>
                  <a:pt x="0" y="0"/>
                </a:lnTo>
                <a:lnTo>
                  <a:pt x="10607040" y="0"/>
                </a:lnTo>
                <a:lnTo>
                  <a:pt x="1060704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Понятие рефлексии в психологии</a:t>
            </a:r>
            <a:endParaRPr lang="en-US" sz="2400" dirty="0"/>
          </a:p>
        </p:txBody>
      </p:sp>
      <p:sp>
        <p:nvSpPr>
          <p:cNvPr id="21" name="Text 19"/>
          <p:cNvSpPr/>
          <p:nvPr/>
        </p:nvSpPr>
        <p:spPr>
          <a:xfrm>
            <a:off x="8168639" y="1536946"/>
            <a:ext cx="3200397" cy="4550616"/>
          </a:xfrm>
          <a:custGeom>
            <a:avLst/>
            <a:gdLst/>
            <a:ahLst/>
            <a:cxnLst/>
            <a:rect l="l" t="t" r="r" b="b"/>
            <a:pathLst>
              <a:path w="3200397" h="4550616">
                <a:moveTo>
                  <a:pt x="136113" y="4550616"/>
                </a:moveTo>
                <a:cubicBezTo>
                  <a:pt x="60940" y="4550616"/>
                  <a:pt x="0" y="4489676"/>
                  <a:pt x="0" y="4414503"/>
                </a:cubicBezTo>
                <a:lnTo>
                  <a:pt x="0" y="136113"/>
                </a:lnTo>
                <a:cubicBezTo>
                  <a:pt x="0" y="60940"/>
                  <a:pt x="60940" y="0"/>
                  <a:pt x="136113" y="0"/>
                </a:cubicBezTo>
                <a:lnTo>
                  <a:pt x="3064284" y="0"/>
                </a:lnTo>
                <a:cubicBezTo>
                  <a:pt x="3139457" y="0"/>
                  <a:pt x="3200397" y="60940"/>
                  <a:pt x="3200397" y="136113"/>
                </a:cubicBezTo>
                <a:lnTo>
                  <a:pt x="3200397" y="4414503"/>
                </a:lnTo>
                <a:cubicBezTo>
                  <a:pt x="3200397" y="4489676"/>
                  <a:pt x="3139457" y="4550616"/>
                  <a:pt x="3064284" y="4550616"/>
                </a:cubicBezTo>
                <a:lnTo>
                  <a:pt x="136113" y="4550616"/>
                </a:lnTo>
              </a:path>
            </a:pathLst>
          </a:custGeom>
          <a:blipFill>
            <a:blip r:embed="rId3"/>
            <a:srcRect l="26594" r="26594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761996" y="1938837"/>
            <a:ext cx="3200400" cy="1645920"/>
          </a:xfrm>
          <a:custGeom>
            <a:avLst/>
            <a:gdLst/>
            <a:ahLst/>
            <a:cxnLst/>
            <a:rect l="l" t="t" r="r" b="b"/>
            <a:pathLst>
              <a:path w="3200400" h="1645920">
                <a:moveTo>
                  <a:pt x="0" y="164592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645920"/>
                </a:lnTo>
                <a:lnTo>
                  <a:pt x="0" y="16459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Рефлексия в психологии — это осознание и анализ собственных мыслей и чувств.</a:t>
            </a:r>
            <a:endParaRPr lang="en-US" sz="1200" dirty="0"/>
          </a:p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Она помогает понять свои действия и их последствия.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761996" y="1564379"/>
            <a:ext cx="3200400" cy="274320"/>
          </a:xfrm>
          <a:custGeom>
            <a:avLst/>
            <a:gdLst/>
            <a:ahLst/>
            <a:cxnLst/>
            <a:rect l="l" t="t" r="r" b="b"/>
            <a:pathLst>
              <a:path w="3200400" h="274320">
                <a:moveTo>
                  <a:pt x="0" y="27432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274320"/>
                </a:lnTo>
                <a:lnTo>
                  <a:pt x="0" y="2743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Роль рефлексии</a:t>
            </a:r>
            <a:endParaRPr lang="en-US" sz="1400" dirty="0"/>
          </a:p>
        </p:txBody>
      </p:sp>
      <p:sp>
        <p:nvSpPr>
          <p:cNvPr id="24" name="Text 22"/>
          <p:cNvSpPr/>
          <p:nvPr/>
        </p:nvSpPr>
        <p:spPr>
          <a:xfrm>
            <a:off x="4362984" y="1938837"/>
            <a:ext cx="3200400" cy="1645920"/>
          </a:xfrm>
          <a:custGeom>
            <a:avLst/>
            <a:gdLst/>
            <a:ahLst/>
            <a:cxnLst/>
            <a:rect l="l" t="t" r="r" b="b"/>
            <a:pathLst>
              <a:path w="3200400" h="1645920">
                <a:moveTo>
                  <a:pt x="0" y="164592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645920"/>
                </a:lnTo>
                <a:lnTo>
                  <a:pt x="0" y="16459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Рефлексия проявляется в анализе прошедшего дня и оценке своих поступков.</a:t>
            </a:r>
            <a:endParaRPr lang="en-US" sz="1200" dirty="0"/>
          </a:p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Это позволяет учиться на ошибках и принимать более обоснованные решения.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4362984" y="1564379"/>
            <a:ext cx="3200400" cy="274320"/>
          </a:xfrm>
          <a:custGeom>
            <a:avLst/>
            <a:gdLst/>
            <a:ahLst/>
            <a:cxnLst/>
            <a:rect l="l" t="t" r="r" b="b"/>
            <a:pathLst>
              <a:path w="3200400" h="274320">
                <a:moveTo>
                  <a:pt x="0" y="27432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274320"/>
                </a:lnTo>
                <a:lnTo>
                  <a:pt x="0" y="2743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Примеры в жизни</a:t>
            </a:r>
            <a:endParaRPr lang="en-US" sz="1400" dirty="0"/>
          </a:p>
        </p:txBody>
      </p:sp>
      <p:sp>
        <p:nvSpPr>
          <p:cNvPr id="26" name="Text 24"/>
          <p:cNvSpPr/>
          <p:nvPr/>
        </p:nvSpPr>
        <p:spPr>
          <a:xfrm>
            <a:off x="761996" y="4436275"/>
            <a:ext cx="3200400" cy="1645920"/>
          </a:xfrm>
          <a:custGeom>
            <a:avLst/>
            <a:gdLst/>
            <a:ahLst/>
            <a:cxnLst/>
            <a:rect l="l" t="t" r="r" b="b"/>
            <a:pathLst>
              <a:path w="3200400" h="1645920">
                <a:moveTo>
                  <a:pt x="0" y="164592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645920"/>
                </a:lnTo>
                <a:lnTo>
                  <a:pt x="0" y="16459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Рефлексия отличается от самонаблюдения, так как включает критический анализ.</a:t>
            </a:r>
            <a:endParaRPr lang="en-US" sz="1200" dirty="0"/>
          </a:p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Она требует сознательных усилий, в отличие от интуитивного восприятия.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761996" y="4061817"/>
            <a:ext cx="3200400" cy="274320"/>
          </a:xfrm>
          <a:custGeom>
            <a:avLst/>
            <a:gdLst/>
            <a:ahLst/>
            <a:cxnLst/>
            <a:rect l="l" t="t" r="r" b="b"/>
            <a:pathLst>
              <a:path w="3200400" h="274320">
                <a:moveTo>
                  <a:pt x="0" y="27432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274320"/>
                </a:lnTo>
                <a:lnTo>
                  <a:pt x="0" y="2743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Сравнение с процессами</a:t>
            </a:r>
            <a:endParaRPr lang="en-US" sz="1400" dirty="0"/>
          </a:p>
        </p:txBody>
      </p:sp>
      <p:sp>
        <p:nvSpPr>
          <p:cNvPr id="28" name="Text 26"/>
          <p:cNvSpPr/>
          <p:nvPr/>
        </p:nvSpPr>
        <p:spPr>
          <a:xfrm>
            <a:off x="4362984" y="4436275"/>
            <a:ext cx="3200400" cy="1645920"/>
          </a:xfrm>
          <a:custGeom>
            <a:avLst/>
            <a:gdLst/>
            <a:ahLst/>
            <a:cxnLst/>
            <a:rect l="l" t="t" r="r" b="b"/>
            <a:pathLst>
              <a:path w="3200400" h="1645920">
                <a:moveTo>
                  <a:pt x="0" y="164592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645920"/>
                </a:lnTo>
                <a:lnTo>
                  <a:pt x="0" y="16459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Рефлексия способствует личностному росту и развитию самооценки.</a:t>
            </a:r>
            <a:endParaRPr lang="en-US" sz="1200" dirty="0"/>
          </a:p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Она помогает лучше воспринимать критику и развивать навыки самоанализа.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4362984" y="4061817"/>
            <a:ext cx="3200400" cy="274320"/>
          </a:xfrm>
          <a:custGeom>
            <a:avLst/>
            <a:gdLst/>
            <a:ahLst/>
            <a:cxnLst/>
            <a:rect l="l" t="t" r="r" b="b"/>
            <a:pathLst>
              <a:path w="3200400" h="274320">
                <a:moveTo>
                  <a:pt x="0" y="27432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274320"/>
                </a:lnTo>
                <a:lnTo>
                  <a:pt x="0" y="2743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Влияние на развитие</a:t>
            </a:r>
            <a:endParaRPr lang="en-US" sz="1400" dirty="0"/>
          </a:p>
        </p:txBody>
      </p:sp>
      <p:sp>
        <p:nvSpPr>
          <p:cNvPr id="30" name="Text 28"/>
          <p:cNvSpPr/>
          <p:nvPr/>
        </p:nvSpPr>
        <p:spPr>
          <a:xfrm>
            <a:off x="10454636" y="6129891"/>
            <a:ext cx="914400" cy="548640"/>
          </a:xfrm>
          <a:custGeom>
            <a:avLst/>
            <a:gdLst/>
            <a:ahLst/>
            <a:cxnLst/>
            <a:rect l="l" t="t" r="r" b="b"/>
            <a:pathLst>
              <a:path w="914400" h="548640">
                <a:moveTo>
                  <a:pt x="0" y="548640"/>
                </a:moveTo>
                <a:lnTo>
                  <a:pt x="0" y="0"/>
                </a:lnTo>
                <a:lnTo>
                  <a:pt x="914400" y="0"/>
                </a:lnTo>
                <a:lnTo>
                  <a:pt x="91440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999940" y="6495651"/>
            <a:ext cx="6035040" cy="182880"/>
          </a:xfrm>
          <a:custGeom>
            <a:avLst/>
            <a:gdLst/>
            <a:ahLst/>
            <a:cxnLst/>
            <a:rect l="l" t="t" r="r" b="b"/>
            <a:pathLst>
              <a:path w="6035040" h="182880">
                <a:moveTo>
                  <a:pt x="0" y="182880"/>
                </a:moveTo>
                <a:lnTo>
                  <a:pt x="0" y="0"/>
                </a:lnTo>
                <a:lnTo>
                  <a:pt x="6035040" y="0"/>
                </a:lnTo>
                <a:lnTo>
                  <a:pt x="603504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Развитие рефлексии в обучении</a:t>
            </a:r>
            <a:endParaRPr lang="en-US" sz="800" dirty="0"/>
          </a:p>
        </p:txBody>
      </p:sp>
      <p:sp>
        <p:nvSpPr>
          <p:cNvPr id="32" name="Text 30"/>
          <p:cNvSpPr/>
          <p:nvPr/>
        </p:nvSpPr>
        <p:spPr>
          <a:xfrm>
            <a:off x="761996" y="6508085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80" h="182880">
                <a:moveTo>
                  <a:pt x="0" y="182880"/>
                </a:moveTo>
                <a:lnTo>
                  <a:pt x="0" y="0"/>
                </a:lnTo>
                <a:lnTo>
                  <a:pt x="182880" y="0"/>
                </a:lnTo>
                <a:lnTo>
                  <a:pt x="18288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26262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1</a:t>
            </a:r>
            <a:endParaRPr lang="en-US" sz="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28" y="651275"/>
                  <a:pt x="190330" y="133247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8"/>
                  <a:pt x="296493" y="669648"/>
                  <a:pt x="662236" y="669648"/>
                </a:cubicBezTo>
                <a:lnTo>
                  <a:pt x="1829084" y="669648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9"/>
                </a:moveTo>
                <a:cubicBezTo>
                  <a:pt x="0" y="1051088"/>
                  <a:pt x="206242" y="1257554"/>
                  <a:pt x="460651" y="1257554"/>
                </a:cubicBezTo>
                <a:lnTo>
                  <a:pt x="460651" y="1257554"/>
                </a:lnTo>
                <a:cubicBezTo>
                  <a:pt x="715037" y="1257554"/>
                  <a:pt x="921301" y="1051088"/>
                  <a:pt x="921301" y="796449"/>
                </a:cubicBezTo>
                <a:lnTo>
                  <a:pt x="921301" y="461103"/>
                </a:lnTo>
                <a:cubicBezTo>
                  <a:pt x="921301" y="206468"/>
                  <a:pt x="715037" y="0"/>
                  <a:pt x="460651" y="0"/>
                </a:cubicBezTo>
                <a:lnTo>
                  <a:pt x="460651" y="0"/>
                </a:lnTo>
                <a:cubicBezTo>
                  <a:pt x="206242" y="0"/>
                  <a:pt x="0" y="206468"/>
                  <a:pt x="0" y="461103"/>
                </a:cubicBezTo>
                <a:lnTo>
                  <a:pt x="0" y="796449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 rot="10800000">
            <a:off x="284108" y="84730"/>
            <a:ext cx="1862641" cy="1863205"/>
          </a:xfrm>
          <a:custGeom>
            <a:avLst/>
            <a:gdLst/>
            <a:ahLst/>
            <a:cxnLst/>
            <a:rect l="l" t="t" r="r" b="b"/>
            <a:pathLst>
              <a:path w="1862641" h="1863205">
                <a:moveTo>
                  <a:pt x="33010" y="1188541"/>
                </a:moveTo>
                <a:cubicBezTo>
                  <a:pt x="-102228" y="682719"/>
                  <a:pt x="190330" y="164691"/>
                  <a:pt x="686427" y="31444"/>
                </a:cubicBezTo>
                <a:cubicBezTo>
                  <a:pt x="1182529" y="-101726"/>
                  <a:pt x="1694394" y="200331"/>
                  <a:pt x="1829632" y="706149"/>
                </a:cubicBezTo>
                <a:cubicBezTo>
                  <a:pt x="1964869" y="1211971"/>
                  <a:pt x="1672308" y="1729973"/>
                  <a:pt x="1176213" y="1863205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 rot="10800000"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1192101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 rot="10800000"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 rot="10800000"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 rot="10800000"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 rot="10800000"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 rot="10800000"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 rot="10800000"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2847710" y="2123123"/>
            <a:ext cx="2520000" cy="3270960"/>
          </a:xfrm>
          <a:custGeom>
            <a:avLst/>
            <a:gdLst/>
            <a:ahLst/>
            <a:cxnLst/>
            <a:rect l="l" t="t" r="r" b="b"/>
            <a:pathLst>
              <a:path w="2520000" h="3270960">
                <a:moveTo>
                  <a:pt x="0" y="0"/>
                </a:moveTo>
                <a:lnTo>
                  <a:pt x="2113549" y="0"/>
                </a:lnTo>
                <a:lnTo>
                  <a:pt x="2520000" y="1635480"/>
                </a:lnTo>
                <a:lnTo>
                  <a:pt x="2113549" y="3270960"/>
                </a:lnTo>
                <a:lnTo>
                  <a:pt x="0" y="3270960"/>
                </a:lnTo>
                <a:lnTo>
                  <a:pt x="406452" y="1635480"/>
                </a:lnTo>
                <a:lnTo>
                  <a:pt x="0" y="0"/>
                </a:lnTo>
              </a:path>
            </a:pathLst>
          </a:custGeom>
          <a:solidFill>
            <a:srgbClr val="4867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1" name="Text 19"/>
          <p:cNvSpPr/>
          <p:nvPr/>
        </p:nvSpPr>
        <p:spPr>
          <a:xfrm>
            <a:off x="4891295" y="2123123"/>
            <a:ext cx="2520000" cy="3270960"/>
          </a:xfrm>
          <a:custGeom>
            <a:avLst/>
            <a:gdLst/>
            <a:ahLst/>
            <a:cxnLst/>
            <a:rect l="l" t="t" r="r" b="b"/>
            <a:pathLst>
              <a:path w="2520000" h="3270960">
                <a:moveTo>
                  <a:pt x="0" y="0"/>
                </a:moveTo>
                <a:lnTo>
                  <a:pt x="2113549" y="0"/>
                </a:lnTo>
                <a:lnTo>
                  <a:pt x="2520000" y="1635480"/>
                </a:lnTo>
                <a:lnTo>
                  <a:pt x="2113549" y="3270960"/>
                </a:lnTo>
                <a:lnTo>
                  <a:pt x="0" y="3270960"/>
                </a:lnTo>
                <a:lnTo>
                  <a:pt x="406452" y="1635480"/>
                </a:lnTo>
                <a:lnTo>
                  <a:pt x="0" y="0"/>
                </a:lnTo>
              </a:path>
            </a:pathLst>
          </a:custGeom>
          <a:solidFill>
            <a:srgbClr val="05C4CE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2" name="Text 20"/>
          <p:cNvSpPr/>
          <p:nvPr/>
        </p:nvSpPr>
        <p:spPr>
          <a:xfrm>
            <a:off x="6963541" y="2123123"/>
            <a:ext cx="2520000" cy="3270960"/>
          </a:xfrm>
          <a:custGeom>
            <a:avLst/>
            <a:gdLst/>
            <a:ahLst/>
            <a:cxnLst/>
            <a:rect l="l" t="t" r="r" b="b"/>
            <a:pathLst>
              <a:path w="2520000" h="3270960">
                <a:moveTo>
                  <a:pt x="0" y="0"/>
                </a:moveTo>
                <a:lnTo>
                  <a:pt x="2113549" y="0"/>
                </a:lnTo>
                <a:lnTo>
                  <a:pt x="2520000" y="1635480"/>
                </a:lnTo>
                <a:lnTo>
                  <a:pt x="2113549" y="3270960"/>
                </a:lnTo>
                <a:lnTo>
                  <a:pt x="0" y="3270960"/>
                </a:lnTo>
                <a:lnTo>
                  <a:pt x="406452" y="1635480"/>
                </a:lnTo>
                <a:lnTo>
                  <a:pt x="0" y="0"/>
                </a:lnTo>
              </a:path>
            </a:pathLst>
          </a:custGeom>
          <a:solidFill>
            <a:srgbClr val="3B267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3" name="Text 21"/>
          <p:cNvSpPr/>
          <p:nvPr/>
        </p:nvSpPr>
        <p:spPr>
          <a:xfrm>
            <a:off x="8969591" y="2123123"/>
            <a:ext cx="2520000" cy="3270960"/>
          </a:xfrm>
          <a:custGeom>
            <a:avLst/>
            <a:gdLst/>
            <a:ahLst/>
            <a:cxnLst/>
            <a:rect l="l" t="t" r="r" b="b"/>
            <a:pathLst>
              <a:path w="2520000" h="3270960">
                <a:moveTo>
                  <a:pt x="0" y="0"/>
                </a:moveTo>
                <a:lnTo>
                  <a:pt x="2113549" y="0"/>
                </a:lnTo>
                <a:lnTo>
                  <a:pt x="2520000" y="1635480"/>
                </a:lnTo>
                <a:lnTo>
                  <a:pt x="2113549" y="3270960"/>
                </a:lnTo>
                <a:lnTo>
                  <a:pt x="0" y="3270960"/>
                </a:lnTo>
                <a:lnTo>
                  <a:pt x="406452" y="1635480"/>
                </a:lnTo>
                <a:lnTo>
                  <a:pt x="0" y="0"/>
                </a:lnTo>
              </a:path>
            </a:pathLst>
          </a:custGeom>
          <a:solidFill>
            <a:srgbClr val="4867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4" name="Text 22"/>
          <p:cNvSpPr/>
          <p:nvPr/>
        </p:nvSpPr>
        <p:spPr>
          <a:xfrm>
            <a:off x="746804" y="2123123"/>
            <a:ext cx="2520000" cy="3270960"/>
          </a:xfrm>
          <a:custGeom>
            <a:avLst/>
            <a:gdLst/>
            <a:ahLst/>
            <a:cxnLst/>
            <a:rect l="l" t="t" r="r" b="b"/>
            <a:pathLst>
              <a:path w="2520000" h="3270960">
                <a:moveTo>
                  <a:pt x="0" y="0"/>
                </a:moveTo>
                <a:lnTo>
                  <a:pt x="2113549" y="0"/>
                </a:lnTo>
                <a:lnTo>
                  <a:pt x="2520000" y="1635480"/>
                </a:lnTo>
                <a:lnTo>
                  <a:pt x="2113549" y="3270960"/>
                </a:lnTo>
                <a:lnTo>
                  <a:pt x="0" y="3270960"/>
                </a:lnTo>
                <a:lnTo>
                  <a:pt x="406452" y="1635480"/>
                </a:lnTo>
                <a:lnTo>
                  <a:pt x="0" y="0"/>
                </a:lnTo>
              </a:path>
            </a:pathLst>
          </a:custGeom>
          <a:solidFill>
            <a:srgbClr val="3B267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5" name="Text 23"/>
          <p:cNvSpPr/>
          <p:nvPr/>
        </p:nvSpPr>
        <p:spPr>
          <a:xfrm>
            <a:off x="763171" y="3385080"/>
            <a:ext cx="714927" cy="714838"/>
          </a:xfrm>
          <a:custGeom>
            <a:avLst/>
            <a:gdLst/>
            <a:ahLst/>
            <a:cxnLst/>
            <a:rect l="l" t="t" r="r" b="b"/>
            <a:pathLst>
              <a:path w="714927" h="714838">
                <a:moveTo>
                  <a:pt x="714927" y="357419"/>
                </a:moveTo>
                <a:cubicBezTo>
                  <a:pt x="714927" y="554816"/>
                  <a:pt x="554885" y="714838"/>
                  <a:pt x="357464" y="714838"/>
                </a:cubicBezTo>
                <a:cubicBezTo>
                  <a:pt x="160042" y="714838"/>
                  <a:pt x="0" y="554816"/>
                  <a:pt x="0" y="357419"/>
                </a:cubicBezTo>
                <a:cubicBezTo>
                  <a:pt x="0" y="160022"/>
                  <a:pt x="160042" y="0"/>
                  <a:pt x="357464" y="0"/>
                </a:cubicBezTo>
                <a:cubicBezTo>
                  <a:pt x="554885" y="0"/>
                  <a:pt x="714927" y="160022"/>
                  <a:pt x="714927" y="357419"/>
                </a:cubicBezTo>
              </a:path>
            </a:pathLst>
          </a:custGeom>
          <a:solidFill>
            <a:srgbClr val="F8F9FC"/>
          </a:solidFill>
          <a:ln w="38100">
            <a:solidFill>
              <a:srgbClr val="3B2675"/>
            </a:solidFill>
          </a:ln>
          <a:effectLst>
            <a:outerShdw blurRad="476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600" dirty="0">
                <a:solidFill>
                  <a:srgbClr val="3B2675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01</a:t>
            </a:r>
            <a:endParaRPr lang="en-US" sz="1600" dirty="0"/>
          </a:p>
        </p:txBody>
      </p:sp>
      <p:sp>
        <p:nvSpPr>
          <p:cNvPr id="26" name="Text 24"/>
          <p:cNvSpPr/>
          <p:nvPr/>
        </p:nvSpPr>
        <p:spPr>
          <a:xfrm>
            <a:off x="2807766" y="3373559"/>
            <a:ext cx="714927" cy="714838"/>
          </a:xfrm>
          <a:custGeom>
            <a:avLst/>
            <a:gdLst/>
            <a:ahLst/>
            <a:cxnLst/>
            <a:rect l="l" t="t" r="r" b="b"/>
            <a:pathLst>
              <a:path w="714927" h="714838">
                <a:moveTo>
                  <a:pt x="714927" y="357419"/>
                </a:moveTo>
                <a:cubicBezTo>
                  <a:pt x="714927" y="554816"/>
                  <a:pt x="554885" y="714838"/>
                  <a:pt x="357464" y="714838"/>
                </a:cubicBezTo>
                <a:cubicBezTo>
                  <a:pt x="160042" y="714838"/>
                  <a:pt x="0" y="554816"/>
                  <a:pt x="0" y="357419"/>
                </a:cubicBezTo>
                <a:cubicBezTo>
                  <a:pt x="0" y="160022"/>
                  <a:pt x="160042" y="0"/>
                  <a:pt x="357464" y="0"/>
                </a:cubicBezTo>
                <a:cubicBezTo>
                  <a:pt x="554885" y="0"/>
                  <a:pt x="714927" y="160022"/>
                  <a:pt x="714927" y="357419"/>
                </a:cubicBezTo>
              </a:path>
            </a:pathLst>
          </a:custGeom>
          <a:solidFill>
            <a:srgbClr val="F8F9FC"/>
          </a:solidFill>
          <a:ln w="38100">
            <a:solidFill>
              <a:srgbClr val="4867FF"/>
            </a:solidFill>
          </a:ln>
          <a:effectLst>
            <a:outerShdw blurRad="476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600" dirty="0">
                <a:solidFill>
                  <a:srgbClr val="4867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02</a:t>
            </a:r>
            <a:endParaRPr lang="en-US" sz="1600" dirty="0"/>
          </a:p>
        </p:txBody>
      </p:sp>
      <p:sp>
        <p:nvSpPr>
          <p:cNvPr id="27" name="Text 25"/>
          <p:cNvSpPr/>
          <p:nvPr/>
        </p:nvSpPr>
        <p:spPr>
          <a:xfrm>
            <a:off x="6912289" y="3373559"/>
            <a:ext cx="714927" cy="714838"/>
          </a:xfrm>
          <a:custGeom>
            <a:avLst/>
            <a:gdLst/>
            <a:ahLst/>
            <a:cxnLst/>
            <a:rect l="l" t="t" r="r" b="b"/>
            <a:pathLst>
              <a:path w="714927" h="714838">
                <a:moveTo>
                  <a:pt x="714927" y="357419"/>
                </a:moveTo>
                <a:cubicBezTo>
                  <a:pt x="714927" y="554816"/>
                  <a:pt x="554885" y="714838"/>
                  <a:pt x="357464" y="714838"/>
                </a:cubicBezTo>
                <a:cubicBezTo>
                  <a:pt x="160042" y="714838"/>
                  <a:pt x="0" y="554816"/>
                  <a:pt x="0" y="357419"/>
                </a:cubicBezTo>
                <a:cubicBezTo>
                  <a:pt x="0" y="160022"/>
                  <a:pt x="160042" y="0"/>
                  <a:pt x="357464" y="0"/>
                </a:cubicBezTo>
                <a:cubicBezTo>
                  <a:pt x="554885" y="0"/>
                  <a:pt x="714927" y="160022"/>
                  <a:pt x="714927" y="357419"/>
                </a:cubicBezTo>
              </a:path>
            </a:pathLst>
          </a:custGeom>
          <a:solidFill>
            <a:srgbClr val="F8F9FC"/>
          </a:solidFill>
          <a:ln w="38100">
            <a:solidFill>
              <a:srgbClr val="3B2675"/>
            </a:solidFill>
          </a:ln>
          <a:effectLst>
            <a:outerShdw blurRad="476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600" dirty="0">
                <a:solidFill>
                  <a:srgbClr val="3B2675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04</a:t>
            </a:r>
            <a:endParaRPr lang="en-US" sz="1600" dirty="0"/>
          </a:p>
        </p:txBody>
      </p:sp>
      <p:sp>
        <p:nvSpPr>
          <p:cNvPr id="28" name="Text 26"/>
          <p:cNvSpPr/>
          <p:nvPr/>
        </p:nvSpPr>
        <p:spPr>
          <a:xfrm>
            <a:off x="8918398" y="3372330"/>
            <a:ext cx="714927" cy="714838"/>
          </a:xfrm>
          <a:custGeom>
            <a:avLst/>
            <a:gdLst/>
            <a:ahLst/>
            <a:cxnLst/>
            <a:rect l="l" t="t" r="r" b="b"/>
            <a:pathLst>
              <a:path w="714927" h="714838">
                <a:moveTo>
                  <a:pt x="714927" y="357419"/>
                </a:moveTo>
                <a:cubicBezTo>
                  <a:pt x="714927" y="554816"/>
                  <a:pt x="554885" y="714838"/>
                  <a:pt x="357464" y="714838"/>
                </a:cubicBezTo>
                <a:cubicBezTo>
                  <a:pt x="160042" y="714838"/>
                  <a:pt x="0" y="554816"/>
                  <a:pt x="0" y="357419"/>
                </a:cubicBezTo>
                <a:cubicBezTo>
                  <a:pt x="0" y="160022"/>
                  <a:pt x="160042" y="0"/>
                  <a:pt x="357464" y="0"/>
                </a:cubicBezTo>
                <a:cubicBezTo>
                  <a:pt x="554885" y="0"/>
                  <a:pt x="714927" y="160022"/>
                  <a:pt x="714927" y="357419"/>
                </a:cubicBezTo>
              </a:path>
            </a:pathLst>
          </a:custGeom>
          <a:solidFill>
            <a:srgbClr val="F8F9FC"/>
          </a:solidFill>
          <a:ln w="38100">
            <a:solidFill>
              <a:srgbClr val="4867FF"/>
            </a:solidFill>
          </a:ln>
          <a:effectLst>
            <a:outerShdw blurRad="476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600" dirty="0">
                <a:solidFill>
                  <a:srgbClr val="4867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05</a:t>
            </a:r>
            <a:endParaRPr lang="en-US" sz="1600" dirty="0"/>
          </a:p>
        </p:txBody>
      </p:sp>
      <p:sp>
        <p:nvSpPr>
          <p:cNvPr id="29" name="Text 27"/>
          <p:cNvSpPr/>
          <p:nvPr/>
        </p:nvSpPr>
        <p:spPr>
          <a:xfrm>
            <a:off x="4836413" y="3373559"/>
            <a:ext cx="714927" cy="714838"/>
          </a:xfrm>
          <a:custGeom>
            <a:avLst/>
            <a:gdLst/>
            <a:ahLst/>
            <a:cxnLst/>
            <a:rect l="l" t="t" r="r" b="b"/>
            <a:pathLst>
              <a:path w="714927" h="714838">
                <a:moveTo>
                  <a:pt x="714927" y="357419"/>
                </a:moveTo>
                <a:cubicBezTo>
                  <a:pt x="714927" y="554816"/>
                  <a:pt x="554885" y="714838"/>
                  <a:pt x="357464" y="714838"/>
                </a:cubicBezTo>
                <a:cubicBezTo>
                  <a:pt x="160042" y="714838"/>
                  <a:pt x="0" y="554816"/>
                  <a:pt x="0" y="357419"/>
                </a:cubicBezTo>
                <a:cubicBezTo>
                  <a:pt x="0" y="160022"/>
                  <a:pt x="160042" y="0"/>
                  <a:pt x="357464" y="0"/>
                </a:cubicBezTo>
                <a:cubicBezTo>
                  <a:pt x="554885" y="0"/>
                  <a:pt x="714927" y="160022"/>
                  <a:pt x="714927" y="357419"/>
                </a:cubicBezTo>
              </a:path>
            </a:pathLst>
          </a:custGeom>
          <a:solidFill>
            <a:srgbClr val="F8F9FC"/>
          </a:solidFill>
          <a:ln w="38100">
            <a:solidFill>
              <a:srgbClr val="05C4CE"/>
            </a:solidFill>
          </a:ln>
          <a:effectLst>
            <a:outerShdw blurRad="476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600" dirty="0">
                <a:solidFill>
                  <a:srgbClr val="05C4CE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03</a:t>
            </a:r>
            <a:endParaRPr lang="en-US" sz="1600" dirty="0"/>
          </a:p>
        </p:txBody>
      </p:sp>
      <p:sp>
        <p:nvSpPr>
          <p:cNvPr id="30" name="Text 28"/>
          <p:cNvSpPr/>
          <p:nvPr/>
        </p:nvSpPr>
        <p:spPr>
          <a:xfrm>
            <a:off x="10454636" y="6129891"/>
            <a:ext cx="914400" cy="548640"/>
          </a:xfrm>
          <a:custGeom>
            <a:avLst/>
            <a:gdLst/>
            <a:ahLst/>
            <a:cxnLst/>
            <a:rect l="l" t="t" r="r" b="b"/>
            <a:pathLst>
              <a:path w="914400" h="548640">
                <a:moveTo>
                  <a:pt x="0" y="548640"/>
                </a:moveTo>
                <a:lnTo>
                  <a:pt x="0" y="0"/>
                </a:lnTo>
                <a:lnTo>
                  <a:pt x="914400" y="0"/>
                </a:lnTo>
                <a:lnTo>
                  <a:pt x="91440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761996" y="447"/>
            <a:ext cx="10607040" cy="1097280"/>
          </a:xfrm>
          <a:custGeom>
            <a:avLst/>
            <a:gdLst/>
            <a:ahLst/>
            <a:cxnLst/>
            <a:rect l="l" t="t" r="r" b="b"/>
            <a:pathLst>
              <a:path w="10607040" h="1097280">
                <a:moveTo>
                  <a:pt x="0" y="1097280"/>
                </a:moveTo>
                <a:lnTo>
                  <a:pt x="0" y="0"/>
                </a:lnTo>
                <a:lnTo>
                  <a:pt x="10607040" y="0"/>
                </a:lnTo>
                <a:lnTo>
                  <a:pt x="1060704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Методы развития рефлексии у обучающихся</a:t>
            </a:r>
            <a:endParaRPr lang="en-US" sz="2400" dirty="0"/>
          </a:p>
        </p:txBody>
      </p:sp>
      <p:sp>
        <p:nvSpPr>
          <p:cNvPr id="32" name="Text 30"/>
          <p:cNvSpPr/>
          <p:nvPr/>
        </p:nvSpPr>
        <p:spPr>
          <a:xfrm>
            <a:off x="1580570" y="3106744"/>
            <a:ext cx="1124726" cy="1742396"/>
          </a:xfrm>
          <a:custGeom>
            <a:avLst/>
            <a:gdLst/>
            <a:ahLst/>
            <a:cxnLst/>
            <a:rect l="l" t="t" r="r" b="b"/>
            <a:pathLst>
              <a:path w="1124726" h="1742396">
                <a:moveTo>
                  <a:pt x="0" y="1742396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1742396"/>
                </a:lnTo>
                <a:lnTo>
                  <a:pt x="0" y="1742396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40000"/>
              </a:lnSpc>
              <a:spcAft>
                <a:spcPts val="95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Наблюдайте за своими мыслями и эмоциями, чтобы понять свои реакции на различные ситуации.</a:t>
            </a:r>
            <a:endParaRPr lang="en-US" sz="950" dirty="0"/>
          </a:p>
          <a:p>
            <a:pPr marL="0" indent="0" algn="l">
              <a:lnSpc>
                <a:spcPct val="140000"/>
              </a:lnSpc>
              <a:spcAft>
                <a:spcPts val="95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Это поможет вам осознать свои внутренние процессы.</a:t>
            </a:r>
            <a:endParaRPr lang="en-US" sz="950" dirty="0"/>
          </a:p>
        </p:txBody>
      </p:sp>
      <p:sp>
        <p:nvSpPr>
          <p:cNvPr id="33" name="Text 31"/>
          <p:cNvSpPr/>
          <p:nvPr/>
        </p:nvSpPr>
        <p:spPr>
          <a:xfrm>
            <a:off x="1580570" y="2634873"/>
            <a:ext cx="1124726" cy="385467"/>
          </a:xfrm>
          <a:custGeom>
            <a:avLst/>
            <a:gdLst/>
            <a:ahLst/>
            <a:cxnLst/>
            <a:rect l="l" t="t" r="r" b="b"/>
            <a:pathLst>
              <a:path w="1124726" h="385467">
                <a:moveTo>
                  <a:pt x="0" y="385467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385467"/>
                </a:lnTo>
                <a:lnTo>
                  <a:pt x="0" y="385467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0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Наблюдение за собой</a:t>
            </a:r>
            <a:endParaRPr lang="en-US" sz="1000" dirty="0"/>
          </a:p>
        </p:txBody>
      </p:sp>
      <p:sp>
        <p:nvSpPr>
          <p:cNvPr id="34" name="Text 32"/>
          <p:cNvSpPr/>
          <p:nvPr/>
        </p:nvSpPr>
        <p:spPr>
          <a:xfrm>
            <a:off x="3618679" y="3106744"/>
            <a:ext cx="1124726" cy="1742396"/>
          </a:xfrm>
          <a:custGeom>
            <a:avLst/>
            <a:gdLst/>
            <a:ahLst/>
            <a:cxnLst/>
            <a:rect l="l" t="t" r="r" b="b"/>
            <a:pathLst>
              <a:path w="1124726" h="1742396">
                <a:moveTo>
                  <a:pt x="0" y="1742396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1742396"/>
                </a:lnTo>
                <a:lnTo>
                  <a:pt x="0" y="1742396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40000"/>
              </a:lnSpc>
              <a:spcAft>
                <a:spcPts val="95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Записывайте мысли и чувства в дневник, чтобы отслеживать изменения в восприятии.</a:t>
            </a:r>
            <a:endParaRPr lang="en-US" sz="950" dirty="0"/>
          </a:p>
          <a:p>
            <a:pPr marL="0" indent="0" algn="l">
              <a:lnSpc>
                <a:spcPct val="140000"/>
              </a:lnSpc>
              <a:spcAft>
                <a:spcPts val="95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Это способствует более глубокому пониманию себя.</a:t>
            </a:r>
            <a:endParaRPr lang="en-US" sz="950" dirty="0"/>
          </a:p>
        </p:txBody>
      </p:sp>
      <p:sp>
        <p:nvSpPr>
          <p:cNvPr id="35" name="Text 33"/>
          <p:cNvSpPr/>
          <p:nvPr/>
        </p:nvSpPr>
        <p:spPr>
          <a:xfrm>
            <a:off x="3618679" y="2634873"/>
            <a:ext cx="1124726" cy="385467"/>
          </a:xfrm>
          <a:custGeom>
            <a:avLst/>
            <a:gdLst/>
            <a:ahLst/>
            <a:cxnLst/>
            <a:rect l="l" t="t" r="r" b="b"/>
            <a:pathLst>
              <a:path w="1124726" h="385467">
                <a:moveTo>
                  <a:pt x="0" y="385467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385467"/>
                </a:lnTo>
                <a:lnTo>
                  <a:pt x="0" y="385467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0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Ведение дневника</a:t>
            </a:r>
            <a:endParaRPr lang="en-US" sz="1000" dirty="0"/>
          </a:p>
        </p:txBody>
      </p:sp>
      <p:sp>
        <p:nvSpPr>
          <p:cNvPr id="36" name="Text 34"/>
          <p:cNvSpPr/>
          <p:nvPr/>
        </p:nvSpPr>
        <p:spPr>
          <a:xfrm>
            <a:off x="5647326" y="3106744"/>
            <a:ext cx="1124726" cy="1742396"/>
          </a:xfrm>
          <a:custGeom>
            <a:avLst/>
            <a:gdLst/>
            <a:ahLst/>
            <a:cxnLst/>
            <a:rect l="l" t="t" r="r" b="b"/>
            <a:pathLst>
              <a:path w="1124726" h="1742396">
                <a:moveTo>
                  <a:pt x="0" y="1742396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1742396"/>
                </a:lnTo>
                <a:lnTo>
                  <a:pt x="0" y="1742396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40000"/>
              </a:lnSpc>
              <a:spcAft>
                <a:spcPts val="961"/>
              </a:spcAft>
              <a:buNone/>
            </a:pPr>
            <a:r>
              <a:rPr lang="en-US" sz="96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Участвуйте в групповых обсуждениях для обмена мнениями и расширения понимания.</a:t>
            </a:r>
            <a:endParaRPr lang="en-US" sz="961" dirty="0"/>
          </a:p>
          <a:p>
            <a:pPr marL="0" indent="0" algn="l">
              <a:lnSpc>
                <a:spcPct val="140000"/>
              </a:lnSpc>
              <a:spcAft>
                <a:spcPts val="961"/>
              </a:spcAft>
              <a:buNone/>
            </a:pPr>
            <a:r>
              <a:rPr lang="en-US" sz="96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Это позволяет увидеть разные точки зрения и обогатить свой опыт.</a:t>
            </a:r>
            <a:endParaRPr lang="en-US" sz="961" dirty="0"/>
          </a:p>
        </p:txBody>
      </p:sp>
      <p:sp>
        <p:nvSpPr>
          <p:cNvPr id="37" name="Text 35"/>
          <p:cNvSpPr/>
          <p:nvPr/>
        </p:nvSpPr>
        <p:spPr>
          <a:xfrm>
            <a:off x="5647326" y="2634873"/>
            <a:ext cx="1124726" cy="385467"/>
          </a:xfrm>
          <a:custGeom>
            <a:avLst/>
            <a:gdLst/>
            <a:ahLst/>
            <a:cxnLst/>
            <a:rect l="l" t="t" r="r" b="b"/>
            <a:pathLst>
              <a:path w="1124726" h="385467">
                <a:moveTo>
                  <a:pt x="0" y="385467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385467"/>
                </a:lnTo>
                <a:lnTo>
                  <a:pt x="0" y="385467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0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Групповые обсуждения</a:t>
            </a:r>
            <a:endParaRPr lang="en-US" sz="1000" dirty="0"/>
          </a:p>
        </p:txBody>
      </p:sp>
      <p:sp>
        <p:nvSpPr>
          <p:cNvPr id="38" name="Text 36"/>
          <p:cNvSpPr/>
          <p:nvPr/>
        </p:nvSpPr>
        <p:spPr>
          <a:xfrm>
            <a:off x="7723202" y="3106744"/>
            <a:ext cx="1124726" cy="1742396"/>
          </a:xfrm>
          <a:custGeom>
            <a:avLst/>
            <a:gdLst/>
            <a:ahLst/>
            <a:cxnLst/>
            <a:rect l="l" t="t" r="r" b="b"/>
            <a:pathLst>
              <a:path w="1124726" h="1742396">
                <a:moveTo>
                  <a:pt x="0" y="1742396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1742396"/>
                </a:lnTo>
                <a:lnTo>
                  <a:pt x="0" y="1742396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40000"/>
              </a:lnSpc>
              <a:spcAft>
                <a:spcPts val="95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Запрашивайте обратную связь, чтобы понять восприятие ваших действий и возможные улучшения.</a:t>
            </a:r>
            <a:endParaRPr lang="en-US" sz="950" dirty="0"/>
          </a:p>
          <a:p>
            <a:pPr marL="0" indent="0" algn="l">
              <a:lnSpc>
                <a:spcPct val="140000"/>
              </a:lnSpc>
              <a:spcAft>
                <a:spcPts val="95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Это поможет вам скорректировать свои подходы и стратегии.</a:t>
            </a:r>
            <a:endParaRPr lang="en-US" sz="950" dirty="0"/>
          </a:p>
        </p:txBody>
      </p:sp>
      <p:sp>
        <p:nvSpPr>
          <p:cNvPr id="39" name="Text 37"/>
          <p:cNvSpPr/>
          <p:nvPr/>
        </p:nvSpPr>
        <p:spPr>
          <a:xfrm>
            <a:off x="7723202" y="2634873"/>
            <a:ext cx="1124726" cy="385467"/>
          </a:xfrm>
          <a:custGeom>
            <a:avLst/>
            <a:gdLst/>
            <a:ahLst/>
            <a:cxnLst/>
            <a:rect l="l" t="t" r="r" b="b"/>
            <a:pathLst>
              <a:path w="1124726" h="385467">
                <a:moveTo>
                  <a:pt x="0" y="385467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385467"/>
                </a:lnTo>
                <a:lnTo>
                  <a:pt x="0" y="385467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0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Обратная связь</a:t>
            </a:r>
            <a:endParaRPr lang="en-US" sz="1000" dirty="0"/>
          </a:p>
        </p:txBody>
      </p:sp>
      <p:sp>
        <p:nvSpPr>
          <p:cNvPr id="40" name="Text 38"/>
          <p:cNvSpPr/>
          <p:nvPr/>
        </p:nvSpPr>
        <p:spPr>
          <a:xfrm>
            <a:off x="9729311" y="3105515"/>
            <a:ext cx="1124726" cy="1742396"/>
          </a:xfrm>
          <a:custGeom>
            <a:avLst/>
            <a:gdLst/>
            <a:ahLst/>
            <a:cxnLst/>
            <a:rect l="l" t="t" r="r" b="b"/>
            <a:pathLst>
              <a:path w="1124726" h="1742396">
                <a:moveTo>
                  <a:pt x="0" y="1742396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1742396"/>
                </a:lnTo>
                <a:lnTo>
                  <a:pt x="0" y="1742396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40000"/>
              </a:lnSpc>
              <a:spcAft>
                <a:spcPts val="95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Регулярно анализируйте свои действия, чтобы учиться на опыте и развивать рефлексию.</a:t>
            </a:r>
            <a:endParaRPr lang="en-US" sz="950" dirty="0"/>
          </a:p>
          <a:p>
            <a:pPr marL="0" indent="0" algn="l">
              <a:lnSpc>
                <a:spcPct val="140000"/>
              </a:lnSpc>
              <a:spcAft>
                <a:spcPts val="950"/>
              </a:spcAft>
              <a:buNone/>
            </a:pPr>
            <a:r>
              <a:rPr lang="en-US" sz="95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Это способствует личностному росту и улучшению навыков.</a:t>
            </a:r>
            <a:endParaRPr lang="en-US" sz="950" dirty="0"/>
          </a:p>
        </p:txBody>
      </p:sp>
      <p:sp>
        <p:nvSpPr>
          <p:cNvPr id="41" name="Text 39"/>
          <p:cNvSpPr/>
          <p:nvPr/>
        </p:nvSpPr>
        <p:spPr>
          <a:xfrm>
            <a:off x="9729311" y="2633644"/>
            <a:ext cx="1124726" cy="385467"/>
          </a:xfrm>
          <a:custGeom>
            <a:avLst/>
            <a:gdLst/>
            <a:ahLst/>
            <a:cxnLst/>
            <a:rect l="l" t="t" r="r" b="b"/>
            <a:pathLst>
              <a:path w="1124726" h="385467">
                <a:moveTo>
                  <a:pt x="0" y="385467"/>
                </a:moveTo>
                <a:lnTo>
                  <a:pt x="0" y="0"/>
                </a:lnTo>
                <a:lnTo>
                  <a:pt x="1124726" y="0"/>
                </a:lnTo>
                <a:lnTo>
                  <a:pt x="1124726" y="385467"/>
                </a:lnTo>
                <a:lnTo>
                  <a:pt x="0" y="385467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0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Анализ действий</a:t>
            </a:r>
            <a:endParaRPr lang="en-US" sz="1000" dirty="0"/>
          </a:p>
        </p:txBody>
      </p:sp>
      <p:sp>
        <p:nvSpPr>
          <p:cNvPr id="42" name="Text 40"/>
          <p:cNvSpPr/>
          <p:nvPr/>
        </p:nvSpPr>
        <p:spPr>
          <a:xfrm>
            <a:off x="999940" y="6495651"/>
            <a:ext cx="6035040" cy="182880"/>
          </a:xfrm>
          <a:custGeom>
            <a:avLst/>
            <a:gdLst/>
            <a:ahLst/>
            <a:cxnLst/>
            <a:rect l="l" t="t" r="r" b="b"/>
            <a:pathLst>
              <a:path w="6035040" h="182880">
                <a:moveTo>
                  <a:pt x="0" y="182880"/>
                </a:moveTo>
                <a:lnTo>
                  <a:pt x="0" y="0"/>
                </a:lnTo>
                <a:lnTo>
                  <a:pt x="6035040" y="0"/>
                </a:lnTo>
                <a:lnTo>
                  <a:pt x="603504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Развитие рефлексии в обучении</a:t>
            </a:r>
            <a:endParaRPr lang="en-US" sz="800" dirty="0"/>
          </a:p>
        </p:txBody>
      </p:sp>
      <p:sp>
        <p:nvSpPr>
          <p:cNvPr id="43" name="Text 41"/>
          <p:cNvSpPr/>
          <p:nvPr/>
        </p:nvSpPr>
        <p:spPr>
          <a:xfrm>
            <a:off x="761996" y="6508085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80" h="182880">
                <a:moveTo>
                  <a:pt x="0" y="182880"/>
                </a:moveTo>
                <a:lnTo>
                  <a:pt x="0" y="0"/>
                </a:lnTo>
                <a:lnTo>
                  <a:pt x="182880" y="0"/>
                </a:lnTo>
                <a:lnTo>
                  <a:pt x="18288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26262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2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28" y="651275"/>
                  <a:pt x="190330" y="133247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8"/>
                  <a:pt x="296493" y="669648"/>
                  <a:pt x="662236" y="669648"/>
                </a:cubicBezTo>
                <a:lnTo>
                  <a:pt x="1829084" y="669648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9"/>
                </a:moveTo>
                <a:cubicBezTo>
                  <a:pt x="0" y="1051088"/>
                  <a:pt x="206242" y="1257554"/>
                  <a:pt x="460651" y="1257554"/>
                </a:cubicBezTo>
                <a:lnTo>
                  <a:pt x="460651" y="1257554"/>
                </a:lnTo>
                <a:cubicBezTo>
                  <a:pt x="715037" y="1257554"/>
                  <a:pt x="921301" y="1051088"/>
                  <a:pt x="921301" y="796449"/>
                </a:cubicBezTo>
                <a:lnTo>
                  <a:pt x="921301" y="461103"/>
                </a:lnTo>
                <a:cubicBezTo>
                  <a:pt x="921301" y="206468"/>
                  <a:pt x="715037" y="0"/>
                  <a:pt x="460651" y="0"/>
                </a:cubicBezTo>
                <a:lnTo>
                  <a:pt x="460651" y="0"/>
                </a:lnTo>
                <a:cubicBezTo>
                  <a:pt x="206242" y="0"/>
                  <a:pt x="0" y="206468"/>
                  <a:pt x="0" y="461103"/>
                </a:cubicBezTo>
                <a:lnTo>
                  <a:pt x="0" y="796449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 rot="10800000">
            <a:off x="284108" y="84730"/>
            <a:ext cx="1862641" cy="1863205"/>
          </a:xfrm>
          <a:custGeom>
            <a:avLst/>
            <a:gdLst/>
            <a:ahLst/>
            <a:cxnLst/>
            <a:rect l="l" t="t" r="r" b="b"/>
            <a:pathLst>
              <a:path w="1862641" h="1863205">
                <a:moveTo>
                  <a:pt x="33010" y="1188541"/>
                </a:moveTo>
                <a:cubicBezTo>
                  <a:pt x="-102228" y="682719"/>
                  <a:pt x="190330" y="164691"/>
                  <a:pt x="686427" y="31444"/>
                </a:cubicBezTo>
                <a:cubicBezTo>
                  <a:pt x="1182529" y="-101726"/>
                  <a:pt x="1694394" y="200331"/>
                  <a:pt x="1829632" y="706149"/>
                </a:cubicBezTo>
                <a:cubicBezTo>
                  <a:pt x="1964869" y="1211971"/>
                  <a:pt x="1672308" y="1729973"/>
                  <a:pt x="1176213" y="1863205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 rot="10800000"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1192101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 rot="10800000"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 rot="10800000"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 rot="10800000"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 rot="10800000"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 rot="10800000"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 rot="10800000"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8571520" y="-1"/>
            <a:ext cx="3620479" cy="3331255"/>
          </a:xfrm>
          <a:custGeom>
            <a:avLst/>
            <a:gdLst/>
            <a:ahLst/>
            <a:cxnLst/>
            <a:rect l="l" t="t" r="r" b="b"/>
            <a:pathLst>
              <a:path w="3620479" h="3331255">
                <a:moveTo>
                  <a:pt x="0" y="3331255"/>
                </a:moveTo>
                <a:lnTo>
                  <a:pt x="0" y="0"/>
                </a:lnTo>
                <a:lnTo>
                  <a:pt x="3620479" y="0"/>
                </a:lnTo>
                <a:lnTo>
                  <a:pt x="3620479" y="3331255"/>
                </a:lnTo>
                <a:lnTo>
                  <a:pt x="0" y="3331255"/>
                </a:lnTo>
              </a:path>
            </a:pathLst>
          </a:custGeom>
          <a:solidFill>
            <a:srgbClr val="FFFFFF">
              <a:alpha val="96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1" name="Text 19"/>
          <p:cNvSpPr/>
          <p:nvPr/>
        </p:nvSpPr>
        <p:spPr>
          <a:xfrm>
            <a:off x="761996" y="447"/>
            <a:ext cx="10607040" cy="1097280"/>
          </a:xfrm>
          <a:custGeom>
            <a:avLst/>
            <a:gdLst/>
            <a:ahLst/>
            <a:cxnLst/>
            <a:rect l="l" t="t" r="r" b="b"/>
            <a:pathLst>
              <a:path w="10607040" h="1097280">
                <a:moveTo>
                  <a:pt x="0" y="1097280"/>
                </a:moveTo>
                <a:lnTo>
                  <a:pt x="0" y="0"/>
                </a:lnTo>
                <a:lnTo>
                  <a:pt x="10607040" y="0"/>
                </a:lnTo>
                <a:lnTo>
                  <a:pt x="1060704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Особенности рефлексии в разных возрастных группах</a:t>
            </a:r>
            <a:endParaRPr lang="en-US" sz="2400" dirty="0"/>
          </a:p>
        </p:txBody>
      </p:sp>
      <p:sp>
        <p:nvSpPr>
          <p:cNvPr id="22" name="Text 20"/>
          <p:cNvSpPr/>
          <p:nvPr/>
        </p:nvSpPr>
        <p:spPr>
          <a:xfrm>
            <a:off x="6339836" y="2562730"/>
            <a:ext cx="5029200" cy="2926080"/>
          </a:xfrm>
          <a:custGeom>
            <a:avLst/>
            <a:gdLst/>
            <a:ahLst/>
            <a:cxnLst/>
            <a:rect l="l" t="t" r="r" b="b"/>
            <a:pathLst>
              <a:path w="5029200" h="2926080">
                <a:moveTo>
                  <a:pt x="0" y="2926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2926080"/>
                </a:lnTo>
                <a:lnTo>
                  <a:pt x="0" y="2926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Подростки обладают более развитым самосознанием.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Они способны к глубокому анализу своих переживаний.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Методы саморефлексии включают ведение дневников и обсуждения.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Рефлексия способствует формированию личных ценностей.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6339836" y="1850589"/>
            <a:ext cx="5029200" cy="582287"/>
          </a:xfrm>
          <a:custGeom>
            <a:avLst/>
            <a:gdLst/>
            <a:ahLst/>
            <a:cxnLst/>
            <a:rect l="l" t="t" r="r" b="b"/>
            <a:pathLst>
              <a:path w="5029200" h="582287">
                <a:moveTo>
                  <a:pt x="104812" y="582287"/>
                </a:moveTo>
                <a:cubicBezTo>
                  <a:pt x="46926" y="582287"/>
                  <a:pt x="0" y="535361"/>
                  <a:pt x="0" y="477475"/>
                </a:cubicBezTo>
                <a:lnTo>
                  <a:pt x="0" y="104812"/>
                </a:lnTo>
                <a:cubicBezTo>
                  <a:pt x="0" y="46926"/>
                  <a:pt x="46926" y="0"/>
                  <a:pt x="104812" y="0"/>
                </a:cubicBezTo>
                <a:lnTo>
                  <a:pt x="4924388" y="0"/>
                </a:lnTo>
                <a:cubicBezTo>
                  <a:pt x="4982274" y="0"/>
                  <a:pt x="5029200" y="46926"/>
                  <a:pt x="5029200" y="104812"/>
                </a:cubicBezTo>
                <a:lnTo>
                  <a:pt x="5029200" y="477475"/>
                </a:lnTo>
                <a:cubicBezTo>
                  <a:pt x="5029200" y="535361"/>
                  <a:pt x="4982274" y="582287"/>
                  <a:pt x="4924388" y="582287"/>
                </a:cubicBezTo>
                <a:lnTo>
                  <a:pt x="104812" y="582287"/>
                </a:lnTo>
              </a:path>
            </a:pathLst>
          </a:custGeom>
          <a:solidFill>
            <a:srgbClr val="4867FF"/>
          </a:solidFill>
          <a:ln/>
        </p:spPr>
        <p:txBody>
          <a:bodyPr wrap="square" lIns="0" tIns="137160" rIns="0" bIns="137160" rtlCol="0" anchor="t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8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Подростковая рефлексия</a:t>
            </a:r>
            <a:endParaRPr lang="en-US" sz="1800" dirty="0"/>
          </a:p>
        </p:txBody>
      </p:sp>
      <p:sp>
        <p:nvSpPr>
          <p:cNvPr id="24" name="Text 22"/>
          <p:cNvSpPr/>
          <p:nvPr/>
        </p:nvSpPr>
        <p:spPr>
          <a:xfrm>
            <a:off x="761996" y="2562730"/>
            <a:ext cx="5029200" cy="2926080"/>
          </a:xfrm>
          <a:custGeom>
            <a:avLst/>
            <a:gdLst/>
            <a:ahLst/>
            <a:cxnLst/>
            <a:rect l="l" t="t" r="r" b="b"/>
            <a:pathLst>
              <a:path w="5029200" h="2926080">
                <a:moveTo>
                  <a:pt x="0" y="2926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2926080"/>
                </a:lnTo>
                <a:lnTo>
                  <a:pt x="0" y="2926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Дети младшего возраста воспринимают рефлексию как игру.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Их осознанность на начальном уровне, что упрощает анализ.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Они обсуждают свои чувства с взрослыми для понимания.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Рефлексия помогает детям осознавать свои эмоции.</a:t>
            </a:r>
            <a:endParaRPr lang="en-US" sz="1400" dirty="0"/>
          </a:p>
        </p:txBody>
      </p:sp>
      <p:sp>
        <p:nvSpPr>
          <p:cNvPr id="25" name="Text 23"/>
          <p:cNvSpPr/>
          <p:nvPr/>
        </p:nvSpPr>
        <p:spPr>
          <a:xfrm>
            <a:off x="761996" y="1850589"/>
            <a:ext cx="5029200" cy="582287"/>
          </a:xfrm>
          <a:custGeom>
            <a:avLst/>
            <a:gdLst/>
            <a:ahLst/>
            <a:cxnLst/>
            <a:rect l="l" t="t" r="r" b="b"/>
            <a:pathLst>
              <a:path w="5029200" h="582287">
                <a:moveTo>
                  <a:pt x="104812" y="582287"/>
                </a:moveTo>
                <a:cubicBezTo>
                  <a:pt x="46926" y="582287"/>
                  <a:pt x="0" y="535361"/>
                  <a:pt x="0" y="477475"/>
                </a:cubicBezTo>
                <a:lnTo>
                  <a:pt x="0" y="104812"/>
                </a:lnTo>
                <a:cubicBezTo>
                  <a:pt x="0" y="46926"/>
                  <a:pt x="46926" y="0"/>
                  <a:pt x="104812" y="0"/>
                </a:cubicBezTo>
                <a:lnTo>
                  <a:pt x="4924388" y="0"/>
                </a:lnTo>
                <a:cubicBezTo>
                  <a:pt x="4982274" y="0"/>
                  <a:pt x="5029200" y="46926"/>
                  <a:pt x="5029200" y="104812"/>
                </a:cubicBezTo>
                <a:lnTo>
                  <a:pt x="5029200" y="477475"/>
                </a:lnTo>
                <a:cubicBezTo>
                  <a:pt x="5029200" y="535361"/>
                  <a:pt x="4982274" y="582287"/>
                  <a:pt x="4924388" y="582287"/>
                </a:cubicBezTo>
                <a:lnTo>
                  <a:pt x="104812" y="582287"/>
                </a:lnTo>
              </a:path>
            </a:pathLst>
          </a:custGeom>
          <a:solidFill>
            <a:srgbClr val="4867FF"/>
          </a:solidFill>
          <a:ln/>
        </p:spPr>
        <p:txBody>
          <a:bodyPr wrap="square" lIns="0" tIns="137160" rIns="0" bIns="137160" rtlCol="0" anchor="t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8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Детская рефлексия</a:t>
            </a:r>
            <a:endParaRPr lang="en-US" sz="1800" dirty="0"/>
          </a:p>
        </p:txBody>
      </p:sp>
      <p:sp>
        <p:nvSpPr>
          <p:cNvPr id="26" name="Text 24"/>
          <p:cNvSpPr/>
          <p:nvPr/>
        </p:nvSpPr>
        <p:spPr>
          <a:xfrm>
            <a:off x="10454636" y="6129891"/>
            <a:ext cx="914400" cy="548640"/>
          </a:xfrm>
          <a:custGeom>
            <a:avLst/>
            <a:gdLst/>
            <a:ahLst/>
            <a:cxnLst/>
            <a:rect l="l" t="t" r="r" b="b"/>
            <a:pathLst>
              <a:path w="914400" h="548640">
                <a:moveTo>
                  <a:pt x="0" y="548640"/>
                </a:moveTo>
                <a:lnTo>
                  <a:pt x="0" y="0"/>
                </a:lnTo>
                <a:lnTo>
                  <a:pt x="914400" y="0"/>
                </a:lnTo>
                <a:lnTo>
                  <a:pt x="91440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999940" y="6495651"/>
            <a:ext cx="6035040" cy="182880"/>
          </a:xfrm>
          <a:custGeom>
            <a:avLst/>
            <a:gdLst/>
            <a:ahLst/>
            <a:cxnLst/>
            <a:rect l="l" t="t" r="r" b="b"/>
            <a:pathLst>
              <a:path w="6035040" h="182880">
                <a:moveTo>
                  <a:pt x="0" y="182880"/>
                </a:moveTo>
                <a:lnTo>
                  <a:pt x="0" y="0"/>
                </a:lnTo>
                <a:lnTo>
                  <a:pt x="6035040" y="0"/>
                </a:lnTo>
                <a:lnTo>
                  <a:pt x="603504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Развитие рефлексии в обучении</a:t>
            </a:r>
            <a:endParaRPr lang="en-US" sz="800" dirty="0"/>
          </a:p>
        </p:txBody>
      </p:sp>
      <p:sp>
        <p:nvSpPr>
          <p:cNvPr id="28" name="Text 26"/>
          <p:cNvSpPr/>
          <p:nvPr/>
        </p:nvSpPr>
        <p:spPr>
          <a:xfrm>
            <a:off x="761996" y="6508085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80" h="182880">
                <a:moveTo>
                  <a:pt x="0" y="182880"/>
                </a:moveTo>
                <a:lnTo>
                  <a:pt x="0" y="0"/>
                </a:lnTo>
                <a:lnTo>
                  <a:pt x="182880" y="0"/>
                </a:lnTo>
                <a:lnTo>
                  <a:pt x="18288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26262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3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28" y="651275"/>
                  <a:pt x="190330" y="133247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8"/>
                  <a:pt x="296493" y="669648"/>
                  <a:pt x="662236" y="669648"/>
                </a:cubicBezTo>
                <a:lnTo>
                  <a:pt x="1829084" y="669648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9"/>
                </a:moveTo>
                <a:cubicBezTo>
                  <a:pt x="0" y="1051088"/>
                  <a:pt x="206242" y="1257554"/>
                  <a:pt x="460651" y="1257554"/>
                </a:cubicBezTo>
                <a:lnTo>
                  <a:pt x="460651" y="1257554"/>
                </a:lnTo>
                <a:cubicBezTo>
                  <a:pt x="715037" y="1257554"/>
                  <a:pt x="921301" y="1051088"/>
                  <a:pt x="921301" y="796449"/>
                </a:cubicBezTo>
                <a:lnTo>
                  <a:pt x="921301" y="461103"/>
                </a:lnTo>
                <a:cubicBezTo>
                  <a:pt x="921301" y="206468"/>
                  <a:pt x="715037" y="0"/>
                  <a:pt x="460651" y="0"/>
                </a:cubicBezTo>
                <a:lnTo>
                  <a:pt x="460651" y="0"/>
                </a:lnTo>
                <a:cubicBezTo>
                  <a:pt x="206242" y="0"/>
                  <a:pt x="0" y="206468"/>
                  <a:pt x="0" y="461103"/>
                </a:cubicBezTo>
                <a:lnTo>
                  <a:pt x="0" y="796449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 rot="10800000">
            <a:off x="284108" y="84730"/>
            <a:ext cx="1862641" cy="1863205"/>
          </a:xfrm>
          <a:custGeom>
            <a:avLst/>
            <a:gdLst/>
            <a:ahLst/>
            <a:cxnLst/>
            <a:rect l="l" t="t" r="r" b="b"/>
            <a:pathLst>
              <a:path w="1862641" h="1863205">
                <a:moveTo>
                  <a:pt x="33010" y="1188541"/>
                </a:moveTo>
                <a:cubicBezTo>
                  <a:pt x="-102228" y="682719"/>
                  <a:pt x="190330" y="164691"/>
                  <a:pt x="686427" y="31444"/>
                </a:cubicBezTo>
                <a:cubicBezTo>
                  <a:pt x="1182529" y="-101726"/>
                  <a:pt x="1694394" y="200331"/>
                  <a:pt x="1829632" y="706149"/>
                </a:cubicBezTo>
                <a:cubicBezTo>
                  <a:pt x="1964869" y="1211971"/>
                  <a:pt x="1672308" y="1729973"/>
                  <a:pt x="1176213" y="1863205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 rot="10800000"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1192101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 rot="10800000"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 rot="10800000"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 rot="10800000"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 rot="10800000"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 rot="10800000"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 rot="10800000"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8013027" y="3724688"/>
            <a:ext cx="2463895" cy="731520"/>
          </a:xfrm>
          <a:custGeom>
            <a:avLst/>
            <a:gdLst/>
            <a:ahLst/>
            <a:cxnLst/>
            <a:rect l="l" t="t" r="r" b="b"/>
            <a:pathLst>
              <a:path w="2463895" h="731520">
                <a:moveTo>
                  <a:pt x="258394" y="731521"/>
                </a:moveTo>
                <a:lnTo>
                  <a:pt x="2205501" y="731521"/>
                </a:lnTo>
                <a:lnTo>
                  <a:pt x="2463896" y="0"/>
                </a:lnTo>
                <a:lnTo>
                  <a:pt x="0" y="0"/>
                </a:lnTo>
                <a:lnTo>
                  <a:pt x="258394" y="731521"/>
                </a:lnTo>
              </a:path>
            </a:pathLst>
          </a:custGeom>
          <a:solidFill>
            <a:srgbClr val="05C4CE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1" name="Text 19"/>
          <p:cNvSpPr/>
          <p:nvPr/>
        </p:nvSpPr>
        <p:spPr>
          <a:xfrm>
            <a:off x="8529816" y="4686854"/>
            <a:ext cx="1430317" cy="731520"/>
          </a:xfrm>
          <a:custGeom>
            <a:avLst/>
            <a:gdLst/>
            <a:ahLst/>
            <a:cxnLst/>
            <a:rect l="l" t="t" r="r" b="b"/>
            <a:pathLst>
              <a:path w="1430317" h="731520">
                <a:moveTo>
                  <a:pt x="0" y="0"/>
                </a:moveTo>
                <a:lnTo>
                  <a:pt x="258394" y="731521"/>
                </a:lnTo>
                <a:lnTo>
                  <a:pt x="1171923" y="731521"/>
                </a:lnTo>
                <a:lnTo>
                  <a:pt x="1430318" y="0"/>
                </a:lnTo>
                <a:lnTo>
                  <a:pt x="0" y="0"/>
                </a:lnTo>
              </a:path>
            </a:pathLst>
          </a:custGeom>
          <a:solidFill>
            <a:srgbClr val="5235A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2" name="Text 20"/>
          <p:cNvSpPr/>
          <p:nvPr/>
        </p:nvSpPr>
        <p:spPr>
          <a:xfrm>
            <a:off x="7496238" y="2764290"/>
            <a:ext cx="3497405" cy="731520"/>
          </a:xfrm>
          <a:custGeom>
            <a:avLst/>
            <a:gdLst/>
            <a:ahLst/>
            <a:cxnLst/>
            <a:rect l="l" t="t" r="r" b="b"/>
            <a:pathLst>
              <a:path w="3497405" h="731520">
                <a:moveTo>
                  <a:pt x="3239079" y="731521"/>
                </a:moveTo>
                <a:lnTo>
                  <a:pt x="3497406" y="0"/>
                </a:lnTo>
                <a:lnTo>
                  <a:pt x="0" y="0"/>
                </a:lnTo>
                <a:lnTo>
                  <a:pt x="258394" y="731521"/>
                </a:lnTo>
                <a:lnTo>
                  <a:pt x="3239079" y="731521"/>
                </a:lnTo>
              </a:path>
            </a:pathLst>
          </a:custGeom>
          <a:solidFill>
            <a:srgbClr val="5235A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3" name="Text 21"/>
          <p:cNvSpPr/>
          <p:nvPr/>
        </p:nvSpPr>
        <p:spPr>
          <a:xfrm>
            <a:off x="8986412" y="5418374"/>
            <a:ext cx="715259" cy="544596"/>
          </a:xfrm>
          <a:custGeom>
            <a:avLst/>
            <a:gdLst/>
            <a:ahLst/>
            <a:cxnLst/>
            <a:rect l="l" t="t" r="r" b="b"/>
            <a:pathLst>
              <a:path w="715259" h="544596">
                <a:moveTo>
                  <a:pt x="198404" y="0"/>
                </a:moveTo>
                <a:lnTo>
                  <a:pt x="0" y="236519"/>
                </a:lnTo>
                <a:lnTo>
                  <a:pt x="258394" y="544596"/>
                </a:lnTo>
                <a:lnTo>
                  <a:pt x="715260" y="0"/>
                </a:lnTo>
                <a:lnTo>
                  <a:pt x="198404" y="0"/>
                </a:lnTo>
              </a:path>
            </a:pathLst>
          </a:custGeom>
          <a:solidFill>
            <a:srgbClr val="5235A5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4" name="Text 22"/>
          <p:cNvSpPr/>
          <p:nvPr/>
        </p:nvSpPr>
        <p:spPr>
          <a:xfrm>
            <a:off x="8529816" y="4456208"/>
            <a:ext cx="1688712" cy="228830"/>
          </a:xfrm>
          <a:custGeom>
            <a:avLst/>
            <a:gdLst/>
            <a:ahLst/>
            <a:cxnLst/>
            <a:rect l="l" t="t" r="r" b="b"/>
            <a:pathLst>
              <a:path w="1688712" h="228830">
                <a:moveTo>
                  <a:pt x="1688712" y="0"/>
                </a:moveTo>
                <a:lnTo>
                  <a:pt x="715126" y="0"/>
                </a:lnTo>
                <a:lnTo>
                  <a:pt x="0" y="228830"/>
                </a:lnTo>
                <a:lnTo>
                  <a:pt x="973520" y="228830"/>
                </a:lnTo>
                <a:lnTo>
                  <a:pt x="1688712" y="0"/>
                </a:lnTo>
              </a:path>
            </a:pathLst>
          </a:custGeom>
          <a:solidFill>
            <a:srgbClr val="05C4CE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5" name="Text 23"/>
          <p:cNvSpPr/>
          <p:nvPr/>
        </p:nvSpPr>
        <p:spPr>
          <a:xfrm>
            <a:off x="8142190" y="3837237"/>
            <a:ext cx="129230" cy="114417"/>
          </a:xfrm>
          <a:custGeom>
            <a:avLst/>
            <a:gdLst/>
            <a:ahLst/>
            <a:cxnLst/>
            <a:rect l="l" t="t" r="r" b="b"/>
            <a:pathLst>
              <a:path w="129230" h="114417">
                <a:moveTo>
                  <a:pt x="0" y="0"/>
                </a:moveTo>
                <a:lnTo>
                  <a:pt x="129231" y="114417"/>
                </a:lnTo>
                <a:lnTo>
                  <a:pt x="129231" y="114417"/>
                </a:lnTo>
                <a:lnTo>
                  <a:pt x="0" y="0"/>
                </a:lnTo>
              </a:path>
            </a:pathLst>
          </a:custGeom>
          <a:solidFill>
            <a:srgbClr val="5235A5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6" name="Text 24"/>
          <p:cNvSpPr/>
          <p:nvPr/>
        </p:nvSpPr>
        <p:spPr>
          <a:xfrm>
            <a:off x="8013027" y="3494042"/>
            <a:ext cx="2722289" cy="228806"/>
          </a:xfrm>
          <a:custGeom>
            <a:avLst/>
            <a:gdLst/>
            <a:ahLst/>
            <a:cxnLst/>
            <a:rect l="l" t="t" r="r" b="b"/>
            <a:pathLst>
              <a:path w="2722289" h="228806">
                <a:moveTo>
                  <a:pt x="2722290" y="0"/>
                </a:moveTo>
                <a:lnTo>
                  <a:pt x="1231915" y="0"/>
                </a:lnTo>
                <a:lnTo>
                  <a:pt x="0" y="228806"/>
                </a:lnTo>
                <a:lnTo>
                  <a:pt x="1490309" y="228806"/>
                </a:lnTo>
                <a:lnTo>
                  <a:pt x="2722290" y="0"/>
                </a:lnTo>
              </a:path>
            </a:pathLst>
          </a:custGeom>
          <a:solidFill>
            <a:srgbClr val="5235A5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7" name="Text 25"/>
          <p:cNvSpPr/>
          <p:nvPr/>
        </p:nvSpPr>
        <p:spPr>
          <a:xfrm>
            <a:off x="7673103" y="2880461"/>
            <a:ext cx="176957" cy="109027"/>
          </a:xfrm>
          <a:custGeom>
            <a:avLst/>
            <a:gdLst/>
            <a:ahLst/>
            <a:cxnLst/>
            <a:rect l="l" t="t" r="r" b="b"/>
            <a:pathLst>
              <a:path w="176957" h="109027">
                <a:moveTo>
                  <a:pt x="0" y="0"/>
                </a:moveTo>
                <a:lnTo>
                  <a:pt x="176958" y="109028"/>
                </a:lnTo>
                <a:lnTo>
                  <a:pt x="176958" y="109028"/>
                </a:lnTo>
                <a:lnTo>
                  <a:pt x="0" y="0"/>
                </a:lnTo>
              </a:path>
            </a:pathLst>
          </a:custGeom>
          <a:solidFill>
            <a:srgbClr val="05C4CE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8" name="Text 26"/>
          <p:cNvSpPr/>
          <p:nvPr/>
        </p:nvSpPr>
        <p:spPr>
          <a:xfrm>
            <a:off x="7496238" y="2553432"/>
            <a:ext cx="3727675" cy="218028"/>
          </a:xfrm>
          <a:custGeom>
            <a:avLst/>
            <a:gdLst/>
            <a:ahLst/>
            <a:cxnLst/>
            <a:rect l="l" t="t" r="r" b="b"/>
            <a:pathLst>
              <a:path w="3727675" h="218028">
                <a:moveTo>
                  <a:pt x="3727676" y="0"/>
                </a:moveTo>
                <a:lnTo>
                  <a:pt x="1686881" y="0"/>
                </a:lnTo>
                <a:lnTo>
                  <a:pt x="0" y="218028"/>
                </a:lnTo>
                <a:lnTo>
                  <a:pt x="2040704" y="218028"/>
                </a:lnTo>
                <a:lnTo>
                  <a:pt x="3727676" y="0"/>
                </a:lnTo>
              </a:path>
            </a:pathLst>
          </a:custGeom>
          <a:solidFill>
            <a:srgbClr val="05C4CE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9" name="Text 27"/>
          <p:cNvSpPr/>
          <p:nvPr/>
        </p:nvSpPr>
        <p:spPr>
          <a:xfrm>
            <a:off x="7032978" y="1823680"/>
            <a:ext cx="4525121" cy="731520"/>
          </a:xfrm>
          <a:custGeom>
            <a:avLst/>
            <a:gdLst/>
            <a:ahLst/>
            <a:cxnLst/>
            <a:rect l="l" t="t" r="r" b="b"/>
            <a:pathLst>
              <a:path w="4525121" h="731520">
                <a:moveTo>
                  <a:pt x="4190885" y="731521"/>
                </a:moveTo>
                <a:lnTo>
                  <a:pt x="4525122" y="0"/>
                </a:lnTo>
                <a:lnTo>
                  <a:pt x="0" y="0"/>
                </a:lnTo>
                <a:lnTo>
                  <a:pt x="334323" y="731521"/>
                </a:lnTo>
                <a:lnTo>
                  <a:pt x="4190885" y="731521"/>
                </a:lnTo>
              </a:path>
            </a:pathLst>
          </a:custGeom>
          <a:solidFill>
            <a:srgbClr val="05C4CE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0" name="Text 28"/>
          <p:cNvSpPr/>
          <p:nvPr/>
        </p:nvSpPr>
        <p:spPr>
          <a:xfrm>
            <a:off x="9112658" y="200656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258032" y="177808"/>
                </a:moveTo>
                <a:cubicBezTo>
                  <a:pt x="268319" y="163092"/>
                  <a:pt x="274320" y="145161"/>
                  <a:pt x="274320" y="125730"/>
                </a:cubicBezTo>
                <a:cubicBezTo>
                  <a:pt x="274320" y="75224"/>
                  <a:pt x="233386" y="34290"/>
                  <a:pt x="182880" y="34290"/>
                </a:cubicBezTo>
                <a:cubicBezTo>
                  <a:pt x="132374" y="34290"/>
                  <a:pt x="91440" y="75224"/>
                  <a:pt x="91440" y="125730"/>
                </a:cubicBezTo>
                <a:cubicBezTo>
                  <a:pt x="91440" y="145161"/>
                  <a:pt x="97441" y="163092"/>
                  <a:pt x="107728" y="177808"/>
                </a:cubicBezTo>
                <a:cubicBezTo>
                  <a:pt x="110371" y="181594"/>
                  <a:pt x="113514" y="185880"/>
                  <a:pt x="116872" y="190452"/>
                </a:cubicBezTo>
                <a:lnTo>
                  <a:pt x="116872" y="190452"/>
                </a:lnTo>
                <a:cubicBezTo>
                  <a:pt x="126087" y="203097"/>
                  <a:pt x="137089" y="218242"/>
                  <a:pt x="145304" y="233172"/>
                </a:cubicBezTo>
                <a:cubicBezTo>
                  <a:pt x="152733" y="246745"/>
                  <a:pt x="156520" y="260890"/>
                  <a:pt x="158377" y="274249"/>
                </a:cubicBezTo>
                <a:lnTo>
                  <a:pt x="123587" y="274320"/>
                </a:lnTo>
                <a:cubicBezTo>
                  <a:pt x="122015" y="265748"/>
                  <a:pt x="119372" y="257389"/>
                  <a:pt x="115157" y="249674"/>
                </a:cubicBezTo>
                <a:cubicBezTo>
                  <a:pt x="108085" y="236815"/>
                  <a:pt x="99298" y="224742"/>
                  <a:pt x="90511" y="212669"/>
                </a:cubicBezTo>
                <a:lnTo>
                  <a:pt x="90511" y="212669"/>
                </a:lnTo>
                <a:lnTo>
                  <a:pt x="90511" y="212669"/>
                </a:lnTo>
                <a:cubicBezTo>
                  <a:pt x="86797" y="207597"/>
                  <a:pt x="83082" y="202525"/>
                  <a:pt x="79510" y="197382"/>
                </a:cubicBezTo>
                <a:cubicBezTo>
                  <a:pt x="65437" y="177094"/>
                  <a:pt x="57150" y="152376"/>
                  <a:pt x="57150" y="125730"/>
                </a:cubicBezTo>
                <a:cubicBezTo>
                  <a:pt x="57150" y="56293"/>
                  <a:pt x="113443" y="0"/>
                  <a:pt x="182880" y="0"/>
                </a:cubicBezTo>
                <a:cubicBezTo>
                  <a:pt x="252317" y="0"/>
                  <a:pt x="308610" y="56293"/>
                  <a:pt x="308610" y="125730"/>
                </a:cubicBezTo>
                <a:cubicBezTo>
                  <a:pt x="308610" y="152376"/>
                  <a:pt x="300323" y="177094"/>
                  <a:pt x="286179" y="197382"/>
                </a:cubicBezTo>
                <a:cubicBezTo>
                  <a:pt x="282607" y="202525"/>
                  <a:pt x="278892" y="207597"/>
                  <a:pt x="275177" y="212669"/>
                </a:cubicBezTo>
                <a:lnTo>
                  <a:pt x="275177" y="212669"/>
                </a:lnTo>
                <a:lnTo>
                  <a:pt x="275177" y="212669"/>
                </a:lnTo>
                <a:cubicBezTo>
                  <a:pt x="266390" y="224671"/>
                  <a:pt x="257604" y="236744"/>
                  <a:pt x="250531" y="249674"/>
                </a:cubicBezTo>
                <a:cubicBezTo>
                  <a:pt x="246317" y="257389"/>
                  <a:pt x="243673" y="265747"/>
                  <a:pt x="242102" y="274320"/>
                </a:cubicBezTo>
                <a:lnTo>
                  <a:pt x="207383" y="274320"/>
                </a:lnTo>
                <a:cubicBezTo>
                  <a:pt x="209240" y="260961"/>
                  <a:pt x="213027" y="246745"/>
                  <a:pt x="220456" y="233243"/>
                </a:cubicBezTo>
                <a:cubicBezTo>
                  <a:pt x="228671" y="218313"/>
                  <a:pt x="239673" y="203168"/>
                  <a:pt x="248888" y="190524"/>
                </a:cubicBezTo>
                <a:lnTo>
                  <a:pt x="248888" y="190524"/>
                </a:lnTo>
                <a:lnTo>
                  <a:pt x="248888" y="190524"/>
                </a:lnTo>
                <a:lnTo>
                  <a:pt x="248888" y="190524"/>
                </a:lnTo>
                <a:cubicBezTo>
                  <a:pt x="252246" y="185952"/>
                  <a:pt x="255318" y="181666"/>
                  <a:pt x="257961" y="177879"/>
                </a:cubicBezTo>
                <a:lnTo>
                  <a:pt x="258032" y="177808"/>
                </a:lnTo>
                <a:moveTo>
                  <a:pt x="182880" y="91440"/>
                </a:moveTo>
                <a:cubicBezTo>
                  <a:pt x="163949" y="91440"/>
                  <a:pt x="148590" y="106799"/>
                  <a:pt x="148590" y="125730"/>
                </a:cubicBezTo>
                <a:cubicBezTo>
                  <a:pt x="148590" y="132017"/>
                  <a:pt x="143447" y="137160"/>
                  <a:pt x="137160" y="137160"/>
                </a:cubicBezTo>
                <a:cubicBezTo>
                  <a:pt x="130874" y="137160"/>
                  <a:pt x="125730" y="132017"/>
                  <a:pt x="125730" y="125730"/>
                </a:cubicBezTo>
                <a:cubicBezTo>
                  <a:pt x="125730" y="94155"/>
                  <a:pt x="151305" y="68580"/>
                  <a:pt x="182880" y="68580"/>
                </a:cubicBezTo>
                <a:cubicBezTo>
                  <a:pt x="189167" y="68580"/>
                  <a:pt x="194310" y="73723"/>
                  <a:pt x="194310" y="80010"/>
                </a:cubicBezTo>
                <a:cubicBezTo>
                  <a:pt x="194310" y="86296"/>
                  <a:pt x="189167" y="91440"/>
                  <a:pt x="182880" y="91440"/>
                </a:cubicBezTo>
                <a:lnTo>
                  <a:pt x="182880" y="91440"/>
                </a:lnTo>
                <a:moveTo>
                  <a:pt x="182880" y="365760"/>
                </a:moveTo>
                <a:cubicBezTo>
                  <a:pt x="151305" y="365760"/>
                  <a:pt x="125730" y="340185"/>
                  <a:pt x="125730" y="308610"/>
                </a:cubicBezTo>
                <a:lnTo>
                  <a:pt x="125730" y="297180"/>
                </a:lnTo>
                <a:lnTo>
                  <a:pt x="240030" y="297180"/>
                </a:lnTo>
                <a:lnTo>
                  <a:pt x="240030" y="308610"/>
                </a:lnTo>
                <a:cubicBezTo>
                  <a:pt x="240030" y="340185"/>
                  <a:pt x="214455" y="365760"/>
                  <a:pt x="182880" y="36576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9062060" y="294717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256032" y="118872"/>
                </a:moveTo>
                <a:lnTo>
                  <a:pt x="256032" y="246888"/>
                </a:lnTo>
                <a:lnTo>
                  <a:pt x="320040" y="246888"/>
                </a:lnTo>
                <a:cubicBezTo>
                  <a:pt x="330156" y="246888"/>
                  <a:pt x="338328" y="238716"/>
                  <a:pt x="338328" y="228600"/>
                </a:cubicBezTo>
                <a:lnTo>
                  <a:pt x="338328" y="137160"/>
                </a:lnTo>
                <a:cubicBezTo>
                  <a:pt x="338328" y="127044"/>
                  <a:pt x="330156" y="118872"/>
                  <a:pt x="320040" y="118872"/>
                </a:cubicBezTo>
                <a:lnTo>
                  <a:pt x="256032" y="118872"/>
                </a:lnTo>
                <a:moveTo>
                  <a:pt x="109728" y="91440"/>
                </a:moveTo>
                <a:lnTo>
                  <a:pt x="256032" y="91440"/>
                </a:lnTo>
                <a:lnTo>
                  <a:pt x="320040" y="91440"/>
                </a:lnTo>
                <a:cubicBezTo>
                  <a:pt x="345300" y="91440"/>
                  <a:pt x="365760" y="111900"/>
                  <a:pt x="365760" y="137160"/>
                </a:cubicBezTo>
                <a:lnTo>
                  <a:pt x="365760" y="228600"/>
                </a:lnTo>
                <a:cubicBezTo>
                  <a:pt x="365760" y="253860"/>
                  <a:pt x="345300" y="274320"/>
                  <a:pt x="320040" y="274320"/>
                </a:cubicBezTo>
                <a:lnTo>
                  <a:pt x="256032" y="274320"/>
                </a:lnTo>
                <a:lnTo>
                  <a:pt x="109728" y="274320"/>
                </a:lnTo>
                <a:lnTo>
                  <a:pt x="45720" y="274320"/>
                </a:lnTo>
                <a:cubicBezTo>
                  <a:pt x="20460" y="274320"/>
                  <a:pt x="0" y="253860"/>
                  <a:pt x="0" y="228600"/>
                </a:cubicBezTo>
                <a:lnTo>
                  <a:pt x="0" y="137160"/>
                </a:lnTo>
                <a:cubicBezTo>
                  <a:pt x="0" y="111900"/>
                  <a:pt x="20460" y="91440"/>
                  <a:pt x="45720" y="91440"/>
                </a:cubicBezTo>
                <a:lnTo>
                  <a:pt x="109728" y="91440"/>
                </a:lnTo>
                <a:moveTo>
                  <a:pt x="109728" y="246888"/>
                </a:moveTo>
                <a:lnTo>
                  <a:pt x="109728" y="118872"/>
                </a:lnTo>
                <a:lnTo>
                  <a:pt x="45720" y="118872"/>
                </a:lnTo>
                <a:cubicBezTo>
                  <a:pt x="35604" y="118872"/>
                  <a:pt x="27432" y="127044"/>
                  <a:pt x="27432" y="137160"/>
                </a:cubicBezTo>
                <a:lnTo>
                  <a:pt x="27432" y="228600"/>
                </a:lnTo>
                <a:cubicBezTo>
                  <a:pt x="27432" y="238716"/>
                  <a:pt x="35604" y="246888"/>
                  <a:pt x="45720" y="246888"/>
                </a:cubicBezTo>
                <a:lnTo>
                  <a:pt x="109728" y="246888"/>
                </a:lnTo>
                <a:moveTo>
                  <a:pt x="155448" y="169164"/>
                </a:moveTo>
                <a:cubicBezTo>
                  <a:pt x="163023" y="169164"/>
                  <a:pt x="169164" y="163023"/>
                  <a:pt x="169164" y="155448"/>
                </a:cubicBezTo>
                <a:cubicBezTo>
                  <a:pt x="169164" y="147873"/>
                  <a:pt x="163023" y="141732"/>
                  <a:pt x="155448" y="141732"/>
                </a:cubicBezTo>
                <a:cubicBezTo>
                  <a:pt x="147873" y="141732"/>
                  <a:pt x="141732" y="147873"/>
                  <a:pt x="141732" y="155448"/>
                </a:cubicBezTo>
                <a:cubicBezTo>
                  <a:pt x="141732" y="163023"/>
                  <a:pt x="147873" y="169164"/>
                  <a:pt x="155448" y="169164"/>
                </a:cubicBezTo>
                <a:moveTo>
                  <a:pt x="224028" y="155448"/>
                </a:moveTo>
                <a:cubicBezTo>
                  <a:pt x="224028" y="147873"/>
                  <a:pt x="217887" y="141732"/>
                  <a:pt x="210312" y="141732"/>
                </a:cubicBezTo>
                <a:cubicBezTo>
                  <a:pt x="202737" y="141732"/>
                  <a:pt x="196596" y="147873"/>
                  <a:pt x="196596" y="155448"/>
                </a:cubicBezTo>
                <a:cubicBezTo>
                  <a:pt x="196596" y="163023"/>
                  <a:pt x="202737" y="169164"/>
                  <a:pt x="210312" y="169164"/>
                </a:cubicBezTo>
                <a:cubicBezTo>
                  <a:pt x="217887" y="169164"/>
                  <a:pt x="224028" y="163023"/>
                  <a:pt x="224028" y="155448"/>
                </a:cubicBezTo>
                <a:moveTo>
                  <a:pt x="155448" y="224028"/>
                </a:moveTo>
                <a:cubicBezTo>
                  <a:pt x="163023" y="224028"/>
                  <a:pt x="169164" y="217887"/>
                  <a:pt x="169164" y="210312"/>
                </a:cubicBezTo>
                <a:cubicBezTo>
                  <a:pt x="169164" y="202737"/>
                  <a:pt x="163023" y="196596"/>
                  <a:pt x="155448" y="196596"/>
                </a:cubicBezTo>
                <a:cubicBezTo>
                  <a:pt x="147873" y="196596"/>
                  <a:pt x="141732" y="202737"/>
                  <a:pt x="141732" y="210312"/>
                </a:cubicBezTo>
                <a:cubicBezTo>
                  <a:pt x="141732" y="217887"/>
                  <a:pt x="147873" y="224028"/>
                  <a:pt x="155448" y="224028"/>
                </a:cubicBezTo>
                <a:moveTo>
                  <a:pt x="224028" y="210312"/>
                </a:moveTo>
                <a:cubicBezTo>
                  <a:pt x="224028" y="202737"/>
                  <a:pt x="217887" y="196596"/>
                  <a:pt x="210312" y="196596"/>
                </a:cubicBezTo>
                <a:cubicBezTo>
                  <a:pt x="202737" y="196596"/>
                  <a:pt x="196596" y="202737"/>
                  <a:pt x="196596" y="210312"/>
                </a:cubicBezTo>
                <a:cubicBezTo>
                  <a:pt x="196596" y="217887"/>
                  <a:pt x="202737" y="224028"/>
                  <a:pt x="210312" y="224028"/>
                </a:cubicBezTo>
                <a:cubicBezTo>
                  <a:pt x="217887" y="224028"/>
                  <a:pt x="224028" y="217887"/>
                  <a:pt x="224028" y="210312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2" name="Text 30"/>
          <p:cNvSpPr/>
          <p:nvPr/>
        </p:nvSpPr>
        <p:spPr>
          <a:xfrm>
            <a:off x="9062094" y="3893054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82880" y="34290"/>
                </a:moveTo>
                <a:lnTo>
                  <a:pt x="308610" y="34290"/>
                </a:lnTo>
                <a:cubicBezTo>
                  <a:pt x="314896" y="34290"/>
                  <a:pt x="320040" y="39434"/>
                  <a:pt x="320040" y="45720"/>
                </a:cubicBezTo>
                <a:lnTo>
                  <a:pt x="320040" y="320040"/>
                </a:lnTo>
                <a:cubicBezTo>
                  <a:pt x="320040" y="326327"/>
                  <a:pt x="314897" y="331470"/>
                  <a:pt x="308610" y="331470"/>
                </a:cubicBezTo>
                <a:lnTo>
                  <a:pt x="182880" y="331470"/>
                </a:lnTo>
                <a:lnTo>
                  <a:pt x="182880" y="34290"/>
                </a:lnTo>
                <a:moveTo>
                  <a:pt x="148590" y="34290"/>
                </a:moveTo>
                <a:lnTo>
                  <a:pt x="148590" y="331470"/>
                </a:lnTo>
                <a:lnTo>
                  <a:pt x="102870" y="331470"/>
                </a:lnTo>
                <a:cubicBezTo>
                  <a:pt x="96584" y="331470"/>
                  <a:pt x="91440" y="326327"/>
                  <a:pt x="91440" y="320040"/>
                </a:cubicBezTo>
                <a:lnTo>
                  <a:pt x="91440" y="297180"/>
                </a:lnTo>
                <a:lnTo>
                  <a:pt x="108585" y="297180"/>
                </a:lnTo>
                <a:cubicBezTo>
                  <a:pt x="118086" y="297180"/>
                  <a:pt x="125730" y="289536"/>
                  <a:pt x="125730" y="280035"/>
                </a:cubicBezTo>
                <a:cubicBezTo>
                  <a:pt x="125730" y="270534"/>
                  <a:pt x="118086" y="262890"/>
                  <a:pt x="108585" y="262890"/>
                </a:cubicBezTo>
                <a:lnTo>
                  <a:pt x="91440" y="262890"/>
                </a:lnTo>
                <a:lnTo>
                  <a:pt x="91440" y="200025"/>
                </a:lnTo>
                <a:lnTo>
                  <a:pt x="108585" y="200025"/>
                </a:lnTo>
                <a:cubicBezTo>
                  <a:pt x="118086" y="200025"/>
                  <a:pt x="125730" y="192381"/>
                  <a:pt x="125730" y="182880"/>
                </a:cubicBezTo>
                <a:cubicBezTo>
                  <a:pt x="125730" y="173379"/>
                  <a:pt x="118086" y="165735"/>
                  <a:pt x="108585" y="165735"/>
                </a:cubicBezTo>
                <a:lnTo>
                  <a:pt x="91440" y="165735"/>
                </a:lnTo>
                <a:lnTo>
                  <a:pt x="91440" y="102870"/>
                </a:lnTo>
                <a:lnTo>
                  <a:pt x="108585" y="102870"/>
                </a:lnTo>
                <a:cubicBezTo>
                  <a:pt x="118086" y="102870"/>
                  <a:pt x="125730" y="95226"/>
                  <a:pt x="125730" y="85725"/>
                </a:cubicBezTo>
                <a:cubicBezTo>
                  <a:pt x="125730" y="76224"/>
                  <a:pt x="118086" y="68580"/>
                  <a:pt x="108585" y="68580"/>
                </a:cubicBezTo>
                <a:lnTo>
                  <a:pt x="91440" y="68580"/>
                </a:lnTo>
                <a:lnTo>
                  <a:pt x="91440" y="45720"/>
                </a:lnTo>
                <a:cubicBezTo>
                  <a:pt x="91440" y="39433"/>
                  <a:pt x="96584" y="34290"/>
                  <a:pt x="102870" y="34290"/>
                </a:cubicBezTo>
                <a:lnTo>
                  <a:pt x="148590" y="34290"/>
                </a:lnTo>
                <a:moveTo>
                  <a:pt x="57150" y="297180"/>
                </a:moveTo>
                <a:lnTo>
                  <a:pt x="57150" y="320040"/>
                </a:lnTo>
                <a:cubicBezTo>
                  <a:pt x="57150" y="345257"/>
                  <a:pt x="77653" y="365760"/>
                  <a:pt x="102870" y="365760"/>
                </a:cubicBezTo>
                <a:lnTo>
                  <a:pt x="308610" y="365760"/>
                </a:lnTo>
                <a:cubicBezTo>
                  <a:pt x="333827" y="365760"/>
                  <a:pt x="354330" y="345257"/>
                  <a:pt x="354330" y="320040"/>
                </a:cubicBezTo>
                <a:lnTo>
                  <a:pt x="354330" y="45720"/>
                </a:lnTo>
                <a:cubicBezTo>
                  <a:pt x="354330" y="20503"/>
                  <a:pt x="333827" y="0"/>
                  <a:pt x="308610" y="0"/>
                </a:cubicBezTo>
                <a:lnTo>
                  <a:pt x="102870" y="0"/>
                </a:lnTo>
                <a:cubicBezTo>
                  <a:pt x="77653" y="0"/>
                  <a:pt x="57150" y="20503"/>
                  <a:pt x="57150" y="45720"/>
                </a:cubicBezTo>
                <a:lnTo>
                  <a:pt x="57150" y="68580"/>
                </a:lnTo>
                <a:lnTo>
                  <a:pt x="28575" y="68580"/>
                </a:lnTo>
                <a:cubicBezTo>
                  <a:pt x="19074" y="68580"/>
                  <a:pt x="11430" y="76224"/>
                  <a:pt x="11430" y="85725"/>
                </a:cubicBezTo>
                <a:cubicBezTo>
                  <a:pt x="11430" y="95226"/>
                  <a:pt x="19074" y="102870"/>
                  <a:pt x="28575" y="102870"/>
                </a:cubicBezTo>
                <a:lnTo>
                  <a:pt x="57150" y="102870"/>
                </a:lnTo>
                <a:lnTo>
                  <a:pt x="57150" y="165735"/>
                </a:lnTo>
                <a:lnTo>
                  <a:pt x="28575" y="165735"/>
                </a:lnTo>
                <a:cubicBezTo>
                  <a:pt x="19074" y="165735"/>
                  <a:pt x="11430" y="173379"/>
                  <a:pt x="11430" y="182880"/>
                </a:cubicBezTo>
                <a:cubicBezTo>
                  <a:pt x="11430" y="192381"/>
                  <a:pt x="19074" y="200025"/>
                  <a:pt x="28575" y="200025"/>
                </a:cubicBezTo>
                <a:lnTo>
                  <a:pt x="57150" y="200025"/>
                </a:lnTo>
                <a:lnTo>
                  <a:pt x="57150" y="262890"/>
                </a:lnTo>
                <a:lnTo>
                  <a:pt x="28575" y="262890"/>
                </a:lnTo>
                <a:cubicBezTo>
                  <a:pt x="19074" y="262890"/>
                  <a:pt x="11430" y="270534"/>
                  <a:pt x="11430" y="280035"/>
                </a:cubicBezTo>
                <a:cubicBezTo>
                  <a:pt x="11430" y="289536"/>
                  <a:pt x="19074" y="297180"/>
                  <a:pt x="28575" y="297180"/>
                </a:cubicBezTo>
                <a:lnTo>
                  <a:pt x="57150" y="297180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3" name="Text 31"/>
          <p:cNvSpPr/>
          <p:nvPr/>
        </p:nvSpPr>
        <p:spPr>
          <a:xfrm>
            <a:off x="9062094" y="4807454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262872" y="148621"/>
                </a:moveTo>
                <a:cubicBezTo>
                  <a:pt x="262872" y="85495"/>
                  <a:pt x="211698" y="34321"/>
                  <a:pt x="148572" y="34321"/>
                </a:cubicBezTo>
                <a:cubicBezTo>
                  <a:pt x="85446" y="34321"/>
                  <a:pt x="34272" y="85495"/>
                  <a:pt x="34272" y="148621"/>
                </a:cubicBezTo>
                <a:cubicBezTo>
                  <a:pt x="34272" y="211747"/>
                  <a:pt x="85446" y="262921"/>
                  <a:pt x="148572" y="262921"/>
                </a:cubicBezTo>
                <a:cubicBezTo>
                  <a:pt x="211698" y="262921"/>
                  <a:pt x="262872" y="211747"/>
                  <a:pt x="262872" y="148621"/>
                </a:cubicBezTo>
                <a:lnTo>
                  <a:pt x="262872" y="148621"/>
                </a:lnTo>
                <a:moveTo>
                  <a:pt x="240798" y="265136"/>
                </a:moveTo>
                <a:cubicBezTo>
                  <a:pt x="215509" y="285210"/>
                  <a:pt x="183434" y="297211"/>
                  <a:pt x="148572" y="297211"/>
                </a:cubicBezTo>
                <a:cubicBezTo>
                  <a:pt x="66490" y="297211"/>
                  <a:pt x="-18" y="230703"/>
                  <a:pt x="-18" y="148621"/>
                </a:cubicBezTo>
                <a:cubicBezTo>
                  <a:pt x="-18" y="66540"/>
                  <a:pt x="66490" y="31"/>
                  <a:pt x="148572" y="31"/>
                </a:cubicBezTo>
                <a:cubicBezTo>
                  <a:pt x="230654" y="31"/>
                  <a:pt x="297162" y="66540"/>
                  <a:pt x="297162" y="148621"/>
                </a:cubicBezTo>
                <a:cubicBezTo>
                  <a:pt x="297162" y="183483"/>
                  <a:pt x="285161" y="215558"/>
                  <a:pt x="265087" y="240847"/>
                </a:cubicBezTo>
                <a:lnTo>
                  <a:pt x="360741" y="336502"/>
                </a:lnTo>
                <a:cubicBezTo>
                  <a:pt x="367457" y="343217"/>
                  <a:pt x="367457" y="354075"/>
                  <a:pt x="360741" y="360719"/>
                </a:cubicBezTo>
                <a:cubicBezTo>
                  <a:pt x="354026" y="367363"/>
                  <a:pt x="343168" y="367434"/>
                  <a:pt x="336524" y="360719"/>
                </a:cubicBezTo>
                <a:lnTo>
                  <a:pt x="240798" y="265136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4" name="Text 32"/>
          <p:cNvSpPr/>
          <p:nvPr/>
        </p:nvSpPr>
        <p:spPr>
          <a:xfrm>
            <a:off x="643528" y="1824671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0" y="365760"/>
                </a:moveTo>
                <a:cubicBezTo>
                  <a:pt x="0" y="163756"/>
                  <a:pt x="163756" y="0"/>
                  <a:pt x="365760" y="0"/>
                </a:cubicBezTo>
                <a:cubicBezTo>
                  <a:pt x="567764" y="0"/>
                  <a:pt x="731520" y="163756"/>
                  <a:pt x="731520" y="365760"/>
                </a:cubicBezTo>
                <a:cubicBezTo>
                  <a:pt x="731520" y="567764"/>
                  <a:pt x="567764" y="731520"/>
                  <a:pt x="365760" y="731520"/>
                </a:cubicBezTo>
                <a:cubicBezTo>
                  <a:pt x="163756" y="731520"/>
                  <a:pt x="0" y="567764"/>
                  <a:pt x="0" y="365760"/>
                </a:cubicBezTo>
              </a:path>
            </a:pathLst>
          </a:custGeom>
          <a:solidFill>
            <a:srgbClr val="4867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01</a:t>
            </a:r>
            <a:endParaRPr lang="en-US" sz="1800" dirty="0"/>
          </a:p>
        </p:txBody>
      </p:sp>
      <p:sp>
        <p:nvSpPr>
          <p:cNvPr id="35" name="Text 33"/>
          <p:cNvSpPr/>
          <p:nvPr/>
        </p:nvSpPr>
        <p:spPr>
          <a:xfrm>
            <a:off x="643528" y="2764290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0" y="365760"/>
                </a:moveTo>
                <a:cubicBezTo>
                  <a:pt x="0" y="163756"/>
                  <a:pt x="163756" y="0"/>
                  <a:pt x="365760" y="0"/>
                </a:cubicBezTo>
                <a:cubicBezTo>
                  <a:pt x="567764" y="0"/>
                  <a:pt x="731520" y="163756"/>
                  <a:pt x="731520" y="365760"/>
                </a:cubicBezTo>
                <a:cubicBezTo>
                  <a:pt x="731520" y="567764"/>
                  <a:pt x="567764" y="731520"/>
                  <a:pt x="365760" y="731520"/>
                </a:cubicBezTo>
                <a:cubicBezTo>
                  <a:pt x="163756" y="731520"/>
                  <a:pt x="0" y="567764"/>
                  <a:pt x="0" y="365760"/>
                </a:cubicBezTo>
              </a:path>
            </a:pathLst>
          </a:custGeom>
          <a:solidFill>
            <a:srgbClr val="002AF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02</a:t>
            </a:r>
            <a:endParaRPr lang="en-US" sz="1800" dirty="0"/>
          </a:p>
        </p:txBody>
      </p:sp>
      <p:sp>
        <p:nvSpPr>
          <p:cNvPr id="36" name="Text 34"/>
          <p:cNvSpPr/>
          <p:nvPr/>
        </p:nvSpPr>
        <p:spPr>
          <a:xfrm>
            <a:off x="643528" y="3724688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0" y="365760"/>
                </a:moveTo>
                <a:cubicBezTo>
                  <a:pt x="0" y="163756"/>
                  <a:pt x="163756" y="0"/>
                  <a:pt x="365760" y="0"/>
                </a:cubicBezTo>
                <a:cubicBezTo>
                  <a:pt x="567764" y="0"/>
                  <a:pt x="731520" y="163756"/>
                  <a:pt x="731520" y="365760"/>
                </a:cubicBezTo>
                <a:cubicBezTo>
                  <a:pt x="731520" y="567764"/>
                  <a:pt x="567764" y="731520"/>
                  <a:pt x="365760" y="731520"/>
                </a:cubicBezTo>
                <a:cubicBezTo>
                  <a:pt x="163756" y="731520"/>
                  <a:pt x="0" y="567764"/>
                  <a:pt x="0" y="365760"/>
                </a:cubicBezTo>
              </a:path>
            </a:pathLst>
          </a:custGeom>
          <a:solidFill>
            <a:srgbClr val="001CA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03</a:t>
            </a:r>
            <a:endParaRPr lang="en-US" sz="1800" dirty="0"/>
          </a:p>
        </p:txBody>
      </p:sp>
      <p:sp>
        <p:nvSpPr>
          <p:cNvPr id="37" name="Text 35"/>
          <p:cNvSpPr/>
          <p:nvPr/>
        </p:nvSpPr>
        <p:spPr>
          <a:xfrm>
            <a:off x="1578152" y="4686854"/>
            <a:ext cx="5120640" cy="731520"/>
          </a:xfrm>
          <a:custGeom>
            <a:avLst/>
            <a:gdLst/>
            <a:ahLst/>
            <a:cxnLst/>
            <a:rect l="l" t="t" r="r" b="b"/>
            <a:pathLst>
              <a:path w="5120640" h="731520">
                <a:moveTo>
                  <a:pt x="0" y="731520"/>
                </a:moveTo>
                <a:lnTo>
                  <a:pt x="0" y="0"/>
                </a:lnTo>
                <a:lnTo>
                  <a:pt x="5120640" y="0"/>
                </a:lnTo>
                <a:lnTo>
                  <a:pt x="5120640" y="731520"/>
                </a:lnTo>
                <a:lnTo>
                  <a:pt x="0" y="7315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Анализ ошибок</a:t>
            </a:r>
            <a:endParaRPr lang="en-US" sz="1400" dirty="0"/>
          </a:p>
          <a:p>
            <a:pPr marL="0" indent="0" algn="l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Изучайте свои ошибки, чтобы избежать их в будущем.</a:t>
            </a:r>
            <a:endParaRPr lang="en-US" sz="1400" dirty="0"/>
          </a:p>
        </p:txBody>
      </p:sp>
      <p:sp>
        <p:nvSpPr>
          <p:cNvPr id="38" name="Text 36"/>
          <p:cNvSpPr/>
          <p:nvPr/>
        </p:nvSpPr>
        <p:spPr>
          <a:xfrm>
            <a:off x="1578152" y="3724688"/>
            <a:ext cx="5120640" cy="731520"/>
          </a:xfrm>
          <a:custGeom>
            <a:avLst/>
            <a:gdLst/>
            <a:ahLst/>
            <a:cxnLst/>
            <a:rect l="l" t="t" r="r" b="b"/>
            <a:pathLst>
              <a:path w="5120640" h="731520">
                <a:moveTo>
                  <a:pt x="0" y="731520"/>
                </a:moveTo>
                <a:lnTo>
                  <a:pt x="0" y="0"/>
                </a:lnTo>
                <a:lnTo>
                  <a:pt x="5120640" y="0"/>
                </a:lnTo>
                <a:lnTo>
                  <a:pt x="5120640" y="731520"/>
                </a:lnTo>
                <a:lnTo>
                  <a:pt x="0" y="7315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Дневник успехов</a:t>
            </a:r>
            <a:endParaRPr lang="en-US" sz="1400" dirty="0"/>
          </a:p>
          <a:p>
            <a:pPr marL="0" indent="0" algn="l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Записывайте свои достижения, чтобы отслеживать прогресс.</a:t>
            </a:r>
            <a:endParaRPr lang="en-US" sz="1400" dirty="0"/>
          </a:p>
        </p:txBody>
      </p:sp>
      <p:sp>
        <p:nvSpPr>
          <p:cNvPr id="39" name="Text 37"/>
          <p:cNvSpPr/>
          <p:nvPr/>
        </p:nvSpPr>
        <p:spPr>
          <a:xfrm>
            <a:off x="1578152" y="2764290"/>
            <a:ext cx="5120640" cy="731520"/>
          </a:xfrm>
          <a:custGeom>
            <a:avLst/>
            <a:gdLst/>
            <a:ahLst/>
            <a:cxnLst/>
            <a:rect l="l" t="t" r="r" b="b"/>
            <a:pathLst>
              <a:path w="5120640" h="731520">
                <a:moveTo>
                  <a:pt x="0" y="731520"/>
                </a:moveTo>
                <a:lnTo>
                  <a:pt x="0" y="0"/>
                </a:lnTo>
                <a:lnTo>
                  <a:pt x="5120640" y="0"/>
                </a:lnTo>
                <a:lnTo>
                  <a:pt x="5120640" y="731520"/>
                </a:lnTo>
                <a:lnTo>
                  <a:pt x="0" y="7315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Слабые стороны</a:t>
            </a:r>
            <a:endParaRPr lang="en-US" sz="1400" dirty="0"/>
          </a:p>
          <a:p>
            <a:pPr marL="0" indent="0" algn="l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Признайте свои слабые стороны для их преодоления.</a:t>
            </a:r>
            <a:endParaRPr lang="en-US" sz="1400" dirty="0"/>
          </a:p>
        </p:txBody>
      </p:sp>
      <p:sp>
        <p:nvSpPr>
          <p:cNvPr id="40" name="Text 38"/>
          <p:cNvSpPr/>
          <p:nvPr/>
        </p:nvSpPr>
        <p:spPr>
          <a:xfrm>
            <a:off x="1578152" y="1824671"/>
            <a:ext cx="5120640" cy="731520"/>
          </a:xfrm>
          <a:custGeom>
            <a:avLst/>
            <a:gdLst/>
            <a:ahLst/>
            <a:cxnLst/>
            <a:rect l="l" t="t" r="r" b="b"/>
            <a:pathLst>
              <a:path w="5120640" h="731520">
                <a:moveTo>
                  <a:pt x="0" y="731520"/>
                </a:moveTo>
                <a:lnTo>
                  <a:pt x="0" y="0"/>
                </a:lnTo>
                <a:lnTo>
                  <a:pt x="5120640" y="0"/>
                </a:lnTo>
                <a:lnTo>
                  <a:pt x="5120640" y="731520"/>
                </a:lnTo>
                <a:lnTo>
                  <a:pt x="0" y="7315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Сильные стороны</a:t>
            </a:r>
            <a:endParaRPr lang="en-US" sz="1400" dirty="0"/>
          </a:p>
          <a:p>
            <a:pPr marL="0" indent="0" algn="l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Определите свои сильные стороны для личного роста.</a:t>
            </a:r>
            <a:endParaRPr lang="en-US" sz="1400" dirty="0"/>
          </a:p>
        </p:txBody>
      </p:sp>
      <p:sp>
        <p:nvSpPr>
          <p:cNvPr id="41" name="Text 39"/>
          <p:cNvSpPr/>
          <p:nvPr/>
        </p:nvSpPr>
        <p:spPr>
          <a:xfrm>
            <a:off x="643528" y="4686854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0" y="365760"/>
                </a:moveTo>
                <a:cubicBezTo>
                  <a:pt x="0" y="163756"/>
                  <a:pt x="163756" y="0"/>
                  <a:pt x="365760" y="0"/>
                </a:cubicBezTo>
                <a:cubicBezTo>
                  <a:pt x="567764" y="0"/>
                  <a:pt x="731520" y="163756"/>
                  <a:pt x="731520" y="365760"/>
                </a:cubicBezTo>
                <a:cubicBezTo>
                  <a:pt x="731520" y="567764"/>
                  <a:pt x="567764" y="731520"/>
                  <a:pt x="365760" y="731520"/>
                </a:cubicBezTo>
                <a:cubicBezTo>
                  <a:pt x="163756" y="731520"/>
                  <a:pt x="0" y="567764"/>
                  <a:pt x="0" y="365760"/>
                </a:cubicBezTo>
              </a:path>
            </a:pathLst>
          </a:custGeom>
          <a:solidFill>
            <a:srgbClr val="91A4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04</a:t>
            </a:r>
            <a:endParaRPr lang="en-US" sz="1800" dirty="0"/>
          </a:p>
        </p:txBody>
      </p:sp>
      <p:sp>
        <p:nvSpPr>
          <p:cNvPr id="42" name="Text 40"/>
          <p:cNvSpPr/>
          <p:nvPr/>
        </p:nvSpPr>
        <p:spPr>
          <a:xfrm>
            <a:off x="761996" y="447"/>
            <a:ext cx="10607040" cy="1097280"/>
          </a:xfrm>
          <a:custGeom>
            <a:avLst/>
            <a:gdLst/>
            <a:ahLst/>
            <a:cxnLst/>
            <a:rect l="l" t="t" r="r" b="b"/>
            <a:pathLst>
              <a:path w="10607040" h="1097280">
                <a:moveTo>
                  <a:pt x="0" y="1097280"/>
                </a:moveTo>
                <a:lnTo>
                  <a:pt x="0" y="0"/>
                </a:lnTo>
                <a:lnTo>
                  <a:pt x="10607040" y="0"/>
                </a:lnTo>
                <a:lnTo>
                  <a:pt x="1060704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Упражнения для развития самооценки и самоанализа</a:t>
            </a:r>
            <a:endParaRPr lang="en-US" sz="2400" dirty="0"/>
          </a:p>
        </p:txBody>
      </p:sp>
      <p:sp>
        <p:nvSpPr>
          <p:cNvPr id="43" name="Text 41"/>
          <p:cNvSpPr/>
          <p:nvPr/>
        </p:nvSpPr>
        <p:spPr>
          <a:xfrm>
            <a:off x="10454636" y="6129891"/>
            <a:ext cx="914400" cy="548640"/>
          </a:xfrm>
          <a:custGeom>
            <a:avLst/>
            <a:gdLst/>
            <a:ahLst/>
            <a:cxnLst/>
            <a:rect l="l" t="t" r="r" b="b"/>
            <a:pathLst>
              <a:path w="914400" h="548640">
                <a:moveTo>
                  <a:pt x="0" y="548640"/>
                </a:moveTo>
                <a:lnTo>
                  <a:pt x="0" y="0"/>
                </a:lnTo>
                <a:lnTo>
                  <a:pt x="914400" y="0"/>
                </a:lnTo>
                <a:lnTo>
                  <a:pt x="91440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4" name="Text 42"/>
          <p:cNvSpPr/>
          <p:nvPr/>
        </p:nvSpPr>
        <p:spPr>
          <a:xfrm>
            <a:off x="999940" y="6495651"/>
            <a:ext cx="6035040" cy="182880"/>
          </a:xfrm>
          <a:custGeom>
            <a:avLst/>
            <a:gdLst/>
            <a:ahLst/>
            <a:cxnLst/>
            <a:rect l="l" t="t" r="r" b="b"/>
            <a:pathLst>
              <a:path w="6035040" h="182880">
                <a:moveTo>
                  <a:pt x="0" y="182880"/>
                </a:moveTo>
                <a:lnTo>
                  <a:pt x="0" y="0"/>
                </a:lnTo>
                <a:lnTo>
                  <a:pt x="6035040" y="0"/>
                </a:lnTo>
                <a:lnTo>
                  <a:pt x="603504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Развитие рефлексии в обучении</a:t>
            </a:r>
            <a:endParaRPr lang="en-US" sz="800" dirty="0"/>
          </a:p>
        </p:txBody>
      </p:sp>
      <p:sp>
        <p:nvSpPr>
          <p:cNvPr id="45" name="Text 43"/>
          <p:cNvSpPr/>
          <p:nvPr/>
        </p:nvSpPr>
        <p:spPr>
          <a:xfrm>
            <a:off x="761996" y="6508085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80" h="182880">
                <a:moveTo>
                  <a:pt x="0" y="182880"/>
                </a:moveTo>
                <a:lnTo>
                  <a:pt x="0" y="0"/>
                </a:lnTo>
                <a:lnTo>
                  <a:pt x="182880" y="0"/>
                </a:lnTo>
                <a:lnTo>
                  <a:pt x="18288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26262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4</a:t>
            </a:r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28" y="651275"/>
                  <a:pt x="190330" y="133247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8"/>
                  <a:pt x="296493" y="669648"/>
                  <a:pt x="662236" y="669648"/>
                </a:cubicBezTo>
                <a:lnTo>
                  <a:pt x="1829084" y="669648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9"/>
                </a:moveTo>
                <a:cubicBezTo>
                  <a:pt x="0" y="1051088"/>
                  <a:pt x="206242" y="1257554"/>
                  <a:pt x="460651" y="1257554"/>
                </a:cubicBezTo>
                <a:lnTo>
                  <a:pt x="460651" y="1257554"/>
                </a:lnTo>
                <a:cubicBezTo>
                  <a:pt x="715037" y="1257554"/>
                  <a:pt x="921301" y="1051088"/>
                  <a:pt x="921301" y="796449"/>
                </a:cubicBezTo>
                <a:lnTo>
                  <a:pt x="921301" y="461103"/>
                </a:lnTo>
                <a:cubicBezTo>
                  <a:pt x="921301" y="206468"/>
                  <a:pt x="715037" y="0"/>
                  <a:pt x="460651" y="0"/>
                </a:cubicBezTo>
                <a:lnTo>
                  <a:pt x="460651" y="0"/>
                </a:lnTo>
                <a:cubicBezTo>
                  <a:pt x="206242" y="0"/>
                  <a:pt x="0" y="206468"/>
                  <a:pt x="0" y="461103"/>
                </a:cubicBezTo>
                <a:lnTo>
                  <a:pt x="0" y="796449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 rot="10800000">
            <a:off x="284108" y="84730"/>
            <a:ext cx="1862641" cy="1863205"/>
          </a:xfrm>
          <a:custGeom>
            <a:avLst/>
            <a:gdLst/>
            <a:ahLst/>
            <a:cxnLst/>
            <a:rect l="l" t="t" r="r" b="b"/>
            <a:pathLst>
              <a:path w="1862641" h="1863205">
                <a:moveTo>
                  <a:pt x="33010" y="1188541"/>
                </a:moveTo>
                <a:cubicBezTo>
                  <a:pt x="-102228" y="682719"/>
                  <a:pt x="190330" y="164691"/>
                  <a:pt x="686427" y="31444"/>
                </a:cubicBezTo>
                <a:cubicBezTo>
                  <a:pt x="1182529" y="-101726"/>
                  <a:pt x="1694394" y="200331"/>
                  <a:pt x="1829632" y="706149"/>
                </a:cubicBezTo>
                <a:cubicBezTo>
                  <a:pt x="1964869" y="1211971"/>
                  <a:pt x="1672308" y="1729973"/>
                  <a:pt x="1176213" y="1863205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 rot="10800000"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1192101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 rot="10800000"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 rot="10800000"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 rot="10800000"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 rot="10800000"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 rot="10800000"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 rot="10800000"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8571520" y="-1"/>
            <a:ext cx="3620479" cy="3331255"/>
          </a:xfrm>
          <a:custGeom>
            <a:avLst/>
            <a:gdLst/>
            <a:ahLst/>
            <a:cxnLst/>
            <a:rect l="l" t="t" r="r" b="b"/>
            <a:pathLst>
              <a:path w="3620479" h="3331255">
                <a:moveTo>
                  <a:pt x="0" y="3331255"/>
                </a:moveTo>
                <a:lnTo>
                  <a:pt x="0" y="0"/>
                </a:lnTo>
                <a:lnTo>
                  <a:pt x="3620479" y="0"/>
                </a:lnTo>
                <a:lnTo>
                  <a:pt x="3620479" y="3331255"/>
                </a:lnTo>
                <a:lnTo>
                  <a:pt x="0" y="3331255"/>
                </a:lnTo>
              </a:path>
            </a:pathLst>
          </a:custGeom>
          <a:solidFill>
            <a:srgbClr val="FFFFFF">
              <a:alpha val="96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1" name="Text 19"/>
          <p:cNvSpPr/>
          <p:nvPr/>
        </p:nvSpPr>
        <p:spPr>
          <a:xfrm>
            <a:off x="761996" y="447"/>
            <a:ext cx="10607040" cy="1097280"/>
          </a:xfrm>
          <a:custGeom>
            <a:avLst/>
            <a:gdLst/>
            <a:ahLst/>
            <a:cxnLst/>
            <a:rect l="l" t="t" r="r" b="b"/>
            <a:pathLst>
              <a:path w="10607040" h="1097280">
                <a:moveTo>
                  <a:pt x="0" y="1097280"/>
                </a:moveTo>
                <a:lnTo>
                  <a:pt x="0" y="0"/>
                </a:lnTo>
                <a:lnTo>
                  <a:pt x="10607040" y="0"/>
                </a:lnTo>
                <a:lnTo>
                  <a:pt x="1060704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Рекомендации по развитию рефлексии у обучающихся</a:t>
            </a:r>
            <a:endParaRPr lang="en-US" sz="2400" dirty="0"/>
          </a:p>
        </p:txBody>
      </p:sp>
      <p:sp>
        <p:nvSpPr>
          <p:cNvPr id="22" name="Text 20"/>
          <p:cNvSpPr/>
          <p:nvPr/>
        </p:nvSpPr>
        <p:spPr>
          <a:xfrm flipH="1" flipV="1">
            <a:off x="761996" y="2553301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002AF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3" name="Text 21"/>
          <p:cNvSpPr/>
          <p:nvPr/>
        </p:nvSpPr>
        <p:spPr>
          <a:xfrm flipH="1" flipV="1">
            <a:off x="4349986" y="2553301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D3C9EE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4" name="Text 22"/>
          <p:cNvSpPr/>
          <p:nvPr/>
        </p:nvSpPr>
        <p:spPr>
          <a:xfrm flipH="1" flipV="1">
            <a:off x="7938594" y="2553301"/>
            <a:ext cx="201168" cy="246937"/>
          </a:xfrm>
          <a:custGeom>
            <a:avLst/>
            <a:gdLst/>
            <a:ahLst/>
            <a:cxnLst/>
            <a:rect l="l" t="t" r="r" b="b"/>
            <a:pathLst>
              <a:path w="201168" h="246937">
                <a:moveTo>
                  <a:pt x="0" y="246937"/>
                </a:moveTo>
                <a:lnTo>
                  <a:pt x="201168" y="246937"/>
                </a:lnTo>
                <a:lnTo>
                  <a:pt x="0" y="0"/>
                </a:lnTo>
                <a:lnTo>
                  <a:pt x="0" y="246937"/>
                </a:lnTo>
              </a:path>
            </a:pathLst>
          </a:custGeom>
          <a:solidFill>
            <a:srgbClr val="C5FBFE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5" name="Text 23"/>
          <p:cNvSpPr/>
          <p:nvPr/>
        </p:nvSpPr>
        <p:spPr>
          <a:xfrm>
            <a:off x="8139762" y="2109165"/>
            <a:ext cx="3108960" cy="3657600"/>
          </a:xfrm>
          <a:custGeom>
            <a:avLst/>
            <a:gdLst/>
            <a:ahLst/>
            <a:cxnLst/>
            <a:rect l="l" t="t" r="r" b="b"/>
            <a:pathLst>
              <a:path w="3108960" h="3657600">
                <a:moveTo>
                  <a:pt x="0" y="365760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657600"/>
                </a:lnTo>
                <a:lnTo>
                  <a:pt x="0" y="3657600"/>
                </a:lnTo>
              </a:path>
            </a:pathLst>
          </a:custGeom>
          <a:solidFill>
            <a:srgbClr val="FFFFFF"/>
          </a:solidFill>
          <a:ln w="12700">
            <a:solidFill>
              <a:srgbClr val="DAE1FF"/>
            </a:solidFill>
          </a:ln>
        </p:spPr>
        <p:txBody>
          <a:bodyPr wrap="square" lIns="137160" tIns="548640" rIns="91440" bIns="0" rtlCol="0" anchor="t"/>
          <a:lstStyle/>
          <a:p>
            <a:pPr marL="0" indent="0" algn="l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Помогайте обучающимся анализировать свои ошибки.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7937976" y="1823685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05C4CE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Анализ ошибок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4551772" y="2109165"/>
            <a:ext cx="3108960" cy="3657600"/>
          </a:xfrm>
          <a:custGeom>
            <a:avLst/>
            <a:gdLst/>
            <a:ahLst/>
            <a:cxnLst/>
            <a:rect l="l" t="t" r="r" b="b"/>
            <a:pathLst>
              <a:path w="3108960" h="3657600">
                <a:moveTo>
                  <a:pt x="0" y="365760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657600"/>
                </a:lnTo>
                <a:lnTo>
                  <a:pt x="0" y="3657600"/>
                </a:lnTo>
              </a:path>
            </a:pathLst>
          </a:custGeom>
          <a:solidFill>
            <a:srgbClr val="FFFFFF"/>
          </a:solidFill>
          <a:ln w="12700">
            <a:solidFill>
              <a:srgbClr val="DAE1FF"/>
            </a:solidFill>
          </a:ln>
        </p:spPr>
        <p:txBody>
          <a:bodyPr wrap="square" lIns="137160" tIns="548640" rIns="91440" bIns="0" rtlCol="0" anchor="t"/>
          <a:lstStyle/>
          <a:p>
            <a:pPr marL="0" indent="0" algn="l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Используйте вопросы, побуждающие к размышлениям.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4349986" y="1823685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3B2675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Рефлексивные вопросы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963782" y="2109165"/>
            <a:ext cx="3108960" cy="3657600"/>
          </a:xfrm>
          <a:custGeom>
            <a:avLst/>
            <a:gdLst/>
            <a:ahLst/>
            <a:cxnLst/>
            <a:rect l="l" t="t" r="r" b="b"/>
            <a:pathLst>
              <a:path w="3108960" h="3657600">
                <a:moveTo>
                  <a:pt x="0" y="365760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3657600"/>
                </a:lnTo>
                <a:lnTo>
                  <a:pt x="0" y="3657600"/>
                </a:lnTo>
              </a:path>
            </a:pathLst>
          </a:custGeom>
          <a:solidFill>
            <a:srgbClr val="FFFFFF"/>
          </a:solidFill>
          <a:ln w="12700">
            <a:solidFill>
              <a:srgbClr val="DAE1FF"/>
            </a:solidFill>
          </a:ln>
        </p:spPr>
        <p:txBody>
          <a:bodyPr wrap="square" lIns="137160" tIns="548640" rIns="91440" bIns="0" rtlCol="0" anchor="t"/>
          <a:lstStyle/>
          <a:p>
            <a:pPr marL="0" indent="0" algn="l">
              <a:lnSpc>
                <a:spcPct val="11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Создайте атмосферу для свободного выражения мыслей.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761996" y="1823685"/>
            <a:ext cx="3108960" cy="731520"/>
          </a:xfrm>
          <a:custGeom>
            <a:avLst/>
            <a:gdLst/>
            <a:ahLst/>
            <a:cxnLst/>
            <a:rect l="l" t="t" r="r" b="b"/>
            <a:pathLst>
              <a:path w="3108960" h="731520">
                <a:moveTo>
                  <a:pt x="0" y="0"/>
                </a:moveTo>
                <a:lnTo>
                  <a:pt x="2743200" y="0"/>
                </a:lnTo>
                <a:lnTo>
                  <a:pt x="3108960" y="365760"/>
                </a:lnTo>
                <a:lnTo>
                  <a:pt x="2743200" y="731520"/>
                </a:lnTo>
                <a:lnTo>
                  <a:pt x="0" y="731520"/>
                </a:lnTo>
                <a:lnTo>
                  <a:pt x="0" y="0"/>
                </a:lnTo>
              </a:path>
            </a:pathLst>
          </a:custGeom>
          <a:solidFill>
            <a:srgbClr val="4867FF"/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Безопасная среда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10454636" y="6129891"/>
            <a:ext cx="914400" cy="548640"/>
          </a:xfrm>
          <a:custGeom>
            <a:avLst/>
            <a:gdLst/>
            <a:ahLst/>
            <a:cxnLst/>
            <a:rect l="l" t="t" r="r" b="b"/>
            <a:pathLst>
              <a:path w="914400" h="548640">
                <a:moveTo>
                  <a:pt x="0" y="548640"/>
                </a:moveTo>
                <a:lnTo>
                  <a:pt x="0" y="0"/>
                </a:lnTo>
                <a:lnTo>
                  <a:pt x="914400" y="0"/>
                </a:lnTo>
                <a:lnTo>
                  <a:pt x="91440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2" name="Text 30"/>
          <p:cNvSpPr/>
          <p:nvPr/>
        </p:nvSpPr>
        <p:spPr>
          <a:xfrm>
            <a:off x="999940" y="6495651"/>
            <a:ext cx="6035040" cy="182880"/>
          </a:xfrm>
          <a:custGeom>
            <a:avLst/>
            <a:gdLst/>
            <a:ahLst/>
            <a:cxnLst/>
            <a:rect l="l" t="t" r="r" b="b"/>
            <a:pathLst>
              <a:path w="6035040" h="182880">
                <a:moveTo>
                  <a:pt x="0" y="182880"/>
                </a:moveTo>
                <a:lnTo>
                  <a:pt x="0" y="0"/>
                </a:lnTo>
                <a:lnTo>
                  <a:pt x="6035040" y="0"/>
                </a:lnTo>
                <a:lnTo>
                  <a:pt x="603504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Развитие рефлексии в обучении</a:t>
            </a:r>
            <a:endParaRPr lang="en-US" sz="800" dirty="0"/>
          </a:p>
        </p:txBody>
      </p:sp>
      <p:sp>
        <p:nvSpPr>
          <p:cNvPr id="33" name="Text 31"/>
          <p:cNvSpPr/>
          <p:nvPr/>
        </p:nvSpPr>
        <p:spPr>
          <a:xfrm>
            <a:off x="761996" y="6508085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80" h="182880">
                <a:moveTo>
                  <a:pt x="0" y="182880"/>
                </a:moveTo>
                <a:lnTo>
                  <a:pt x="0" y="0"/>
                </a:lnTo>
                <a:lnTo>
                  <a:pt x="182880" y="0"/>
                </a:lnTo>
                <a:lnTo>
                  <a:pt x="18288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26262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5</a:t>
            </a: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433692" y="229976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9922234" y="1362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9154586" y="1362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426019" y="1536544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0672955" y="-450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1433692" y="-153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0842472" y="5234927"/>
            <a:ext cx="686427" cy="1157097"/>
          </a:xfrm>
          <a:custGeom>
            <a:avLst/>
            <a:gdLst/>
            <a:ahLst/>
            <a:cxnLst/>
            <a:rect l="l" t="t" r="r" b="b"/>
            <a:pathLst>
              <a:path w="686427" h="1157097">
                <a:moveTo>
                  <a:pt x="33010" y="1157097"/>
                </a:moveTo>
                <a:cubicBezTo>
                  <a:pt x="-102228" y="651275"/>
                  <a:pt x="190330" y="133247"/>
                  <a:pt x="686427" y="0"/>
                </a:cubicBezTo>
              </a:path>
            </a:pathLst>
          </a:custGeom>
          <a:noFill/>
          <a:ln w="82175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11388322" y="5781243"/>
            <a:ext cx="724586" cy="872786"/>
          </a:xfrm>
          <a:custGeom>
            <a:avLst/>
            <a:gdLst/>
            <a:ahLst/>
            <a:cxnLst/>
            <a:rect l="l" t="t" r="r" b="b"/>
            <a:pathLst>
              <a:path w="724586" h="872786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872786"/>
                </a:lnTo>
              </a:path>
            </a:pathLst>
          </a:custGeom>
          <a:noFill/>
          <a:ln w="81590">
            <a:solidFill>
              <a:srgbClr val="F23342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9019982" y="6095204"/>
            <a:ext cx="1829083" cy="669647"/>
          </a:xfrm>
          <a:custGeom>
            <a:avLst/>
            <a:gdLst/>
            <a:ahLst/>
            <a:cxnLst/>
            <a:rect l="l" t="t" r="r" b="b"/>
            <a:pathLst>
              <a:path w="1829083" h="669647">
                <a:moveTo>
                  <a:pt x="0" y="0"/>
                </a:moveTo>
                <a:cubicBezTo>
                  <a:pt x="0" y="369828"/>
                  <a:pt x="296493" y="669648"/>
                  <a:pt x="662236" y="669648"/>
                </a:cubicBezTo>
                <a:lnTo>
                  <a:pt x="1829084" y="669648"/>
                </a:lnTo>
              </a:path>
            </a:pathLst>
          </a:custGeom>
          <a:noFill/>
          <a:ln w="82141">
            <a:solidFill>
              <a:srgbClr val="3B2675">
                <a:alpha val="1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9464347" y="5203385"/>
            <a:ext cx="921301" cy="1257553"/>
          </a:xfrm>
          <a:custGeom>
            <a:avLst/>
            <a:gdLst/>
            <a:ahLst/>
            <a:cxnLst/>
            <a:rect l="l" t="t" r="r" b="b"/>
            <a:pathLst>
              <a:path w="921301" h="1257553">
                <a:moveTo>
                  <a:pt x="0" y="796449"/>
                </a:moveTo>
                <a:cubicBezTo>
                  <a:pt x="0" y="1051088"/>
                  <a:pt x="206242" y="1257554"/>
                  <a:pt x="460651" y="1257554"/>
                </a:cubicBezTo>
                <a:lnTo>
                  <a:pt x="460651" y="1257554"/>
                </a:lnTo>
                <a:cubicBezTo>
                  <a:pt x="715037" y="1257554"/>
                  <a:pt x="921301" y="1051088"/>
                  <a:pt x="921301" y="796449"/>
                </a:cubicBezTo>
                <a:lnTo>
                  <a:pt x="921301" y="461103"/>
                </a:lnTo>
                <a:cubicBezTo>
                  <a:pt x="921301" y="206468"/>
                  <a:pt x="715037" y="0"/>
                  <a:pt x="460651" y="0"/>
                </a:cubicBezTo>
                <a:lnTo>
                  <a:pt x="460651" y="0"/>
                </a:lnTo>
                <a:cubicBezTo>
                  <a:pt x="206242" y="0"/>
                  <a:pt x="0" y="206468"/>
                  <a:pt x="0" y="461103"/>
                </a:cubicBezTo>
                <a:lnTo>
                  <a:pt x="0" y="796449"/>
                </a:lnTo>
              </a:path>
            </a:pathLst>
          </a:custGeom>
          <a:solidFill>
            <a:srgbClr val="DAE1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 rot="10800000">
            <a:off x="284108" y="84730"/>
            <a:ext cx="1862641" cy="1863205"/>
          </a:xfrm>
          <a:custGeom>
            <a:avLst/>
            <a:gdLst/>
            <a:ahLst/>
            <a:cxnLst/>
            <a:rect l="l" t="t" r="r" b="b"/>
            <a:pathLst>
              <a:path w="1862641" h="1863205">
                <a:moveTo>
                  <a:pt x="33010" y="1188541"/>
                </a:moveTo>
                <a:cubicBezTo>
                  <a:pt x="-102228" y="682719"/>
                  <a:pt x="190330" y="164691"/>
                  <a:pt x="686427" y="31444"/>
                </a:cubicBezTo>
                <a:cubicBezTo>
                  <a:pt x="1182529" y="-101726"/>
                  <a:pt x="1694394" y="200331"/>
                  <a:pt x="1829632" y="706149"/>
                </a:cubicBezTo>
                <a:cubicBezTo>
                  <a:pt x="1964869" y="1211971"/>
                  <a:pt x="1672308" y="1729973"/>
                  <a:pt x="1176213" y="1863205"/>
                </a:cubicBezTo>
              </a:path>
            </a:pathLst>
          </a:custGeom>
          <a:noFill/>
          <a:ln w="82175">
            <a:solidFill>
              <a:srgbClr val="DCEAF7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 rot="10800000">
            <a:off x="829956" y="165499"/>
            <a:ext cx="724586" cy="1192101"/>
          </a:xfrm>
          <a:custGeom>
            <a:avLst/>
            <a:gdLst/>
            <a:ahLst/>
            <a:cxnLst/>
            <a:rect l="l" t="t" r="r" b="b"/>
            <a:pathLst>
              <a:path w="724586" h="1192101">
                <a:moveTo>
                  <a:pt x="362293" y="722774"/>
                </a:moveTo>
                <a:cubicBezTo>
                  <a:pt x="562384" y="722774"/>
                  <a:pt x="724586" y="560947"/>
                  <a:pt x="724586" y="361386"/>
                </a:cubicBezTo>
                <a:cubicBezTo>
                  <a:pt x="724586" y="161825"/>
                  <a:pt x="562384" y="0"/>
                  <a:pt x="362293" y="0"/>
                </a:cubicBezTo>
                <a:cubicBezTo>
                  <a:pt x="162201" y="0"/>
                  <a:pt x="0" y="161825"/>
                  <a:pt x="0" y="361386"/>
                </a:cubicBezTo>
                <a:lnTo>
                  <a:pt x="0" y="1192101"/>
                </a:lnTo>
              </a:path>
            </a:pathLst>
          </a:custGeom>
          <a:noFill/>
          <a:ln w="81590">
            <a:solidFill>
              <a:srgbClr val="FBECD0">
                <a:alpha val="3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 rot="10800000">
            <a:off x="5445" y="3796803"/>
            <a:ext cx="755051" cy="760984"/>
          </a:xfrm>
          <a:custGeom>
            <a:avLst/>
            <a:gdLst/>
            <a:ahLst/>
            <a:cxnLst/>
            <a:rect l="l" t="t" r="r" b="b"/>
            <a:pathLst>
              <a:path w="755051" h="760984">
                <a:moveTo>
                  <a:pt x="755052" y="760984"/>
                </a:moveTo>
                <a:lnTo>
                  <a:pt x="755052" y="0"/>
                </a:lnTo>
                <a:cubicBezTo>
                  <a:pt x="338097" y="0"/>
                  <a:pt x="0" y="340753"/>
                  <a:pt x="0" y="760984"/>
                </a:cubicBezTo>
                <a:lnTo>
                  <a:pt x="755052" y="760984"/>
                </a:lnTo>
              </a:path>
            </a:pathLst>
          </a:custGeom>
          <a:solidFill>
            <a:srgbClr val="05C4CE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 rot="10800000">
            <a:off x="1516899" y="6095204"/>
            <a:ext cx="755055" cy="760984"/>
          </a:xfrm>
          <a:custGeom>
            <a:avLst/>
            <a:gdLst/>
            <a:ahLst/>
            <a:cxnLst/>
            <a:rect l="l" t="t" r="r" b="b"/>
            <a:pathLst>
              <a:path w="755055" h="760984">
                <a:moveTo>
                  <a:pt x="755056" y="0"/>
                </a:moveTo>
                <a:lnTo>
                  <a:pt x="0" y="0"/>
                </a:lnTo>
                <a:cubicBezTo>
                  <a:pt x="0" y="420231"/>
                  <a:pt x="338098" y="760984"/>
                  <a:pt x="755056" y="760984"/>
                </a:cubicBezTo>
                <a:lnTo>
                  <a:pt x="755056" y="0"/>
                </a:lnTo>
              </a:path>
            </a:pathLst>
          </a:custGeom>
          <a:solidFill>
            <a:srgbClr val="4867FF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 rot="10800000">
            <a:off x="2278253" y="6095204"/>
            <a:ext cx="761349" cy="760984"/>
          </a:xfrm>
          <a:custGeom>
            <a:avLst/>
            <a:gdLst/>
            <a:ahLst/>
            <a:cxnLst/>
            <a:rect l="l" t="t" r="r" b="b"/>
            <a:pathLst>
              <a:path w="761349" h="760984">
                <a:moveTo>
                  <a:pt x="0" y="0"/>
                </a:moveTo>
                <a:lnTo>
                  <a:pt x="0" y="760984"/>
                </a:lnTo>
                <a:cubicBezTo>
                  <a:pt x="420432" y="760984"/>
                  <a:pt x="761349" y="420231"/>
                  <a:pt x="761349" y="0"/>
                </a:cubicBezTo>
                <a:lnTo>
                  <a:pt x="0" y="0"/>
                </a:lnTo>
              </a:path>
            </a:pathLst>
          </a:custGeom>
          <a:solidFill>
            <a:srgbClr val="ED9F13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 rot="10800000">
            <a:off x="1" y="4563459"/>
            <a:ext cx="768168" cy="757547"/>
          </a:xfrm>
          <a:custGeom>
            <a:avLst/>
            <a:gdLst/>
            <a:ahLst/>
            <a:cxnLst/>
            <a:rect l="l" t="t" r="r" b="b"/>
            <a:pathLst>
              <a:path w="768168" h="757547">
                <a:moveTo>
                  <a:pt x="384085" y="0"/>
                </a:moveTo>
                <a:cubicBezTo>
                  <a:pt x="596210" y="0"/>
                  <a:pt x="768168" y="169582"/>
                  <a:pt x="768168" y="378773"/>
                </a:cubicBezTo>
                <a:cubicBezTo>
                  <a:pt x="768168" y="587963"/>
                  <a:pt x="596210" y="757548"/>
                  <a:pt x="384085" y="757548"/>
                </a:cubicBezTo>
                <a:cubicBezTo>
                  <a:pt x="171961" y="757548"/>
                  <a:pt x="0" y="587963"/>
                  <a:pt x="0" y="378773"/>
                </a:cubicBezTo>
                <a:cubicBezTo>
                  <a:pt x="0" y="169582"/>
                  <a:pt x="171961" y="0"/>
                  <a:pt x="384085" y="0"/>
                </a:cubicBezTo>
                <a:lnTo>
                  <a:pt x="384085" y="0"/>
                </a:lnTo>
              </a:path>
            </a:pathLst>
          </a:custGeom>
          <a:solidFill>
            <a:srgbClr val="3B2675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 rot="10800000">
            <a:off x="766179" y="5336929"/>
            <a:ext cx="755054" cy="1521071"/>
          </a:xfrm>
          <a:custGeom>
            <a:avLst/>
            <a:gdLst/>
            <a:ahLst/>
            <a:cxnLst/>
            <a:rect l="l" t="t" r="r" b="b"/>
            <a:pathLst>
              <a:path w="755054" h="1521071">
                <a:moveTo>
                  <a:pt x="0" y="1521071"/>
                </a:moveTo>
                <a:cubicBezTo>
                  <a:pt x="416957" y="1521071"/>
                  <a:pt x="755054" y="1180520"/>
                  <a:pt x="755054" y="760534"/>
                </a:cubicBezTo>
                <a:cubicBezTo>
                  <a:pt x="755054" y="340552"/>
                  <a:pt x="416957" y="0"/>
                  <a:pt x="0" y="0"/>
                </a:cubicBezTo>
                <a:lnTo>
                  <a:pt x="0" y="1521071"/>
                </a:lnTo>
              </a:path>
            </a:pathLst>
          </a:custGeom>
          <a:solidFill>
            <a:srgbClr val="F23342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 rot="10800000">
            <a:off x="5445" y="5336334"/>
            <a:ext cx="755051" cy="1521369"/>
          </a:xfrm>
          <a:custGeom>
            <a:avLst/>
            <a:gdLst/>
            <a:ahLst/>
            <a:cxnLst/>
            <a:rect l="l" t="t" r="r" b="b"/>
            <a:pathLst>
              <a:path w="755051" h="1521369">
                <a:moveTo>
                  <a:pt x="755052" y="0"/>
                </a:moveTo>
                <a:cubicBezTo>
                  <a:pt x="338097" y="0"/>
                  <a:pt x="0" y="340619"/>
                  <a:pt x="0" y="760683"/>
                </a:cubicBezTo>
                <a:cubicBezTo>
                  <a:pt x="0" y="1180752"/>
                  <a:pt x="338097" y="1521370"/>
                  <a:pt x="755052" y="1521370"/>
                </a:cubicBezTo>
                <a:lnTo>
                  <a:pt x="755052" y="0"/>
                </a:lnTo>
              </a:path>
            </a:pathLst>
          </a:custGeom>
          <a:solidFill>
            <a:srgbClr val="0B1347">
              <a:alpha val="1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5852159" y="0"/>
            <a:ext cx="6339841" cy="6858000"/>
          </a:xfrm>
          <a:custGeom>
            <a:avLst/>
            <a:gdLst/>
            <a:ahLst/>
            <a:cxnLst/>
            <a:rect l="l" t="t" r="r" b="b"/>
            <a:pathLst>
              <a:path w="6339841" h="6858000">
                <a:moveTo>
                  <a:pt x="0" y="0"/>
                </a:moveTo>
                <a:lnTo>
                  <a:pt x="6339840" y="0"/>
                </a:lnTo>
                <a:lnTo>
                  <a:pt x="6339841" y="0"/>
                </a:lnTo>
                <a:lnTo>
                  <a:pt x="6339841" y="6858000"/>
                </a:lnTo>
                <a:lnTo>
                  <a:pt x="6339840" y="6858000"/>
                </a:lnTo>
                <a:lnTo>
                  <a:pt x="0" y="6858000"/>
                </a:lnTo>
                <a:lnTo>
                  <a:pt x="0" y="0"/>
                </a:lnTo>
              </a:path>
            </a:pathLst>
          </a:custGeom>
          <a:blipFill>
            <a:blip r:embed="rId3"/>
            <a:srcRect l="19197" r="19197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-1" y="0"/>
            <a:ext cx="5852160" cy="6858000"/>
          </a:xfrm>
          <a:custGeom>
            <a:avLst/>
            <a:gdLst/>
            <a:ahLst/>
            <a:cxnLst/>
            <a:rect l="l" t="t" r="r" b="b"/>
            <a:pathLst>
              <a:path w="5852160" h="6858000">
                <a:moveTo>
                  <a:pt x="0" y="6858000"/>
                </a:moveTo>
                <a:lnTo>
                  <a:pt x="0" y="0"/>
                </a:lnTo>
                <a:lnTo>
                  <a:pt x="5852160" y="0"/>
                </a:lnTo>
                <a:lnTo>
                  <a:pt x="5852160" y="6858000"/>
                </a:lnTo>
                <a:lnTo>
                  <a:pt x="0" y="6858000"/>
                </a:lnTo>
              </a:path>
            </a:pathLst>
          </a:custGeom>
          <a:solidFill>
            <a:srgbClr val="001CA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2" name="Text 20"/>
          <p:cNvSpPr/>
          <p:nvPr/>
        </p:nvSpPr>
        <p:spPr>
          <a:xfrm>
            <a:off x="761994" y="623306"/>
            <a:ext cx="775504" cy="553931"/>
          </a:xfrm>
          <a:custGeom>
            <a:avLst/>
            <a:gdLst/>
            <a:ahLst/>
            <a:cxnLst/>
            <a:rect l="l" t="t" r="r" b="b"/>
            <a:pathLst>
              <a:path w="775504" h="553931">
                <a:moveTo>
                  <a:pt x="775504" y="346207"/>
                </a:moveTo>
                <a:cubicBezTo>
                  <a:pt x="775504" y="460976"/>
                  <a:pt x="682549" y="553931"/>
                  <a:pt x="567780" y="553931"/>
                </a:cubicBezTo>
                <a:lnTo>
                  <a:pt x="553931" y="553931"/>
                </a:lnTo>
                <a:cubicBezTo>
                  <a:pt x="523292" y="553931"/>
                  <a:pt x="498538" y="529176"/>
                  <a:pt x="498538" y="498538"/>
                </a:cubicBezTo>
                <a:cubicBezTo>
                  <a:pt x="498538" y="467900"/>
                  <a:pt x="523292" y="443145"/>
                  <a:pt x="553931" y="443145"/>
                </a:cubicBezTo>
                <a:lnTo>
                  <a:pt x="567780" y="443145"/>
                </a:lnTo>
                <a:cubicBezTo>
                  <a:pt x="621267" y="443145"/>
                  <a:pt x="664718" y="399695"/>
                  <a:pt x="664718" y="346207"/>
                </a:cubicBezTo>
                <a:lnTo>
                  <a:pt x="664718" y="332359"/>
                </a:lnTo>
                <a:lnTo>
                  <a:pt x="553931" y="332359"/>
                </a:lnTo>
                <a:cubicBezTo>
                  <a:pt x="492826" y="332359"/>
                  <a:pt x="443145" y="282678"/>
                  <a:pt x="443145" y="221573"/>
                </a:cubicBezTo>
                <a:lnTo>
                  <a:pt x="443145" y="110786"/>
                </a:lnTo>
                <a:cubicBezTo>
                  <a:pt x="443145" y="49681"/>
                  <a:pt x="492826" y="0"/>
                  <a:pt x="553931" y="0"/>
                </a:cubicBezTo>
                <a:lnTo>
                  <a:pt x="664718" y="0"/>
                </a:lnTo>
                <a:cubicBezTo>
                  <a:pt x="725822" y="0"/>
                  <a:pt x="775504" y="49681"/>
                  <a:pt x="775504" y="110786"/>
                </a:cubicBezTo>
                <a:lnTo>
                  <a:pt x="775504" y="346207"/>
                </a:lnTo>
                <a:moveTo>
                  <a:pt x="332359" y="346207"/>
                </a:moveTo>
                <a:cubicBezTo>
                  <a:pt x="332359" y="460976"/>
                  <a:pt x="239403" y="553931"/>
                  <a:pt x="124635" y="553931"/>
                </a:cubicBezTo>
                <a:lnTo>
                  <a:pt x="110786" y="553931"/>
                </a:lnTo>
                <a:cubicBezTo>
                  <a:pt x="80147" y="553931"/>
                  <a:pt x="55393" y="529176"/>
                  <a:pt x="55393" y="498538"/>
                </a:cubicBezTo>
                <a:cubicBezTo>
                  <a:pt x="55393" y="467900"/>
                  <a:pt x="80147" y="443145"/>
                  <a:pt x="110786" y="443145"/>
                </a:cubicBezTo>
                <a:lnTo>
                  <a:pt x="124635" y="443145"/>
                </a:lnTo>
                <a:cubicBezTo>
                  <a:pt x="178123" y="443145"/>
                  <a:pt x="221573" y="399695"/>
                  <a:pt x="221573" y="346207"/>
                </a:cubicBezTo>
                <a:lnTo>
                  <a:pt x="221573" y="332359"/>
                </a:lnTo>
                <a:lnTo>
                  <a:pt x="110786" y="332359"/>
                </a:lnTo>
                <a:cubicBezTo>
                  <a:pt x="49681" y="332359"/>
                  <a:pt x="0" y="282678"/>
                  <a:pt x="0" y="221573"/>
                </a:cubicBezTo>
                <a:lnTo>
                  <a:pt x="0" y="110786"/>
                </a:lnTo>
                <a:cubicBezTo>
                  <a:pt x="0" y="49681"/>
                  <a:pt x="49681" y="0"/>
                  <a:pt x="110786" y="0"/>
                </a:cubicBezTo>
                <a:lnTo>
                  <a:pt x="221573" y="0"/>
                </a:lnTo>
                <a:cubicBezTo>
                  <a:pt x="282678" y="0"/>
                  <a:pt x="332359" y="49681"/>
                  <a:pt x="332359" y="110786"/>
                </a:cubicBezTo>
                <a:lnTo>
                  <a:pt x="332359" y="346207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3" name="Text 21"/>
          <p:cNvSpPr/>
          <p:nvPr/>
        </p:nvSpPr>
        <p:spPr>
          <a:xfrm>
            <a:off x="761994" y="4967033"/>
            <a:ext cx="4572000" cy="274320"/>
          </a:xfrm>
          <a:custGeom>
            <a:avLst/>
            <a:gdLst/>
            <a:ahLst/>
            <a:cxnLst/>
            <a:rect l="l" t="t" r="r" b="b"/>
            <a:pathLst>
              <a:path w="4572000" h="274320">
                <a:moveTo>
                  <a:pt x="0" y="274320"/>
                </a:moveTo>
                <a:lnTo>
                  <a:pt x="0" y="0"/>
                </a:lnTo>
                <a:lnTo>
                  <a:pt x="4572000" y="0"/>
                </a:lnTo>
                <a:lnTo>
                  <a:pt x="4572000" y="274320"/>
                </a:lnTo>
                <a:lnTo>
                  <a:pt x="0" y="27432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Рефлексия</a:t>
            </a:r>
            <a:endParaRPr lang="en-US" sz="1400" dirty="0"/>
          </a:p>
        </p:txBody>
      </p:sp>
      <p:sp>
        <p:nvSpPr>
          <p:cNvPr id="24" name="Text 22"/>
          <p:cNvSpPr/>
          <p:nvPr/>
        </p:nvSpPr>
        <p:spPr>
          <a:xfrm>
            <a:off x="761994" y="5321502"/>
            <a:ext cx="4572000" cy="548640"/>
          </a:xfrm>
          <a:custGeom>
            <a:avLst/>
            <a:gdLst/>
            <a:ahLst/>
            <a:cxnLst/>
            <a:rect l="l" t="t" r="r" b="b"/>
            <a:pathLst>
              <a:path w="4572000" h="548640">
                <a:moveTo>
                  <a:pt x="0" y="548640"/>
                </a:moveTo>
                <a:lnTo>
                  <a:pt x="0" y="0"/>
                </a:lnTo>
                <a:lnTo>
                  <a:pt x="4572000" y="0"/>
                </a:lnTo>
                <a:lnTo>
                  <a:pt x="457200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20000"/>
              </a:lnSpc>
              <a:buNone/>
            </a:pPr>
            <a:r>
              <a:rPr lang="en-US" sz="1056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Рефлексия помогает осознать свои мысли и чувства.</a:t>
            </a:r>
            <a:endParaRPr lang="en-US" sz="1056" dirty="0"/>
          </a:p>
          <a:p>
            <a:pPr marL="0" indent="0" algn="l">
              <a:lnSpc>
                <a:spcPct val="120000"/>
              </a:lnSpc>
              <a:buNone/>
            </a:pPr>
            <a:r>
              <a:rPr lang="en-US" sz="1056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Она способствует развитию критического мышления через анализ собственного опыта.</a:t>
            </a:r>
            <a:endParaRPr lang="en-US" sz="1056" dirty="0"/>
          </a:p>
        </p:txBody>
      </p:sp>
      <p:sp>
        <p:nvSpPr>
          <p:cNvPr id="25" name="Text 23"/>
          <p:cNvSpPr/>
          <p:nvPr/>
        </p:nvSpPr>
        <p:spPr>
          <a:xfrm>
            <a:off x="761994" y="4797701"/>
            <a:ext cx="4572000" cy="0"/>
          </a:xfrm>
          <a:custGeom>
            <a:avLst/>
            <a:gdLst/>
            <a:ahLst/>
            <a:cxnLst/>
            <a:rect l="l" t="t" r="r" b="b"/>
            <a:pathLst>
              <a:path w="4572000">
                <a:moveTo>
                  <a:pt x="0" y="0"/>
                </a:moveTo>
                <a:lnTo>
                  <a:pt x="4572000" y="0"/>
                </a:lnTo>
              </a:path>
            </a:pathLst>
          </a:custGeom>
          <a:noFill/>
          <a:ln w="9525">
            <a:solidFill>
              <a:srgbClr val="FFFFFF">
                <a:alpha val="15000"/>
              </a:srgbClr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6" name="Text 24"/>
          <p:cNvSpPr/>
          <p:nvPr/>
        </p:nvSpPr>
        <p:spPr>
          <a:xfrm>
            <a:off x="761994" y="1610004"/>
            <a:ext cx="4572000" cy="3078109"/>
          </a:xfrm>
          <a:custGeom>
            <a:avLst/>
            <a:gdLst/>
            <a:ahLst/>
            <a:cxnLst/>
            <a:rect l="l" t="t" r="r" b="b"/>
            <a:pathLst>
              <a:path w="4572000" h="3078109">
                <a:moveTo>
                  <a:pt x="0" y="3078109"/>
                </a:moveTo>
                <a:lnTo>
                  <a:pt x="0" y="0"/>
                </a:lnTo>
                <a:lnTo>
                  <a:pt x="4572000" y="0"/>
                </a:lnTo>
                <a:lnTo>
                  <a:pt x="4572000" y="3078109"/>
                </a:lnTo>
                <a:lnTo>
                  <a:pt x="0" y="3078109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8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Рефлексия является важным инструментом для личностного роста и обучения, позволяя осознать свои мысли и чувства, а также развивать критическое мышление.</a:t>
            </a:r>
            <a:endParaRPr lang="en-US" sz="2800" dirty="0"/>
          </a:p>
        </p:txBody>
      </p:sp>
      <p:sp>
        <p:nvSpPr>
          <p:cNvPr id="27" name="Text 25"/>
          <p:cNvSpPr/>
          <p:nvPr/>
        </p:nvSpPr>
        <p:spPr>
          <a:xfrm>
            <a:off x="10454636" y="6129891"/>
            <a:ext cx="914400" cy="548640"/>
          </a:xfrm>
          <a:custGeom>
            <a:avLst/>
            <a:gdLst/>
            <a:ahLst/>
            <a:cxnLst/>
            <a:rect l="l" t="t" r="r" b="b"/>
            <a:pathLst>
              <a:path w="914400" h="548640">
                <a:moveTo>
                  <a:pt x="0" y="548640"/>
                </a:moveTo>
                <a:lnTo>
                  <a:pt x="0" y="0"/>
                </a:lnTo>
                <a:lnTo>
                  <a:pt x="914400" y="0"/>
                </a:lnTo>
                <a:lnTo>
                  <a:pt x="91440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8" name="Text 26"/>
          <p:cNvSpPr/>
          <p:nvPr/>
        </p:nvSpPr>
        <p:spPr>
          <a:xfrm>
            <a:off x="999940" y="6495651"/>
            <a:ext cx="6035040" cy="182880"/>
          </a:xfrm>
          <a:custGeom>
            <a:avLst/>
            <a:gdLst/>
            <a:ahLst/>
            <a:cxnLst/>
            <a:rect l="l" t="t" r="r" b="b"/>
            <a:pathLst>
              <a:path w="6035040" h="182880">
                <a:moveTo>
                  <a:pt x="0" y="182880"/>
                </a:moveTo>
                <a:lnTo>
                  <a:pt x="0" y="0"/>
                </a:lnTo>
                <a:lnTo>
                  <a:pt x="6035040" y="0"/>
                </a:lnTo>
                <a:lnTo>
                  <a:pt x="603504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Развитие рефлексии в обучении</a:t>
            </a:r>
            <a:endParaRPr lang="en-US" sz="800" dirty="0"/>
          </a:p>
        </p:txBody>
      </p:sp>
      <p:sp>
        <p:nvSpPr>
          <p:cNvPr id="29" name="Text 27"/>
          <p:cNvSpPr/>
          <p:nvPr/>
        </p:nvSpPr>
        <p:spPr>
          <a:xfrm>
            <a:off x="761996" y="6508085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80" h="182880">
                <a:moveTo>
                  <a:pt x="0" y="182880"/>
                </a:moveTo>
                <a:lnTo>
                  <a:pt x="0" y="0"/>
                </a:lnTo>
                <a:lnTo>
                  <a:pt x="182880" y="0"/>
                </a:lnTo>
                <a:lnTo>
                  <a:pt x="18288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6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499</Words>
  <Application>Microsoft Office PowerPoint</Application>
  <PresentationFormat>Произвольный</PresentationFormat>
  <Paragraphs>98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PptxGenJS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RePack by SPecialiST</cp:lastModifiedBy>
  <cp:revision>2</cp:revision>
  <dcterms:created xsi:type="dcterms:W3CDTF">2025-05-05T04:41:42Z</dcterms:created>
  <dcterms:modified xsi:type="dcterms:W3CDTF">2025-05-05T04:53:16Z</dcterms:modified>
</cp:coreProperties>
</file>