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546764" y="-6164"/>
            <a:ext cx="659476" cy="6864164"/>
          </a:xfrm>
          <a:custGeom>
            <a:avLst/>
            <a:gdLst/>
            <a:ahLst/>
            <a:cxnLst/>
            <a:rect l="l" t="t" r="r" b="b"/>
            <a:pathLst>
              <a:path w="91440" h="1828800">
                <a:moveTo>
                  <a:pt x="0" y="1828800"/>
                </a:moveTo>
                <a:lnTo>
                  <a:pt x="0" y="0"/>
                </a:lnTo>
                <a:lnTo>
                  <a:pt x="91440" y="0"/>
                </a:lnTo>
                <a:lnTo>
                  <a:pt x="91440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0286947" y="4936077"/>
            <a:ext cx="1904990" cy="1930587"/>
          </a:xfrm>
          <a:custGeom>
            <a:avLst/>
            <a:gdLst/>
            <a:ahLst/>
            <a:cxnLst/>
            <a:rect l="l" t="t" r="r" b="b"/>
            <a:pathLst>
              <a:path w="1904990" h="1930587">
                <a:moveTo>
                  <a:pt x="255704" y="1904990"/>
                </a:moveTo>
                <a:cubicBezTo>
                  <a:pt x="255704" y="994113"/>
                  <a:pt x="994119" y="255704"/>
                  <a:pt x="1904990" y="255704"/>
                </a:cubicBezTo>
                <a:lnTo>
                  <a:pt x="1904990" y="0"/>
                </a:lnTo>
                <a:cubicBezTo>
                  <a:pt x="852890" y="0"/>
                  <a:pt x="0" y="852890"/>
                  <a:pt x="0" y="1904990"/>
                </a:cubicBezTo>
                <a:cubicBezTo>
                  <a:pt x="0" y="1913538"/>
                  <a:pt x="56" y="1922072"/>
                  <a:pt x="167" y="1930587"/>
                </a:cubicBezTo>
                <a:lnTo>
                  <a:pt x="255896" y="1930587"/>
                </a:lnTo>
                <a:cubicBezTo>
                  <a:pt x="255766" y="1922072"/>
                  <a:pt x="255704" y="1913538"/>
                  <a:pt x="255704" y="1904990"/>
                </a:cubicBez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10708860" y="5357987"/>
            <a:ext cx="1483076" cy="1508676"/>
          </a:xfrm>
          <a:custGeom>
            <a:avLst/>
            <a:gdLst/>
            <a:ahLst/>
            <a:cxnLst/>
            <a:rect l="l" t="t" r="r" b="b"/>
            <a:pathLst>
              <a:path w="1483076" h="1508676">
                <a:moveTo>
                  <a:pt x="1483077" y="0"/>
                </a:moveTo>
                <a:cubicBezTo>
                  <a:pt x="663994" y="0"/>
                  <a:pt x="0" y="663998"/>
                  <a:pt x="0" y="1483079"/>
                </a:cubicBezTo>
                <a:cubicBezTo>
                  <a:pt x="0" y="1491627"/>
                  <a:pt x="74" y="1500161"/>
                  <a:pt x="217" y="1508677"/>
                </a:cubicBezTo>
                <a:lnTo>
                  <a:pt x="255958" y="1508677"/>
                </a:lnTo>
                <a:cubicBezTo>
                  <a:pt x="255787" y="1500167"/>
                  <a:pt x="255698" y="1491633"/>
                  <a:pt x="255698" y="1483079"/>
                </a:cubicBezTo>
                <a:cubicBezTo>
                  <a:pt x="255698" y="805221"/>
                  <a:pt x="805218" y="255701"/>
                  <a:pt x="1483077" y="255701"/>
                </a:cubicBezTo>
                <a:lnTo>
                  <a:pt x="1483077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11181904" y="5831034"/>
            <a:ext cx="1010032" cy="1035629"/>
          </a:xfrm>
          <a:custGeom>
            <a:avLst/>
            <a:gdLst/>
            <a:ahLst/>
            <a:cxnLst/>
            <a:rect l="l" t="t" r="r" b="b"/>
            <a:pathLst>
              <a:path w="1010032" h="1035629">
                <a:moveTo>
                  <a:pt x="1010032" y="0"/>
                </a:moveTo>
                <a:cubicBezTo>
                  <a:pt x="452206" y="0"/>
                  <a:pt x="0" y="452207"/>
                  <a:pt x="0" y="1010032"/>
                </a:cubicBezTo>
                <a:cubicBezTo>
                  <a:pt x="0" y="1018592"/>
                  <a:pt x="108" y="1027126"/>
                  <a:pt x="317" y="1035629"/>
                </a:cubicBezTo>
                <a:lnTo>
                  <a:pt x="256132" y="1035629"/>
                </a:lnTo>
                <a:cubicBezTo>
                  <a:pt x="255847" y="1027133"/>
                  <a:pt x="255707" y="1018598"/>
                  <a:pt x="255707" y="1010032"/>
                </a:cubicBezTo>
                <a:cubicBezTo>
                  <a:pt x="255707" y="593430"/>
                  <a:pt x="593430" y="255707"/>
                  <a:pt x="1010032" y="255707"/>
                </a:cubicBezTo>
                <a:lnTo>
                  <a:pt x="1010032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 rot="10636900">
            <a:off x="-40088" y="-3869"/>
            <a:ext cx="2509126" cy="1342600"/>
          </a:xfrm>
          <a:custGeom>
            <a:avLst/>
            <a:gdLst/>
            <a:ahLst/>
            <a:cxnLst/>
            <a:rect l="l" t="t" r="r" b="b"/>
            <a:pathLst>
              <a:path w="536972" h="562575">
                <a:moveTo>
                  <a:pt x="536973" y="0"/>
                </a:moveTo>
                <a:cubicBezTo>
                  <a:pt x="240410" y="0"/>
                  <a:pt x="0" y="240416"/>
                  <a:pt x="0" y="536978"/>
                </a:cubicBezTo>
                <a:cubicBezTo>
                  <a:pt x="0" y="545557"/>
                  <a:pt x="203" y="554092"/>
                  <a:pt x="597" y="562575"/>
                </a:cubicBezTo>
                <a:lnTo>
                  <a:pt x="256850" y="562575"/>
                </a:lnTo>
                <a:cubicBezTo>
                  <a:pt x="256088" y="554149"/>
                  <a:pt x="255701" y="545608"/>
                  <a:pt x="255701" y="536978"/>
                </a:cubicBezTo>
                <a:cubicBezTo>
                  <a:pt x="255701" y="381633"/>
                  <a:pt x="381627" y="255707"/>
                  <a:pt x="536973" y="255707"/>
                </a:cubicBezTo>
                <a:lnTo>
                  <a:pt x="536973" y="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4699462" y="3731970"/>
            <a:ext cx="6675120" cy="1904752"/>
          </a:xfrm>
          <a:custGeom>
            <a:avLst/>
            <a:gdLst/>
            <a:ahLst/>
            <a:cxnLst/>
            <a:rect l="l" t="t" r="r" b="b"/>
            <a:pathLst>
              <a:path w="6675120" h="1904752">
                <a:moveTo>
                  <a:pt x="0" y="1904752"/>
                </a:moveTo>
                <a:lnTo>
                  <a:pt x="0" y="0"/>
                </a:lnTo>
                <a:lnTo>
                  <a:pt x="6675120" y="0"/>
                </a:lnTo>
                <a:lnTo>
                  <a:pt x="6675120" y="1904752"/>
                </a:lnTo>
                <a:lnTo>
                  <a:pt x="0" y="1904752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Анализ, влияние семьи и рекомендации </a:t>
            </a:r>
            <a:r>
              <a:rPr lang="en-US" sz="1400" dirty="0" err="1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для</a:t>
            </a:r>
            <a:r>
              <a:rPr lang="en-US" sz="14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родителей</a:t>
            </a:r>
            <a:endParaRPr lang="ru-RU" sz="1400" dirty="0" smtClean="0">
              <a:solidFill>
                <a:srgbClr val="000000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 algn="r">
              <a:lnSpc>
                <a:spcPct val="120000"/>
              </a:lnSpc>
              <a:spcBef>
                <a:spcPts val="1000"/>
              </a:spcBef>
              <a:buNone/>
            </a:pPr>
            <a:endParaRPr lang="ru-RU" sz="1400" dirty="0" smtClean="0">
              <a:solidFill>
                <a:srgbClr val="000000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 algn="r">
              <a:lnSpc>
                <a:spcPct val="120000"/>
              </a:lnSpc>
              <a:spcBef>
                <a:spcPts val="1000"/>
              </a:spcBef>
              <a:buNone/>
            </a:pPr>
            <a:endParaRPr lang="ru-RU" sz="1400" dirty="0" smtClean="0">
              <a:solidFill>
                <a:srgbClr val="000000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 algn="r">
              <a:lnSpc>
                <a:spcPct val="120000"/>
              </a:lnSpc>
              <a:spcBef>
                <a:spcPts val="1000"/>
              </a:spcBef>
              <a:buNone/>
            </a:pPr>
            <a:endParaRPr lang="ru-RU" sz="1400" dirty="0" smtClean="0">
              <a:solidFill>
                <a:srgbClr val="000000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 algn="ctr">
              <a:lnSpc>
                <a:spcPct val="120000"/>
              </a:lnSpc>
              <a:spcBef>
                <a:spcPts val="1000"/>
              </a:spcBef>
              <a:buNone/>
            </a:pPr>
            <a:r>
              <a:rPr lang="ru-RU" sz="1400" dirty="0" smtClean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                                    Подготовила: педагог-психолог </a:t>
            </a:r>
            <a:r>
              <a:rPr lang="ru-RU" sz="1400" dirty="0" err="1" smtClean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Недбаева</a:t>
            </a:r>
            <a:r>
              <a:rPr lang="ru-RU" sz="1400" dirty="0" smtClean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М.В.</a:t>
            </a:r>
            <a:endParaRPr lang="en-US" sz="1400" dirty="0" smtClean="0">
              <a:solidFill>
                <a:srgbClr val="000000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 algn="l">
              <a:lnSpc>
                <a:spcPct val="120000"/>
              </a:lnSpc>
              <a:spcBef>
                <a:spcPts val="1000"/>
              </a:spcBef>
              <a:buNone/>
            </a:pPr>
            <a:endParaRPr lang="en-US" sz="1400" dirty="0"/>
          </a:p>
        </p:txBody>
      </p:sp>
      <p:sp>
        <p:nvSpPr>
          <p:cNvPr id="9" name="Text 7"/>
          <p:cNvSpPr/>
          <p:nvPr/>
        </p:nvSpPr>
        <p:spPr>
          <a:xfrm>
            <a:off x="4876797" y="-6163"/>
            <a:ext cx="6675121" cy="3435164"/>
          </a:xfrm>
          <a:custGeom>
            <a:avLst/>
            <a:gdLst/>
            <a:ahLst/>
            <a:cxnLst/>
            <a:rect l="l" t="t" r="r" b="b"/>
            <a:pathLst>
              <a:path w="6675121" h="3435164">
                <a:moveTo>
                  <a:pt x="0" y="3435164"/>
                </a:moveTo>
                <a:lnTo>
                  <a:pt x="0" y="0"/>
                </a:lnTo>
                <a:lnTo>
                  <a:pt x="6675121" y="0"/>
                </a:lnTo>
                <a:lnTo>
                  <a:pt x="6675121" y="3435164"/>
                </a:lnTo>
                <a:lnTo>
                  <a:pt x="0" y="3435164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0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Формирование самооценки у подростков: ключевые аспекты</a:t>
            </a:r>
            <a:endParaRPr lang="en-US" sz="4000" dirty="0"/>
          </a:p>
        </p:txBody>
      </p:sp>
      <p:sp>
        <p:nvSpPr>
          <p:cNvPr id="10" name="Text 8"/>
          <p:cNvSpPr/>
          <p:nvPr/>
        </p:nvSpPr>
        <p:spPr>
          <a:xfrm>
            <a:off x="4876796" y="301838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60" h="1280160">
                <a:moveTo>
                  <a:pt x="0" y="1280160"/>
                </a:moveTo>
                <a:lnTo>
                  <a:pt x="0" y="0"/>
                </a:lnTo>
                <a:lnTo>
                  <a:pt x="1280160" y="0"/>
                </a:lnTo>
                <a:lnTo>
                  <a:pt x="128016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2"/>
          <p:cNvSpPr/>
          <p:nvPr/>
        </p:nvSpPr>
        <p:spPr>
          <a:xfrm rot="10800000">
            <a:off x="0" y="-62613"/>
            <a:ext cx="3303201" cy="3075709"/>
          </a:xfrm>
          <a:custGeom>
            <a:avLst/>
            <a:gdLst/>
            <a:ahLst/>
            <a:cxnLst/>
            <a:rect l="l" t="t" r="r" b="b"/>
            <a:pathLst>
              <a:path w="1483076" h="1508676">
                <a:moveTo>
                  <a:pt x="1483077" y="0"/>
                </a:moveTo>
                <a:cubicBezTo>
                  <a:pt x="663994" y="0"/>
                  <a:pt x="0" y="663998"/>
                  <a:pt x="0" y="1483079"/>
                </a:cubicBezTo>
                <a:cubicBezTo>
                  <a:pt x="0" y="1491627"/>
                  <a:pt x="74" y="1500161"/>
                  <a:pt x="217" y="1508677"/>
                </a:cubicBezTo>
                <a:lnTo>
                  <a:pt x="255958" y="1508677"/>
                </a:lnTo>
                <a:cubicBezTo>
                  <a:pt x="255787" y="1500167"/>
                  <a:pt x="255698" y="1491633"/>
                  <a:pt x="255698" y="1483079"/>
                </a:cubicBezTo>
                <a:cubicBezTo>
                  <a:pt x="255698" y="805221"/>
                  <a:pt x="805218" y="255701"/>
                  <a:pt x="1483077" y="255701"/>
                </a:cubicBezTo>
                <a:lnTo>
                  <a:pt x="1483077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0"/>
          <p:cNvSpPr/>
          <p:nvPr/>
        </p:nvSpPr>
        <p:spPr>
          <a:xfrm>
            <a:off x="3546764" y="-6164"/>
            <a:ext cx="659476" cy="6864164"/>
          </a:xfrm>
          <a:custGeom>
            <a:avLst/>
            <a:gdLst/>
            <a:ahLst/>
            <a:cxnLst/>
            <a:rect l="l" t="t" r="r" b="b"/>
            <a:pathLst>
              <a:path w="91440" h="1828800">
                <a:moveTo>
                  <a:pt x="0" y="1828800"/>
                </a:moveTo>
                <a:lnTo>
                  <a:pt x="0" y="0"/>
                </a:lnTo>
                <a:lnTo>
                  <a:pt x="91440" y="0"/>
                </a:lnTo>
                <a:lnTo>
                  <a:pt x="91440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10343164" y="5349324"/>
            <a:ext cx="1483076" cy="1508676"/>
          </a:xfrm>
          <a:custGeom>
            <a:avLst/>
            <a:gdLst/>
            <a:ahLst/>
            <a:cxnLst/>
            <a:rect l="l" t="t" r="r" b="b"/>
            <a:pathLst>
              <a:path w="1483076" h="1508676">
                <a:moveTo>
                  <a:pt x="1483077" y="0"/>
                </a:moveTo>
                <a:cubicBezTo>
                  <a:pt x="663994" y="0"/>
                  <a:pt x="0" y="663998"/>
                  <a:pt x="0" y="1483079"/>
                </a:cubicBezTo>
                <a:cubicBezTo>
                  <a:pt x="0" y="1491627"/>
                  <a:pt x="74" y="1500161"/>
                  <a:pt x="217" y="1508677"/>
                </a:cubicBezTo>
                <a:lnTo>
                  <a:pt x="255958" y="1508677"/>
                </a:lnTo>
                <a:cubicBezTo>
                  <a:pt x="255787" y="1500167"/>
                  <a:pt x="255698" y="1491633"/>
                  <a:pt x="255698" y="1483079"/>
                </a:cubicBezTo>
                <a:cubicBezTo>
                  <a:pt x="255698" y="805221"/>
                  <a:pt x="805218" y="255701"/>
                  <a:pt x="1483077" y="255701"/>
                </a:cubicBezTo>
                <a:lnTo>
                  <a:pt x="1483077" y="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16"/>
          <p:cNvSpPr/>
          <p:nvPr/>
        </p:nvSpPr>
        <p:spPr>
          <a:xfrm>
            <a:off x="4615386" y="2341418"/>
            <a:ext cx="7210854" cy="3781844"/>
          </a:xfrm>
          <a:custGeom>
            <a:avLst/>
            <a:gdLst/>
            <a:ahLst/>
            <a:cxnLst/>
            <a:rect l="l" t="t" r="r" b="b"/>
            <a:pathLst>
              <a:path w="6866291" h="1645920">
                <a:moveTo>
                  <a:pt x="0" y="1645920"/>
                </a:moveTo>
                <a:lnTo>
                  <a:pt x="0" y="0"/>
                </a:lnTo>
                <a:lnTo>
                  <a:pt x="6866291" y="0"/>
                </a:lnTo>
                <a:lnTo>
                  <a:pt x="6866291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3600" dirty="0" smtClean="0"/>
              <a:t>Самооценка – это представление человека о своей ценности и способностях</a:t>
            </a:r>
            <a:endParaRPr lang="ru-RU" sz="32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endParaRPr lang="ru-RU" sz="32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endParaRPr lang="ru-RU" sz="32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endParaRPr lang="ru-RU" sz="32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endParaRPr lang="ru-RU" sz="32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endParaRPr lang="en-US" sz="3200" dirty="0"/>
          </a:p>
        </p:txBody>
      </p:sp>
      <p:sp>
        <p:nvSpPr>
          <p:cNvPr id="8" name="Text 15"/>
          <p:cNvSpPr/>
          <p:nvPr/>
        </p:nvSpPr>
        <p:spPr>
          <a:xfrm>
            <a:off x="365760" y="1759527"/>
            <a:ext cx="3200400" cy="3034146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Подростковый возраст</a:t>
            </a:r>
          </a:p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ru-RU" sz="2400" dirty="0" smtClean="0"/>
              <a:t>Физиологические изменения</a:t>
            </a:r>
          </a:p>
          <a:p>
            <a:pPr marL="0" indent="0" algn="l">
              <a:lnSpc>
                <a:spcPct val="90000"/>
              </a:lnSpc>
              <a:spcBef>
                <a:spcPts val="1000"/>
              </a:spcBef>
            </a:pPr>
            <a:endParaRPr lang="ru-RU" sz="24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ru-RU" sz="2400" dirty="0" smtClean="0"/>
              <a:t>Влияние социума</a:t>
            </a:r>
          </a:p>
          <a:p>
            <a:pPr marL="0" indent="0" algn="l">
              <a:lnSpc>
                <a:spcPct val="90000"/>
              </a:lnSpc>
              <a:spcBef>
                <a:spcPts val="1000"/>
              </a:spcBef>
            </a:pPr>
            <a:endParaRPr lang="ru-RU" sz="2400" dirty="0" smtClean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ru-RU" sz="2400" dirty="0" smtClean="0"/>
              <a:t>Поиск идентичности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304173" y="-6164"/>
            <a:ext cx="92364" cy="1828800"/>
          </a:xfrm>
          <a:custGeom>
            <a:avLst/>
            <a:gdLst/>
            <a:ahLst/>
            <a:cxnLst/>
            <a:rect l="l" t="t" r="r" b="b"/>
            <a:pathLst>
              <a:path w="92364" h="1828800">
                <a:moveTo>
                  <a:pt x="0" y="1828800"/>
                </a:moveTo>
                <a:lnTo>
                  <a:pt x="0" y="0"/>
                </a:lnTo>
                <a:lnTo>
                  <a:pt x="92364" y="0"/>
                </a:lnTo>
                <a:lnTo>
                  <a:pt x="92364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4803819" y="203276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8453072" y="2032761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8453072" y="4187035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04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803819" y="4187035"/>
            <a:ext cx="320040" cy="320040"/>
          </a:xfrm>
          <a:custGeom>
            <a:avLst/>
            <a:gdLst/>
            <a:ahLst/>
            <a:cxnLst/>
            <a:rect l="l" t="t" r="r" b="b"/>
            <a:pathLst>
              <a:path w="320040" h="320040">
                <a:moveTo>
                  <a:pt x="0" y="320040"/>
                </a:moveTo>
                <a:lnTo>
                  <a:pt x="0" y="0"/>
                </a:lnTo>
                <a:lnTo>
                  <a:pt x="320040" y="0"/>
                </a:lnTo>
                <a:lnTo>
                  <a:pt x="320040" y="320040"/>
                </a:lnTo>
                <a:lnTo>
                  <a:pt x="0" y="320040"/>
                </a:lnTo>
              </a:path>
            </a:pathLst>
          </a:custGeom>
          <a:solidFill>
            <a:srgbClr val="C2F0DD">
              <a:alpha val="60000"/>
            </a:srgbClr>
          </a:solidFill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03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4801935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Формирование самооценки у подростков: ключевые аспекты</a:t>
            </a:r>
            <a:endParaRPr lang="en-US" sz="1000" dirty="0"/>
          </a:p>
        </p:txBody>
      </p:sp>
      <p:sp>
        <p:nvSpPr>
          <p:cNvPr id="9" name="Text 7"/>
          <p:cNvSpPr/>
          <p:nvPr/>
        </p:nvSpPr>
        <p:spPr>
          <a:xfrm>
            <a:off x="365759" y="0"/>
            <a:ext cx="3931920" cy="6857107"/>
          </a:xfrm>
          <a:custGeom>
            <a:avLst/>
            <a:gdLst/>
            <a:ahLst/>
            <a:cxnLst/>
            <a:rect l="l" t="t" r="r" b="b"/>
            <a:pathLst>
              <a:path w="3931920" h="6857107">
                <a:moveTo>
                  <a:pt x="0" y="6857107"/>
                </a:moveTo>
                <a:lnTo>
                  <a:pt x="0" y="0"/>
                </a:lnTo>
                <a:lnTo>
                  <a:pt x="3931920" y="0"/>
                </a:lnTo>
                <a:lnTo>
                  <a:pt x="3931920" y="6857107"/>
                </a:lnTo>
                <a:lnTo>
                  <a:pt x="0" y="6857107"/>
                </a:lnTo>
              </a:path>
            </a:pathLst>
          </a:custGeom>
          <a:blipFill>
            <a:blip r:embed="rId3"/>
            <a:srcRect l="30916" r="30916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8453072" y="4661110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Достижения в учебе и спорте укрепляют самооценку подростков.</a:t>
            </a:r>
            <a:endParaRPr lang="en-US" sz="12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Успехи помогают подросткам осознать свою ценность и способности.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889943" y="4191170"/>
            <a:ext cx="2763530" cy="309783"/>
          </a:xfrm>
          <a:custGeom>
            <a:avLst/>
            <a:gdLst/>
            <a:ahLst/>
            <a:cxnLst/>
            <a:rect l="l" t="t" r="r" b="b"/>
            <a:pathLst>
              <a:path w="2763530" h="309783">
                <a:moveTo>
                  <a:pt x="0" y="309783"/>
                </a:moveTo>
                <a:lnTo>
                  <a:pt x="0" y="0"/>
                </a:lnTo>
                <a:lnTo>
                  <a:pt x="2763530" y="0"/>
                </a:lnTo>
                <a:lnTo>
                  <a:pt x="276353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Личные достижения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4802911" y="4661110"/>
            <a:ext cx="3200398" cy="1463040"/>
          </a:xfrm>
          <a:custGeom>
            <a:avLst/>
            <a:gdLst/>
            <a:ahLst/>
            <a:cxnLst/>
            <a:rect l="l" t="t" r="r" b="b"/>
            <a:pathLst>
              <a:path w="3200398" h="1463040">
                <a:moveTo>
                  <a:pt x="0" y="1463040"/>
                </a:moveTo>
                <a:lnTo>
                  <a:pt x="0" y="0"/>
                </a:lnTo>
                <a:lnTo>
                  <a:pt x="3200398" y="0"/>
                </a:lnTo>
                <a:lnTo>
                  <a:pt x="3200398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Школа является важным фактором в формировании самооценки подростков.</a:t>
            </a:r>
            <a:endParaRPr lang="en-US" sz="12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Поддержка со стороны учителей и одноклассников способствует развитию уверенности в себе.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5230527" y="4183571"/>
            <a:ext cx="2772782" cy="309783"/>
          </a:xfrm>
          <a:custGeom>
            <a:avLst/>
            <a:gdLst/>
            <a:ahLst/>
            <a:cxnLst/>
            <a:rect l="l" t="t" r="r" b="b"/>
            <a:pathLst>
              <a:path w="2772782" h="309783">
                <a:moveTo>
                  <a:pt x="0" y="309783"/>
                </a:moveTo>
                <a:lnTo>
                  <a:pt x="0" y="0"/>
                </a:lnTo>
                <a:lnTo>
                  <a:pt x="2772782" y="0"/>
                </a:lnTo>
                <a:lnTo>
                  <a:pt x="2772782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Школьная среда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8453072" y="2485814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Социальные сети могут как поддерживать, так и подрывать самооценку подростков.</a:t>
            </a:r>
            <a:endParaRPr lang="en-US" sz="12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Сравнение себя с идеализированными образами в интернете часто приводит к снижению уверенности.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8889943" y="2025603"/>
            <a:ext cx="2763529" cy="309783"/>
          </a:xfrm>
          <a:custGeom>
            <a:avLst/>
            <a:gdLst/>
            <a:ahLst/>
            <a:cxnLst/>
            <a:rect l="l" t="t" r="r" b="b"/>
            <a:pathLst>
              <a:path w="2763529" h="309783">
                <a:moveTo>
                  <a:pt x="0" y="309783"/>
                </a:moveTo>
                <a:lnTo>
                  <a:pt x="0" y="0"/>
                </a:lnTo>
                <a:lnTo>
                  <a:pt x="2763529" y="0"/>
                </a:lnTo>
                <a:lnTo>
                  <a:pt x="2763529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Роль социальных сетей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5230526" y="2029298"/>
            <a:ext cx="2772783" cy="309783"/>
          </a:xfrm>
          <a:custGeom>
            <a:avLst/>
            <a:gdLst/>
            <a:ahLst/>
            <a:cxnLst/>
            <a:rect l="l" t="t" r="r" b="b"/>
            <a:pathLst>
              <a:path w="2772783" h="309783">
                <a:moveTo>
                  <a:pt x="0" y="309783"/>
                </a:moveTo>
                <a:lnTo>
                  <a:pt x="0" y="0"/>
                </a:lnTo>
                <a:lnTo>
                  <a:pt x="2772783" y="0"/>
                </a:lnTo>
                <a:lnTo>
                  <a:pt x="2772783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Влияние сверстников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4802910" y="2485814"/>
            <a:ext cx="3200400" cy="1463040"/>
          </a:xfrm>
          <a:custGeom>
            <a:avLst/>
            <a:gdLst/>
            <a:ahLst/>
            <a:cxnLst/>
            <a:rect l="l" t="t" r="r" b="b"/>
            <a:pathLst>
              <a:path w="3200400" h="1463040">
                <a:moveTo>
                  <a:pt x="0" y="1463040"/>
                </a:moveTo>
                <a:lnTo>
                  <a:pt x="0" y="0"/>
                </a:lnTo>
                <a:lnTo>
                  <a:pt x="3200400" y="0"/>
                </a:lnTo>
                <a:lnTo>
                  <a:pt x="3200400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Сверстники играют ключевую роль в формировании самооценки подростков.</a:t>
            </a:r>
            <a:endParaRPr lang="en-US" sz="12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Положительное или отрицательное мнение друзей может значительно повлиять на уверенность в себе.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4787181" y="447"/>
            <a:ext cx="6866291" cy="1645920"/>
          </a:xfrm>
          <a:custGeom>
            <a:avLst/>
            <a:gdLst/>
            <a:ahLst/>
            <a:cxnLst/>
            <a:rect l="l" t="t" r="r" b="b"/>
            <a:pathLst>
              <a:path w="6866291" h="1645920">
                <a:moveTo>
                  <a:pt x="0" y="1645920"/>
                </a:moveTo>
                <a:lnTo>
                  <a:pt x="0" y="0"/>
                </a:lnTo>
                <a:lnTo>
                  <a:pt x="6866291" y="0"/>
                </a:lnTo>
                <a:lnTo>
                  <a:pt x="6866291" y="1645920"/>
                </a:lnTo>
                <a:lnTo>
                  <a:pt x="0" y="164592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Особенности формирования самооценки у подростков 15-18 лет</a:t>
            </a:r>
            <a:endParaRPr lang="en-US" sz="3200" dirty="0"/>
          </a:p>
        </p:txBody>
      </p:sp>
      <p:sp>
        <p:nvSpPr>
          <p:cNvPr id="19" name="Text 17"/>
          <p:cNvSpPr/>
          <p:nvPr/>
        </p:nvSpPr>
        <p:spPr>
          <a:xfrm>
            <a:off x="4793675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20" name="Text 18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Формирование самооценки у подростков: ключевые аспекты</a:t>
            </a:r>
            <a:endParaRPr lang="en-US" sz="1000" dirty="0"/>
          </a:p>
        </p:txBody>
      </p:sp>
      <p:sp>
        <p:nvSpPr>
          <p:cNvPr id="5" name="Text 3"/>
          <p:cNvSpPr/>
          <p:nvPr/>
        </p:nvSpPr>
        <p:spPr>
          <a:xfrm>
            <a:off x="855572" y="447"/>
            <a:ext cx="10483791" cy="1477371"/>
          </a:xfrm>
          <a:custGeom>
            <a:avLst/>
            <a:gdLst/>
            <a:ahLst/>
            <a:cxnLst/>
            <a:rect l="l" t="t" r="r" b="b"/>
            <a:pathLst>
              <a:path w="10483791" h="1477371">
                <a:moveTo>
                  <a:pt x="0" y="1477371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477371"/>
                </a:lnTo>
                <a:lnTo>
                  <a:pt x="0" y="1477371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Сравнение видов самооценки: адекватная и неадекватная</a:t>
            </a:r>
            <a:endParaRPr lang="en-US" sz="3200" dirty="0"/>
          </a:p>
        </p:txBody>
      </p:sp>
      <p:sp>
        <p:nvSpPr>
          <p:cNvPr id="6" name="Text 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6310159" y="2742605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Может быть завышенной или заниженной, искажая восприятие себя.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Завышенная самооценка приводит к неумению принимать критику.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Заниженная самооценка вызывает неуверенность и страх перед новыми вызовами.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Пример: подросток, считающий себя неудачником, избегает участия в конкурсах.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6310163" y="2030464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0" tIns="137160" rIns="0" bIns="137160" rtlCol="0" anchor="t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Неадекватная самооценка</a:t>
            </a: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847164" y="2742605"/>
            <a:ext cx="5029200" cy="2926080"/>
          </a:xfrm>
          <a:custGeom>
            <a:avLst/>
            <a:gdLst/>
            <a:ahLst/>
            <a:cxnLst/>
            <a:rect l="l" t="t" r="r" b="b"/>
            <a:pathLst>
              <a:path w="5029200" h="2926080">
                <a:moveTo>
                  <a:pt x="0" y="2926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2926080"/>
                </a:lnTo>
                <a:lnTo>
                  <a:pt x="0" y="2926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Формируется на основе реальных достижений и объективной оценки.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Способствует уверенности в себе и позитивному восприятию мира.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Помогает подросткам справляться с трудностями.</a:t>
            </a:r>
            <a:endParaRPr lang="en-US" sz="1400" dirty="0"/>
          </a:p>
          <a:p>
            <a:pPr marL="182880" indent="-182880" algn="l">
              <a:lnSpc>
                <a:spcPct val="100000"/>
              </a:lnSpc>
              <a:buSzPct val="10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Пример: подросток, получивший хорошие оценки, понимает свои сильные стороны.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847164" y="2030464"/>
            <a:ext cx="5029200" cy="582287"/>
          </a:xfrm>
          <a:custGeom>
            <a:avLst/>
            <a:gdLst/>
            <a:ahLst/>
            <a:cxnLst/>
            <a:rect l="l" t="t" r="r" b="b"/>
            <a:pathLst>
              <a:path w="5029200" h="582287">
                <a:moveTo>
                  <a:pt x="104812" y="582287"/>
                </a:moveTo>
                <a:cubicBezTo>
                  <a:pt x="46926" y="582287"/>
                  <a:pt x="0" y="535361"/>
                  <a:pt x="0" y="477475"/>
                </a:cubicBezTo>
                <a:lnTo>
                  <a:pt x="0" y="104812"/>
                </a:lnTo>
                <a:cubicBezTo>
                  <a:pt x="0" y="46926"/>
                  <a:pt x="46926" y="0"/>
                  <a:pt x="104812" y="0"/>
                </a:cubicBezTo>
                <a:lnTo>
                  <a:pt x="4924388" y="0"/>
                </a:lnTo>
                <a:cubicBezTo>
                  <a:pt x="4982274" y="0"/>
                  <a:pt x="5029200" y="46926"/>
                  <a:pt x="5029200" y="104812"/>
                </a:cubicBezTo>
                <a:lnTo>
                  <a:pt x="5029200" y="477475"/>
                </a:lnTo>
                <a:cubicBezTo>
                  <a:pt x="5029200" y="535361"/>
                  <a:pt x="4982274" y="582287"/>
                  <a:pt x="4924388" y="582287"/>
                </a:cubicBezTo>
                <a:lnTo>
                  <a:pt x="104812" y="582287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0" tIns="137160" rIns="0" bIns="137160" rtlCol="0" anchor="t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Адекватная самооценка</a:t>
            </a: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131796" y="5889874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6647613" y="5060520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7161264" y="4238785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7649571" y="3425033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8105172" y="2612044"/>
            <a:ext cx="137160" cy="116220"/>
          </a:xfrm>
          <a:custGeom>
            <a:avLst/>
            <a:gdLst/>
            <a:ahLst/>
            <a:cxnLst/>
            <a:rect l="l" t="t" r="r" b="b"/>
            <a:pathLst>
              <a:path w="137160" h="116220">
                <a:moveTo>
                  <a:pt x="137160" y="0"/>
                </a:moveTo>
                <a:lnTo>
                  <a:pt x="127497" y="29866"/>
                </a:lnTo>
                <a:lnTo>
                  <a:pt x="108936" y="30566"/>
                </a:lnTo>
                <a:lnTo>
                  <a:pt x="66711" y="116220"/>
                </a:lnTo>
                <a:lnTo>
                  <a:pt x="0" y="77560"/>
                </a:lnTo>
                <a:lnTo>
                  <a:pt x="137160" y="0"/>
                </a:lnTo>
              </a:path>
            </a:pathLst>
          </a:custGeom>
          <a:solidFill>
            <a:srgbClr val="000000">
              <a:alpha val="20000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6128621" y="5222117"/>
            <a:ext cx="5211689" cy="737574"/>
          </a:xfrm>
          <a:custGeom>
            <a:avLst/>
            <a:gdLst/>
            <a:ahLst/>
            <a:cxnLst/>
            <a:rect l="l" t="t" r="r" b="b"/>
            <a:pathLst>
              <a:path w="5211689" h="737574">
                <a:moveTo>
                  <a:pt x="0" y="737575"/>
                </a:moveTo>
                <a:lnTo>
                  <a:pt x="5211689" y="737575"/>
                </a:lnTo>
                <a:lnTo>
                  <a:pt x="4736087" y="0"/>
                </a:lnTo>
                <a:lnTo>
                  <a:pt x="475602" y="0"/>
                </a:lnTo>
                <a:lnTo>
                  <a:pt x="0" y="737575"/>
                </a:lnTo>
              </a:path>
            </a:pathLst>
          </a:custGeom>
          <a:solidFill>
            <a:srgbClr val="9933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6647613" y="4398087"/>
            <a:ext cx="4191098" cy="737574"/>
          </a:xfrm>
          <a:custGeom>
            <a:avLst/>
            <a:gdLst/>
            <a:ahLst/>
            <a:cxnLst/>
            <a:rect l="l" t="t" r="r" b="b"/>
            <a:pathLst>
              <a:path w="4191098" h="737574">
                <a:moveTo>
                  <a:pt x="478990" y="0"/>
                </a:moveTo>
                <a:lnTo>
                  <a:pt x="0" y="737575"/>
                </a:lnTo>
                <a:lnTo>
                  <a:pt x="4191099" y="737575"/>
                </a:lnTo>
                <a:lnTo>
                  <a:pt x="3712109" y="0"/>
                </a:lnTo>
                <a:lnTo>
                  <a:pt x="478990" y="0"/>
                </a:lnTo>
              </a:path>
            </a:pathLst>
          </a:custGeom>
          <a:solidFill>
            <a:srgbClr val="E54C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7161264" y="3578357"/>
            <a:ext cx="3172397" cy="737639"/>
          </a:xfrm>
          <a:custGeom>
            <a:avLst/>
            <a:gdLst/>
            <a:ahLst/>
            <a:cxnLst/>
            <a:rect l="l" t="t" r="r" b="b"/>
            <a:pathLst>
              <a:path w="3172397" h="737639">
                <a:moveTo>
                  <a:pt x="0" y="737640"/>
                </a:moveTo>
                <a:lnTo>
                  <a:pt x="3172398" y="737640"/>
                </a:lnTo>
                <a:lnTo>
                  <a:pt x="2718816" y="0"/>
                </a:lnTo>
                <a:lnTo>
                  <a:pt x="453646" y="0"/>
                </a:lnTo>
                <a:lnTo>
                  <a:pt x="0" y="737640"/>
                </a:lnTo>
              </a:path>
            </a:pathLst>
          </a:custGeom>
          <a:solidFill>
            <a:srgbClr val="FF7733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7649571" y="2764034"/>
            <a:ext cx="2204449" cy="737639"/>
          </a:xfrm>
          <a:custGeom>
            <a:avLst/>
            <a:gdLst/>
            <a:ahLst/>
            <a:cxnLst/>
            <a:rect l="l" t="t" r="r" b="b"/>
            <a:pathLst>
              <a:path w="2204449" h="737639">
                <a:moveTo>
                  <a:pt x="429606" y="0"/>
                </a:moveTo>
                <a:lnTo>
                  <a:pt x="0" y="737640"/>
                </a:lnTo>
                <a:lnTo>
                  <a:pt x="2204449" y="737640"/>
                </a:lnTo>
                <a:lnTo>
                  <a:pt x="1774909" y="0"/>
                </a:lnTo>
                <a:lnTo>
                  <a:pt x="429606" y="0"/>
                </a:lnTo>
              </a:path>
            </a:pathLst>
          </a:custGeom>
          <a:solidFill>
            <a:srgbClr val="134E3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8105172" y="1606432"/>
            <a:ext cx="1293312" cy="1081832"/>
          </a:xfrm>
          <a:custGeom>
            <a:avLst/>
            <a:gdLst/>
            <a:ahLst/>
            <a:cxnLst/>
            <a:rect l="l" t="t" r="r" b="b"/>
            <a:pathLst>
              <a:path w="1293312" h="1081832">
                <a:moveTo>
                  <a:pt x="646624" y="0"/>
                </a:moveTo>
                <a:lnTo>
                  <a:pt x="0" y="1081832"/>
                </a:lnTo>
                <a:lnTo>
                  <a:pt x="1293313" y="1081832"/>
                </a:lnTo>
                <a:lnTo>
                  <a:pt x="646624" y="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852637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Формирование самооценки у подростков: ключевые аспекты</a:t>
            </a:r>
            <a:endParaRPr lang="en-US" sz="1000" dirty="0"/>
          </a:p>
        </p:txBody>
      </p:sp>
      <p:sp>
        <p:nvSpPr>
          <p:cNvPr id="15" name="Text 13"/>
          <p:cNvSpPr/>
          <p:nvPr/>
        </p:nvSpPr>
        <p:spPr>
          <a:xfrm>
            <a:off x="856910" y="447"/>
            <a:ext cx="10483791" cy="1371600"/>
          </a:xfrm>
          <a:custGeom>
            <a:avLst/>
            <a:gdLst/>
            <a:ahLst/>
            <a:cxnLst/>
            <a:rect l="l" t="t" r="r" b="b"/>
            <a:pathLst>
              <a:path w="10483791" h="1371600">
                <a:moveTo>
                  <a:pt x="0" y="1371600"/>
                </a:moveTo>
                <a:lnTo>
                  <a:pt x="0" y="0"/>
                </a:lnTo>
                <a:lnTo>
                  <a:pt x="10483791" y="0"/>
                </a:lnTo>
                <a:lnTo>
                  <a:pt x="10483791" y="1371600"/>
                </a:lnTo>
                <a:lnTo>
                  <a:pt x="0" y="137160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Роль семьи в формировании самооценки подростков</a:t>
            </a:r>
            <a:endParaRPr lang="en-US" sz="3200" dirty="0"/>
          </a:p>
        </p:txBody>
      </p:sp>
      <p:sp>
        <p:nvSpPr>
          <p:cNvPr id="16" name="Text 14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17" name="Text 15"/>
          <p:cNvSpPr/>
          <p:nvPr/>
        </p:nvSpPr>
        <p:spPr>
          <a:xfrm>
            <a:off x="891939" y="522211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Формирование самооценки</a:t>
            </a:r>
            <a:endParaRPr lang="en-US" sz="1300" dirty="0"/>
          </a:p>
          <a:p>
            <a:pPr marL="0" indent="0" algn="r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Семья влияет на самооценку подростков.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8560282" y="540802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95581" y="5644"/>
                </a:moveTo>
                <a:cubicBezTo>
                  <a:pt x="192366" y="2072"/>
                  <a:pt x="187723" y="0"/>
                  <a:pt x="182865" y="0"/>
                </a:cubicBezTo>
                <a:cubicBezTo>
                  <a:pt x="178007" y="0"/>
                  <a:pt x="173364" y="2072"/>
                  <a:pt x="170149" y="5644"/>
                </a:cubicBezTo>
                <a:lnTo>
                  <a:pt x="67279" y="119944"/>
                </a:lnTo>
                <a:cubicBezTo>
                  <a:pt x="62778" y="124944"/>
                  <a:pt x="61635" y="132231"/>
                  <a:pt x="64350" y="138374"/>
                </a:cubicBezTo>
                <a:cubicBezTo>
                  <a:pt x="67065" y="144518"/>
                  <a:pt x="73208" y="148590"/>
                  <a:pt x="79995" y="148590"/>
                </a:cubicBezTo>
                <a:lnTo>
                  <a:pt x="88424" y="148590"/>
                </a:lnTo>
                <a:lnTo>
                  <a:pt x="44133" y="200311"/>
                </a:lnTo>
                <a:cubicBezTo>
                  <a:pt x="39776" y="205383"/>
                  <a:pt x="38775" y="212527"/>
                  <a:pt x="41561" y="218599"/>
                </a:cubicBezTo>
                <a:cubicBezTo>
                  <a:pt x="44348" y="224671"/>
                  <a:pt x="50420" y="228600"/>
                  <a:pt x="57135" y="228600"/>
                </a:cubicBezTo>
                <a:lnTo>
                  <a:pt x="74280" y="228600"/>
                </a:lnTo>
                <a:lnTo>
                  <a:pt x="26274" y="292608"/>
                </a:lnTo>
                <a:cubicBezTo>
                  <a:pt x="22345" y="297823"/>
                  <a:pt x="21773" y="304752"/>
                  <a:pt x="24631" y="310539"/>
                </a:cubicBezTo>
                <a:cubicBezTo>
                  <a:pt x="27488" y="316325"/>
                  <a:pt x="33489" y="320040"/>
                  <a:pt x="39990" y="320040"/>
                </a:cubicBezTo>
                <a:lnTo>
                  <a:pt x="137145" y="320040"/>
                </a:lnTo>
                <a:lnTo>
                  <a:pt x="165720" y="320040"/>
                </a:lnTo>
                <a:lnTo>
                  <a:pt x="165720" y="348615"/>
                </a:lnTo>
                <a:cubicBezTo>
                  <a:pt x="165720" y="358116"/>
                  <a:pt x="173364" y="365760"/>
                  <a:pt x="182865" y="365760"/>
                </a:cubicBezTo>
                <a:cubicBezTo>
                  <a:pt x="192366" y="365760"/>
                  <a:pt x="200010" y="358116"/>
                  <a:pt x="200010" y="348615"/>
                </a:cubicBezTo>
                <a:lnTo>
                  <a:pt x="200010" y="320040"/>
                </a:lnTo>
                <a:lnTo>
                  <a:pt x="228585" y="320040"/>
                </a:lnTo>
                <a:lnTo>
                  <a:pt x="325740" y="320040"/>
                </a:lnTo>
                <a:cubicBezTo>
                  <a:pt x="332241" y="320040"/>
                  <a:pt x="338170" y="316397"/>
                  <a:pt x="341099" y="310539"/>
                </a:cubicBezTo>
                <a:cubicBezTo>
                  <a:pt x="344028" y="304681"/>
                  <a:pt x="343385" y="297752"/>
                  <a:pt x="339456" y="292608"/>
                </a:cubicBezTo>
                <a:lnTo>
                  <a:pt x="291450" y="228600"/>
                </a:lnTo>
                <a:lnTo>
                  <a:pt x="308595" y="228600"/>
                </a:lnTo>
                <a:cubicBezTo>
                  <a:pt x="315310" y="228600"/>
                  <a:pt x="321382" y="224671"/>
                  <a:pt x="324168" y="218599"/>
                </a:cubicBezTo>
                <a:cubicBezTo>
                  <a:pt x="326954" y="212527"/>
                  <a:pt x="325954" y="205383"/>
                  <a:pt x="321596" y="200311"/>
                </a:cubicBezTo>
                <a:lnTo>
                  <a:pt x="277305" y="148590"/>
                </a:lnTo>
                <a:lnTo>
                  <a:pt x="285735" y="148590"/>
                </a:lnTo>
                <a:cubicBezTo>
                  <a:pt x="292521" y="148590"/>
                  <a:pt x="298665" y="144590"/>
                  <a:pt x="301380" y="138446"/>
                </a:cubicBezTo>
                <a:cubicBezTo>
                  <a:pt x="304094" y="132302"/>
                  <a:pt x="303023" y="125016"/>
                  <a:pt x="298451" y="120015"/>
                </a:cubicBezTo>
                <a:lnTo>
                  <a:pt x="195581" y="5715"/>
                </a:lnTo>
                <a:lnTo>
                  <a:pt x="195581" y="5644"/>
                </a:lnTo>
                <a:moveTo>
                  <a:pt x="200010" y="285750"/>
                </a:moveTo>
                <a:lnTo>
                  <a:pt x="200010" y="154305"/>
                </a:lnTo>
                <a:cubicBezTo>
                  <a:pt x="200010" y="144804"/>
                  <a:pt x="192366" y="137160"/>
                  <a:pt x="182865" y="137160"/>
                </a:cubicBezTo>
                <a:cubicBezTo>
                  <a:pt x="173364" y="137160"/>
                  <a:pt x="165720" y="144804"/>
                  <a:pt x="165720" y="154305"/>
                </a:cubicBezTo>
                <a:lnTo>
                  <a:pt x="165720" y="285750"/>
                </a:lnTo>
                <a:lnTo>
                  <a:pt x="137145" y="285750"/>
                </a:lnTo>
                <a:lnTo>
                  <a:pt x="74280" y="285750"/>
                </a:lnTo>
                <a:lnTo>
                  <a:pt x="122286" y="221742"/>
                </a:lnTo>
                <a:cubicBezTo>
                  <a:pt x="126215" y="216527"/>
                  <a:pt x="126786" y="209598"/>
                  <a:pt x="123929" y="203811"/>
                </a:cubicBezTo>
                <a:cubicBezTo>
                  <a:pt x="121071" y="198025"/>
                  <a:pt x="115071" y="194310"/>
                  <a:pt x="108570" y="194310"/>
                </a:cubicBezTo>
                <a:lnTo>
                  <a:pt x="94425" y="194310"/>
                </a:lnTo>
                <a:lnTo>
                  <a:pt x="138716" y="142589"/>
                </a:lnTo>
                <a:cubicBezTo>
                  <a:pt x="143074" y="137517"/>
                  <a:pt x="144074" y="130373"/>
                  <a:pt x="141288" y="124301"/>
                </a:cubicBezTo>
                <a:cubicBezTo>
                  <a:pt x="138502" y="118229"/>
                  <a:pt x="132430" y="114300"/>
                  <a:pt x="125715" y="114300"/>
                </a:cubicBezTo>
                <a:lnTo>
                  <a:pt x="118500" y="114300"/>
                </a:lnTo>
                <a:lnTo>
                  <a:pt x="182865" y="42791"/>
                </a:lnTo>
                <a:lnTo>
                  <a:pt x="247230" y="114300"/>
                </a:lnTo>
                <a:lnTo>
                  <a:pt x="240015" y="114300"/>
                </a:lnTo>
                <a:cubicBezTo>
                  <a:pt x="233300" y="114300"/>
                  <a:pt x="227228" y="118229"/>
                  <a:pt x="224441" y="124301"/>
                </a:cubicBezTo>
                <a:cubicBezTo>
                  <a:pt x="221655" y="130373"/>
                  <a:pt x="222656" y="137517"/>
                  <a:pt x="227013" y="142589"/>
                </a:cubicBezTo>
                <a:lnTo>
                  <a:pt x="271304" y="194310"/>
                </a:lnTo>
                <a:lnTo>
                  <a:pt x="257160" y="194310"/>
                </a:lnTo>
                <a:cubicBezTo>
                  <a:pt x="250659" y="194310"/>
                  <a:pt x="244730" y="197953"/>
                  <a:pt x="241801" y="203811"/>
                </a:cubicBezTo>
                <a:cubicBezTo>
                  <a:pt x="238872" y="209669"/>
                  <a:pt x="239515" y="216599"/>
                  <a:pt x="243444" y="221742"/>
                </a:cubicBezTo>
                <a:lnTo>
                  <a:pt x="291450" y="285750"/>
                </a:lnTo>
                <a:lnTo>
                  <a:pt x="228585" y="285750"/>
                </a:lnTo>
                <a:lnTo>
                  <a:pt x="200010" y="28575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1198112" y="439808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Удовлетворение базовых потребностей</a:t>
            </a:r>
            <a:endParaRPr lang="en-US" sz="1300" dirty="0"/>
          </a:p>
          <a:p>
            <a:pPr marL="0" indent="0" algn="r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Семья удовлетворяет основные потребности подростка.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8560282" y="4583994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7432" y="68580"/>
                </a:moveTo>
                <a:cubicBezTo>
                  <a:pt x="27432" y="60979"/>
                  <a:pt x="21317" y="54864"/>
                  <a:pt x="13716" y="54864"/>
                </a:cubicBezTo>
                <a:cubicBezTo>
                  <a:pt x="6115" y="54864"/>
                  <a:pt x="0" y="60979"/>
                  <a:pt x="0" y="68580"/>
                </a:cubicBezTo>
                <a:lnTo>
                  <a:pt x="0" y="242316"/>
                </a:lnTo>
                <a:lnTo>
                  <a:pt x="0" y="297180"/>
                </a:lnTo>
                <a:cubicBezTo>
                  <a:pt x="0" y="304781"/>
                  <a:pt x="6115" y="310896"/>
                  <a:pt x="13716" y="310896"/>
                </a:cubicBezTo>
                <a:cubicBezTo>
                  <a:pt x="21317" y="310896"/>
                  <a:pt x="27432" y="304781"/>
                  <a:pt x="27432" y="297180"/>
                </a:cubicBezTo>
                <a:lnTo>
                  <a:pt x="27432" y="256032"/>
                </a:lnTo>
                <a:lnTo>
                  <a:pt x="178308" y="256032"/>
                </a:lnTo>
                <a:lnTo>
                  <a:pt x="338328" y="256032"/>
                </a:lnTo>
                <a:lnTo>
                  <a:pt x="338328" y="297180"/>
                </a:lnTo>
                <a:cubicBezTo>
                  <a:pt x="338328" y="304781"/>
                  <a:pt x="344443" y="310896"/>
                  <a:pt x="352044" y="310896"/>
                </a:cubicBezTo>
                <a:cubicBezTo>
                  <a:pt x="359645" y="310896"/>
                  <a:pt x="365760" y="304781"/>
                  <a:pt x="365760" y="297180"/>
                </a:cubicBezTo>
                <a:lnTo>
                  <a:pt x="365760" y="242316"/>
                </a:lnTo>
                <a:lnTo>
                  <a:pt x="365760" y="178308"/>
                </a:lnTo>
                <a:cubicBezTo>
                  <a:pt x="365760" y="140418"/>
                  <a:pt x="335070" y="109728"/>
                  <a:pt x="297180" y="109728"/>
                </a:cubicBezTo>
                <a:lnTo>
                  <a:pt x="196596" y="109728"/>
                </a:lnTo>
                <a:cubicBezTo>
                  <a:pt x="178937" y="109728"/>
                  <a:pt x="164592" y="124073"/>
                  <a:pt x="164592" y="141732"/>
                </a:cubicBezTo>
                <a:lnTo>
                  <a:pt x="164592" y="228600"/>
                </a:lnTo>
                <a:lnTo>
                  <a:pt x="27432" y="228600"/>
                </a:lnTo>
                <a:lnTo>
                  <a:pt x="27432" y="68580"/>
                </a:lnTo>
                <a:moveTo>
                  <a:pt x="338328" y="178308"/>
                </a:moveTo>
                <a:lnTo>
                  <a:pt x="338328" y="228600"/>
                </a:lnTo>
                <a:lnTo>
                  <a:pt x="192024" y="228600"/>
                </a:lnTo>
                <a:lnTo>
                  <a:pt x="192024" y="141732"/>
                </a:lnTo>
                <a:cubicBezTo>
                  <a:pt x="192024" y="139217"/>
                  <a:pt x="194081" y="137160"/>
                  <a:pt x="196596" y="137160"/>
                </a:cubicBezTo>
                <a:lnTo>
                  <a:pt x="297180" y="137160"/>
                </a:lnTo>
                <a:cubicBezTo>
                  <a:pt x="319926" y="137160"/>
                  <a:pt x="338328" y="155562"/>
                  <a:pt x="338328" y="178308"/>
                </a:cubicBezTo>
                <a:moveTo>
                  <a:pt x="73152" y="160020"/>
                </a:moveTo>
                <a:cubicBezTo>
                  <a:pt x="73152" y="147395"/>
                  <a:pt x="83387" y="137160"/>
                  <a:pt x="96012" y="137160"/>
                </a:cubicBezTo>
                <a:cubicBezTo>
                  <a:pt x="108637" y="137160"/>
                  <a:pt x="118872" y="147395"/>
                  <a:pt x="118872" y="160020"/>
                </a:cubicBezTo>
                <a:cubicBezTo>
                  <a:pt x="118872" y="172645"/>
                  <a:pt x="108637" y="182880"/>
                  <a:pt x="96012" y="182880"/>
                </a:cubicBezTo>
                <a:cubicBezTo>
                  <a:pt x="83387" y="182880"/>
                  <a:pt x="73152" y="172645"/>
                  <a:pt x="73152" y="160020"/>
                </a:cubicBezTo>
                <a:moveTo>
                  <a:pt x="146304" y="160020"/>
                </a:moveTo>
                <a:cubicBezTo>
                  <a:pt x="146304" y="132245"/>
                  <a:pt x="123787" y="109728"/>
                  <a:pt x="96012" y="109728"/>
                </a:cubicBezTo>
                <a:cubicBezTo>
                  <a:pt x="68237" y="109728"/>
                  <a:pt x="45720" y="132245"/>
                  <a:pt x="45720" y="160020"/>
                </a:cubicBezTo>
                <a:cubicBezTo>
                  <a:pt x="45720" y="187795"/>
                  <a:pt x="68237" y="210312"/>
                  <a:pt x="96012" y="210312"/>
                </a:cubicBezTo>
                <a:cubicBezTo>
                  <a:pt x="123787" y="210312"/>
                  <a:pt x="146304" y="187795"/>
                  <a:pt x="146304" y="16002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1670066" y="3578357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Развитие социальных навыков</a:t>
            </a:r>
            <a:endParaRPr lang="en-US" sz="1300" dirty="0"/>
          </a:p>
          <a:p>
            <a:pPr marL="0" indent="0" algn="r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Семья развивает социальные навыки подростков.</a:t>
            </a:r>
            <a:endParaRPr lang="en-US" sz="1300" dirty="0"/>
          </a:p>
        </p:txBody>
      </p:sp>
      <p:sp>
        <p:nvSpPr>
          <p:cNvPr id="22" name="Text 20"/>
          <p:cNvSpPr/>
          <p:nvPr/>
        </p:nvSpPr>
        <p:spPr>
          <a:xfrm>
            <a:off x="8564582" y="3764296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33156" y="45720"/>
                </a:moveTo>
                <a:cubicBezTo>
                  <a:pt x="133156" y="20470"/>
                  <a:pt x="112687" y="0"/>
                  <a:pt x="87436" y="0"/>
                </a:cubicBezTo>
                <a:cubicBezTo>
                  <a:pt x="62186" y="0"/>
                  <a:pt x="41716" y="20470"/>
                  <a:pt x="41716" y="45720"/>
                </a:cubicBezTo>
                <a:cubicBezTo>
                  <a:pt x="41716" y="70970"/>
                  <a:pt x="62186" y="91440"/>
                  <a:pt x="87436" y="91440"/>
                </a:cubicBezTo>
                <a:cubicBezTo>
                  <a:pt x="112687" y="91440"/>
                  <a:pt x="133156" y="70970"/>
                  <a:pt x="133156" y="45720"/>
                </a:cubicBezTo>
                <a:lnTo>
                  <a:pt x="133156" y="45720"/>
                </a:lnTo>
                <a:moveTo>
                  <a:pt x="71434" y="148590"/>
                </a:moveTo>
                <a:lnTo>
                  <a:pt x="87436" y="148590"/>
                </a:lnTo>
                <a:lnTo>
                  <a:pt x="103438" y="148590"/>
                </a:lnTo>
                <a:lnTo>
                  <a:pt x="126513" y="148590"/>
                </a:lnTo>
                <a:cubicBezTo>
                  <a:pt x="123441" y="141589"/>
                  <a:pt x="121726" y="133874"/>
                  <a:pt x="121726" y="125730"/>
                </a:cubicBezTo>
                <a:cubicBezTo>
                  <a:pt x="121726" y="122944"/>
                  <a:pt x="121941" y="120158"/>
                  <a:pt x="122298" y="117515"/>
                </a:cubicBezTo>
                <a:cubicBezTo>
                  <a:pt x="116369" y="115443"/>
                  <a:pt x="110011" y="114300"/>
                  <a:pt x="103438" y="114300"/>
                </a:cubicBezTo>
                <a:lnTo>
                  <a:pt x="71434" y="114300"/>
                </a:lnTo>
                <a:cubicBezTo>
                  <a:pt x="41716" y="114300"/>
                  <a:pt x="16928" y="137089"/>
                  <a:pt x="14499" y="166735"/>
                </a:cubicBezTo>
                <a:lnTo>
                  <a:pt x="11570" y="201954"/>
                </a:lnTo>
                <a:cubicBezTo>
                  <a:pt x="9784" y="223242"/>
                  <a:pt x="22785" y="242030"/>
                  <a:pt x="41716" y="248817"/>
                </a:cubicBezTo>
                <a:lnTo>
                  <a:pt x="41716" y="348615"/>
                </a:lnTo>
                <a:cubicBezTo>
                  <a:pt x="41716" y="358116"/>
                  <a:pt x="49360" y="365760"/>
                  <a:pt x="58861" y="365760"/>
                </a:cubicBezTo>
                <a:cubicBezTo>
                  <a:pt x="68363" y="365760"/>
                  <a:pt x="76006" y="358116"/>
                  <a:pt x="76006" y="348615"/>
                </a:cubicBezTo>
                <a:lnTo>
                  <a:pt x="76006" y="251460"/>
                </a:lnTo>
                <a:lnTo>
                  <a:pt x="98866" y="251460"/>
                </a:lnTo>
                <a:lnTo>
                  <a:pt x="98866" y="240030"/>
                </a:lnTo>
                <a:cubicBezTo>
                  <a:pt x="98866" y="232100"/>
                  <a:pt x="100009" y="224385"/>
                  <a:pt x="102152" y="217170"/>
                </a:cubicBezTo>
                <a:lnTo>
                  <a:pt x="58861" y="217170"/>
                </a:lnTo>
                <a:lnTo>
                  <a:pt x="57147" y="217170"/>
                </a:lnTo>
                <a:cubicBezTo>
                  <a:pt x="50432" y="217170"/>
                  <a:pt x="45217" y="211455"/>
                  <a:pt x="45788" y="204811"/>
                </a:cubicBezTo>
                <a:lnTo>
                  <a:pt x="48717" y="169593"/>
                </a:lnTo>
                <a:cubicBezTo>
                  <a:pt x="49646" y="157734"/>
                  <a:pt x="59576" y="148590"/>
                  <a:pt x="71434" y="148590"/>
                </a:cubicBezTo>
                <a:lnTo>
                  <a:pt x="71434" y="148590"/>
                </a:lnTo>
                <a:moveTo>
                  <a:pt x="236026" y="125730"/>
                </a:moveTo>
                <a:cubicBezTo>
                  <a:pt x="236026" y="133874"/>
                  <a:pt x="234312" y="141589"/>
                  <a:pt x="231240" y="148590"/>
                </a:cubicBezTo>
                <a:lnTo>
                  <a:pt x="259029" y="148590"/>
                </a:lnTo>
                <a:lnTo>
                  <a:pt x="270245" y="148590"/>
                </a:lnTo>
                <a:lnTo>
                  <a:pt x="281461" y="148590"/>
                </a:lnTo>
                <a:cubicBezTo>
                  <a:pt x="286533" y="148590"/>
                  <a:pt x="291033" y="151948"/>
                  <a:pt x="292462" y="156877"/>
                </a:cubicBezTo>
                <a:lnTo>
                  <a:pt x="316322" y="240030"/>
                </a:lnTo>
                <a:lnTo>
                  <a:pt x="258886" y="240030"/>
                </a:lnTo>
                <a:lnTo>
                  <a:pt x="258886" y="251460"/>
                </a:lnTo>
                <a:cubicBezTo>
                  <a:pt x="258886" y="259461"/>
                  <a:pt x="257529" y="267176"/>
                  <a:pt x="254957" y="274320"/>
                </a:cubicBezTo>
                <a:lnTo>
                  <a:pt x="281746" y="274320"/>
                </a:lnTo>
                <a:lnTo>
                  <a:pt x="281746" y="348615"/>
                </a:lnTo>
                <a:cubicBezTo>
                  <a:pt x="281746" y="358116"/>
                  <a:pt x="289390" y="365760"/>
                  <a:pt x="298891" y="365760"/>
                </a:cubicBezTo>
                <a:cubicBezTo>
                  <a:pt x="308393" y="365760"/>
                  <a:pt x="316036" y="358116"/>
                  <a:pt x="316036" y="348615"/>
                </a:cubicBezTo>
                <a:lnTo>
                  <a:pt x="316036" y="274320"/>
                </a:lnTo>
                <a:lnTo>
                  <a:pt x="331467" y="274320"/>
                </a:lnTo>
                <a:cubicBezTo>
                  <a:pt x="346683" y="274320"/>
                  <a:pt x="357613" y="259818"/>
                  <a:pt x="353470" y="245173"/>
                </a:cubicBezTo>
                <a:lnTo>
                  <a:pt x="325538" y="147447"/>
                </a:lnTo>
                <a:cubicBezTo>
                  <a:pt x="319965" y="127802"/>
                  <a:pt x="301963" y="114300"/>
                  <a:pt x="281603" y="114300"/>
                </a:cubicBezTo>
                <a:lnTo>
                  <a:pt x="259172" y="114300"/>
                </a:lnTo>
                <a:cubicBezTo>
                  <a:pt x="250742" y="114300"/>
                  <a:pt x="242741" y="116586"/>
                  <a:pt x="235883" y="120658"/>
                </a:cubicBezTo>
                <a:cubicBezTo>
                  <a:pt x="236026" y="122301"/>
                  <a:pt x="236098" y="124015"/>
                  <a:pt x="236098" y="125730"/>
                </a:cubicBezTo>
                <a:lnTo>
                  <a:pt x="236026" y="125730"/>
                </a:lnTo>
                <a:moveTo>
                  <a:pt x="316036" y="45720"/>
                </a:moveTo>
                <a:cubicBezTo>
                  <a:pt x="316036" y="20470"/>
                  <a:pt x="295567" y="0"/>
                  <a:pt x="270316" y="0"/>
                </a:cubicBezTo>
                <a:cubicBezTo>
                  <a:pt x="245066" y="0"/>
                  <a:pt x="224596" y="20470"/>
                  <a:pt x="224596" y="45720"/>
                </a:cubicBezTo>
                <a:cubicBezTo>
                  <a:pt x="224596" y="70970"/>
                  <a:pt x="245066" y="91440"/>
                  <a:pt x="270316" y="91440"/>
                </a:cubicBezTo>
                <a:cubicBezTo>
                  <a:pt x="295567" y="91440"/>
                  <a:pt x="316036" y="70970"/>
                  <a:pt x="316036" y="45720"/>
                </a:cubicBezTo>
                <a:moveTo>
                  <a:pt x="178876" y="160020"/>
                </a:moveTo>
                <a:cubicBezTo>
                  <a:pt x="197814" y="160020"/>
                  <a:pt x="213166" y="144668"/>
                  <a:pt x="213166" y="125730"/>
                </a:cubicBezTo>
                <a:cubicBezTo>
                  <a:pt x="213166" y="106792"/>
                  <a:pt x="197814" y="91440"/>
                  <a:pt x="178876" y="91440"/>
                </a:cubicBezTo>
                <a:cubicBezTo>
                  <a:pt x="159938" y="91440"/>
                  <a:pt x="144586" y="106792"/>
                  <a:pt x="144586" y="125730"/>
                </a:cubicBezTo>
                <a:cubicBezTo>
                  <a:pt x="144586" y="144668"/>
                  <a:pt x="159938" y="160020"/>
                  <a:pt x="178876" y="160020"/>
                </a:cubicBezTo>
                <a:moveTo>
                  <a:pt x="201736" y="240030"/>
                </a:moveTo>
                <a:lnTo>
                  <a:pt x="201736" y="251460"/>
                </a:lnTo>
                <a:cubicBezTo>
                  <a:pt x="201736" y="257747"/>
                  <a:pt x="196593" y="262890"/>
                  <a:pt x="190306" y="262890"/>
                </a:cubicBezTo>
                <a:lnTo>
                  <a:pt x="178876" y="262890"/>
                </a:lnTo>
                <a:lnTo>
                  <a:pt x="167446" y="262890"/>
                </a:lnTo>
                <a:cubicBezTo>
                  <a:pt x="161160" y="262890"/>
                  <a:pt x="156016" y="257747"/>
                  <a:pt x="156016" y="251460"/>
                </a:cubicBezTo>
                <a:lnTo>
                  <a:pt x="156016" y="240030"/>
                </a:lnTo>
                <a:cubicBezTo>
                  <a:pt x="156016" y="227386"/>
                  <a:pt x="166232" y="217170"/>
                  <a:pt x="178876" y="217170"/>
                </a:cubicBezTo>
                <a:cubicBezTo>
                  <a:pt x="191521" y="217170"/>
                  <a:pt x="201736" y="227386"/>
                  <a:pt x="201736" y="240030"/>
                </a:cubicBezTo>
                <a:moveTo>
                  <a:pt x="236026" y="251460"/>
                </a:moveTo>
                <a:lnTo>
                  <a:pt x="236026" y="240030"/>
                </a:lnTo>
                <a:cubicBezTo>
                  <a:pt x="236026" y="208455"/>
                  <a:pt x="210452" y="182880"/>
                  <a:pt x="178876" y="182880"/>
                </a:cubicBezTo>
                <a:cubicBezTo>
                  <a:pt x="147301" y="182880"/>
                  <a:pt x="121726" y="208455"/>
                  <a:pt x="121726" y="240030"/>
                </a:cubicBezTo>
                <a:lnTo>
                  <a:pt x="121726" y="251460"/>
                </a:lnTo>
                <a:cubicBezTo>
                  <a:pt x="121726" y="268605"/>
                  <a:pt x="131156" y="283535"/>
                  <a:pt x="145086" y="291322"/>
                </a:cubicBezTo>
                <a:cubicBezTo>
                  <a:pt x="144729" y="293251"/>
                  <a:pt x="144586" y="295180"/>
                  <a:pt x="144586" y="297180"/>
                </a:cubicBezTo>
                <a:lnTo>
                  <a:pt x="144586" y="342900"/>
                </a:lnTo>
                <a:cubicBezTo>
                  <a:pt x="144586" y="355544"/>
                  <a:pt x="154802" y="365760"/>
                  <a:pt x="167446" y="365760"/>
                </a:cubicBezTo>
                <a:lnTo>
                  <a:pt x="190306" y="365760"/>
                </a:lnTo>
                <a:cubicBezTo>
                  <a:pt x="202951" y="365760"/>
                  <a:pt x="213166" y="355544"/>
                  <a:pt x="213166" y="342900"/>
                </a:cubicBezTo>
                <a:lnTo>
                  <a:pt x="213166" y="297180"/>
                </a:lnTo>
                <a:cubicBezTo>
                  <a:pt x="213166" y="295180"/>
                  <a:pt x="213023" y="293251"/>
                  <a:pt x="212666" y="291322"/>
                </a:cubicBezTo>
                <a:cubicBezTo>
                  <a:pt x="226597" y="283535"/>
                  <a:pt x="236026" y="268605"/>
                  <a:pt x="236026" y="251460"/>
                </a:cubicBezTo>
                <a:lnTo>
                  <a:pt x="236026" y="25146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2088447" y="2764034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Эмоциональная поддержка</a:t>
            </a:r>
            <a:endParaRPr lang="en-US" sz="1300" dirty="0"/>
          </a:p>
          <a:p>
            <a:pPr marL="0" indent="0" algn="r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Семья укрепляет уверенность подростков.</a:t>
            </a:r>
            <a:endParaRPr lang="en-US" sz="1300" dirty="0"/>
          </a:p>
        </p:txBody>
      </p:sp>
      <p:sp>
        <p:nvSpPr>
          <p:cNvPr id="24" name="Text 22"/>
          <p:cNvSpPr/>
          <p:nvPr/>
        </p:nvSpPr>
        <p:spPr>
          <a:xfrm>
            <a:off x="8568915" y="2949973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61306" y="330569"/>
                </a:moveTo>
                <a:lnTo>
                  <a:pt x="159520" y="328926"/>
                </a:lnTo>
                <a:lnTo>
                  <a:pt x="34361" y="212697"/>
                </a:lnTo>
                <a:cubicBezTo>
                  <a:pt x="12430" y="192338"/>
                  <a:pt x="0" y="163763"/>
                  <a:pt x="0" y="133830"/>
                </a:cubicBezTo>
                <a:lnTo>
                  <a:pt x="0" y="131473"/>
                </a:lnTo>
                <a:cubicBezTo>
                  <a:pt x="0" y="81181"/>
                  <a:pt x="35719" y="38033"/>
                  <a:pt x="85153" y="28603"/>
                </a:cubicBezTo>
                <a:cubicBezTo>
                  <a:pt x="113300" y="23174"/>
                  <a:pt x="142089" y="29675"/>
                  <a:pt x="165021" y="45819"/>
                </a:cubicBezTo>
                <a:cubicBezTo>
                  <a:pt x="171450" y="50391"/>
                  <a:pt x="177451" y="55678"/>
                  <a:pt x="182880" y="61750"/>
                </a:cubicBezTo>
                <a:cubicBezTo>
                  <a:pt x="185880" y="58321"/>
                  <a:pt x="189095" y="55178"/>
                  <a:pt x="192524" y="52249"/>
                </a:cubicBezTo>
                <a:cubicBezTo>
                  <a:pt x="195167" y="49963"/>
                  <a:pt x="197882" y="47820"/>
                  <a:pt x="200739" y="45819"/>
                </a:cubicBezTo>
                <a:lnTo>
                  <a:pt x="200739" y="45819"/>
                </a:lnTo>
                <a:cubicBezTo>
                  <a:pt x="223671" y="29675"/>
                  <a:pt x="252460" y="23174"/>
                  <a:pt x="280606" y="28532"/>
                </a:cubicBezTo>
                <a:cubicBezTo>
                  <a:pt x="330041" y="37961"/>
                  <a:pt x="365760" y="81181"/>
                  <a:pt x="365760" y="131473"/>
                </a:cubicBezTo>
                <a:lnTo>
                  <a:pt x="365760" y="133830"/>
                </a:lnTo>
                <a:cubicBezTo>
                  <a:pt x="365760" y="163763"/>
                  <a:pt x="353330" y="192338"/>
                  <a:pt x="331399" y="212697"/>
                </a:cubicBezTo>
                <a:lnTo>
                  <a:pt x="206240" y="328926"/>
                </a:lnTo>
                <a:lnTo>
                  <a:pt x="204454" y="330569"/>
                </a:lnTo>
                <a:cubicBezTo>
                  <a:pt x="198596" y="335999"/>
                  <a:pt x="190881" y="339070"/>
                  <a:pt x="182880" y="339070"/>
                </a:cubicBezTo>
                <a:cubicBezTo>
                  <a:pt x="174879" y="339070"/>
                  <a:pt x="167164" y="336070"/>
                  <a:pt x="161306" y="330569"/>
                </a:cubicBezTo>
                <a:lnTo>
                  <a:pt x="161306" y="330569"/>
                </a:lnTo>
                <a:moveTo>
                  <a:pt x="170807" y="99683"/>
                </a:moveTo>
                <a:cubicBezTo>
                  <a:pt x="170521" y="99469"/>
                  <a:pt x="170307" y="99183"/>
                  <a:pt x="170093" y="98898"/>
                </a:cubicBezTo>
                <a:lnTo>
                  <a:pt x="157377" y="84610"/>
                </a:lnTo>
                <a:lnTo>
                  <a:pt x="157305" y="84539"/>
                </a:lnTo>
                <a:lnTo>
                  <a:pt x="157305" y="84539"/>
                </a:lnTo>
                <a:cubicBezTo>
                  <a:pt x="140803" y="66036"/>
                  <a:pt x="115872" y="57607"/>
                  <a:pt x="91583" y="62250"/>
                </a:cubicBezTo>
                <a:cubicBezTo>
                  <a:pt x="58293" y="68608"/>
                  <a:pt x="34290" y="97612"/>
                  <a:pt x="34290" y="131473"/>
                </a:cubicBezTo>
                <a:lnTo>
                  <a:pt x="34290" y="133830"/>
                </a:lnTo>
                <a:cubicBezTo>
                  <a:pt x="34290" y="154190"/>
                  <a:pt x="42791" y="173693"/>
                  <a:pt x="57722" y="187551"/>
                </a:cubicBezTo>
                <a:lnTo>
                  <a:pt x="182880" y="303780"/>
                </a:lnTo>
                <a:lnTo>
                  <a:pt x="308039" y="187551"/>
                </a:lnTo>
                <a:cubicBezTo>
                  <a:pt x="322969" y="173693"/>
                  <a:pt x="331470" y="154190"/>
                  <a:pt x="331470" y="133830"/>
                </a:cubicBezTo>
                <a:lnTo>
                  <a:pt x="331470" y="131473"/>
                </a:lnTo>
                <a:cubicBezTo>
                  <a:pt x="331470" y="97683"/>
                  <a:pt x="307467" y="68608"/>
                  <a:pt x="274249" y="62250"/>
                </a:cubicBezTo>
                <a:cubicBezTo>
                  <a:pt x="249960" y="57607"/>
                  <a:pt x="224957" y="66108"/>
                  <a:pt x="208526" y="84539"/>
                </a:cubicBezTo>
                <a:cubicBezTo>
                  <a:pt x="208526" y="84539"/>
                  <a:pt x="208526" y="84539"/>
                  <a:pt x="208455" y="84610"/>
                </a:cubicBezTo>
                <a:cubicBezTo>
                  <a:pt x="208383" y="84681"/>
                  <a:pt x="208455" y="84610"/>
                  <a:pt x="208383" y="84681"/>
                </a:cubicBezTo>
                <a:lnTo>
                  <a:pt x="195667" y="98969"/>
                </a:lnTo>
                <a:cubicBezTo>
                  <a:pt x="195453" y="99255"/>
                  <a:pt x="195167" y="99469"/>
                  <a:pt x="194953" y="99755"/>
                </a:cubicBezTo>
                <a:cubicBezTo>
                  <a:pt x="191738" y="102969"/>
                  <a:pt x="187381" y="104755"/>
                  <a:pt x="182880" y="104755"/>
                </a:cubicBezTo>
                <a:cubicBezTo>
                  <a:pt x="178379" y="104755"/>
                  <a:pt x="174022" y="102969"/>
                  <a:pt x="170807" y="99755"/>
                </a:cubicBezTo>
                <a:lnTo>
                  <a:pt x="170807" y="99683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2444047" y="1888268"/>
            <a:ext cx="5029200" cy="640080"/>
          </a:xfrm>
          <a:custGeom>
            <a:avLst/>
            <a:gdLst/>
            <a:ahLst/>
            <a:cxnLst/>
            <a:rect l="l" t="t" r="r" b="b"/>
            <a:pathLst>
              <a:path w="5029200" h="640080">
                <a:moveTo>
                  <a:pt x="0" y="640080"/>
                </a:moveTo>
                <a:lnTo>
                  <a:pt x="0" y="0"/>
                </a:lnTo>
                <a:lnTo>
                  <a:pt x="5029200" y="0"/>
                </a:lnTo>
                <a:lnTo>
                  <a:pt x="5029200" y="640080"/>
                </a:lnTo>
                <a:lnTo>
                  <a:pt x="0" y="6400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Поддержка в достижении целей</a:t>
            </a:r>
            <a:endParaRPr lang="en-US" sz="1300" dirty="0"/>
          </a:p>
          <a:p>
            <a:pPr marL="0" indent="0" algn="r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Семья помогает подросткам достигать целей.</a:t>
            </a:r>
            <a:endParaRPr lang="en-US" sz="1300" dirty="0"/>
          </a:p>
        </p:txBody>
      </p:sp>
      <p:sp>
        <p:nvSpPr>
          <p:cNvPr id="26" name="Text 24"/>
          <p:cNvSpPr/>
          <p:nvPr/>
        </p:nvSpPr>
        <p:spPr>
          <a:xfrm>
            <a:off x="8568948" y="2094008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57988" y="216980"/>
                </a:moveTo>
                <a:cubicBezTo>
                  <a:pt x="140462" y="197739"/>
                  <a:pt x="116396" y="152845"/>
                  <a:pt x="112395" y="50800"/>
                </a:cubicBezTo>
                <a:lnTo>
                  <a:pt x="253492" y="50800"/>
                </a:lnTo>
                <a:cubicBezTo>
                  <a:pt x="249428" y="152844"/>
                  <a:pt x="225362" y="197739"/>
                  <a:pt x="207899" y="216980"/>
                </a:cubicBezTo>
                <a:cubicBezTo>
                  <a:pt x="199199" y="226568"/>
                  <a:pt x="191452" y="230569"/>
                  <a:pt x="186880" y="232283"/>
                </a:cubicBezTo>
                <a:cubicBezTo>
                  <a:pt x="185229" y="232918"/>
                  <a:pt x="183896" y="233236"/>
                  <a:pt x="183007" y="233490"/>
                </a:cubicBezTo>
                <a:cubicBezTo>
                  <a:pt x="182118" y="233299"/>
                  <a:pt x="180784" y="232918"/>
                  <a:pt x="179133" y="232283"/>
                </a:cubicBezTo>
                <a:cubicBezTo>
                  <a:pt x="174561" y="230569"/>
                  <a:pt x="166814" y="226568"/>
                  <a:pt x="158115" y="216980"/>
                </a:cubicBezTo>
                <a:lnTo>
                  <a:pt x="157988" y="216980"/>
                </a:lnTo>
                <a:moveTo>
                  <a:pt x="254000" y="20320"/>
                </a:moveTo>
                <a:lnTo>
                  <a:pt x="111760" y="20320"/>
                </a:lnTo>
                <a:cubicBezTo>
                  <a:pt x="94933" y="20320"/>
                  <a:pt x="81217" y="34163"/>
                  <a:pt x="81852" y="50927"/>
                </a:cubicBezTo>
                <a:cubicBezTo>
                  <a:pt x="81979" y="54292"/>
                  <a:pt x="82106" y="57658"/>
                  <a:pt x="82296" y="60960"/>
                </a:cubicBezTo>
                <a:lnTo>
                  <a:pt x="15240" y="60960"/>
                </a:lnTo>
                <a:cubicBezTo>
                  <a:pt x="6795" y="60960"/>
                  <a:pt x="0" y="67754"/>
                  <a:pt x="0" y="76200"/>
                </a:cubicBezTo>
                <a:cubicBezTo>
                  <a:pt x="0" y="145097"/>
                  <a:pt x="29147" y="189039"/>
                  <a:pt x="64453" y="216281"/>
                </a:cubicBezTo>
                <a:cubicBezTo>
                  <a:pt x="98679" y="242760"/>
                  <a:pt x="137922" y="252857"/>
                  <a:pt x="159385" y="256730"/>
                </a:cubicBezTo>
                <a:cubicBezTo>
                  <a:pt x="162370" y="258318"/>
                  <a:pt x="165164" y="259588"/>
                  <a:pt x="167704" y="260604"/>
                </a:cubicBezTo>
                <a:lnTo>
                  <a:pt x="167704" y="314960"/>
                </a:lnTo>
                <a:lnTo>
                  <a:pt x="116904" y="314960"/>
                </a:lnTo>
                <a:cubicBezTo>
                  <a:pt x="108458" y="314960"/>
                  <a:pt x="101664" y="321755"/>
                  <a:pt x="101664" y="330200"/>
                </a:cubicBezTo>
                <a:cubicBezTo>
                  <a:pt x="101664" y="338646"/>
                  <a:pt x="108458" y="345440"/>
                  <a:pt x="116904" y="345440"/>
                </a:cubicBezTo>
                <a:lnTo>
                  <a:pt x="182944" y="345440"/>
                </a:lnTo>
                <a:lnTo>
                  <a:pt x="248984" y="345440"/>
                </a:lnTo>
                <a:cubicBezTo>
                  <a:pt x="257429" y="345440"/>
                  <a:pt x="264224" y="338646"/>
                  <a:pt x="264224" y="330200"/>
                </a:cubicBezTo>
                <a:cubicBezTo>
                  <a:pt x="264224" y="321755"/>
                  <a:pt x="257429" y="314960"/>
                  <a:pt x="248984" y="314960"/>
                </a:cubicBezTo>
                <a:lnTo>
                  <a:pt x="198184" y="314960"/>
                </a:lnTo>
                <a:lnTo>
                  <a:pt x="198184" y="260604"/>
                </a:lnTo>
                <a:cubicBezTo>
                  <a:pt x="200724" y="259588"/>
                  <a:pt x="203518" y="258318"/>
                  <a:pt x="206502" y="256730"/>
                </a:cubicBezTo>
                <a:cubicBezTo>
                  <a:pt x="227965" y="252920"/>
                  <a:pt x="267145" y="242760"/>
                  <a:pt x="301435" y="216281"/>
                </a:cubicBezTo>
                <a:cubicBezTo>
                  <a:pt x="336614" y="189039"/>
                  <a:pt x="365760" y="145097"/>
                  <a:pt x="365760" y="76200"/>
                </a:cubicBezTo>
                <a:cubicBezTo>
                  <a:pt x="365760" y="67754"/>
                  <a:pt x="358966" y="60960"/>
                  <a:pt x="350520" y="60960"/>
                </a:cubicBezTo>
                <a:lnTo>
                  <a:pt x="283464" y="60960"/>
                </a:lnTo>
                <a:cubicBezTo>
                  <a:pt x="283655" y="57658"/>
                  <a:pt x="283782" y="54356"/>
                  <a:pt x="283909" y="50927"/>
                </a:cubicBezTo>
                <a:cubicBezTo>
                  <a:pt x="284544" y="34163"/>
                  <a:pt x="270828" y="20320"/>
                  <a:pt x="254000" y="20320"/>
                </a:cubicBezTo>
                <a:lnTo>
                  <a:pt x="254000" y="20320"/>
                </a:lnTo>
                <a:moveTo>
                  <a:pt x="281114" y="91440"/>
                </a:moveTo>
                <a:lnTo>
                  <a:pt x="334709" y="91440"/>
                </a:lnTo>
                <a:cubicBezTo>
                  <a:pt x="330899" y="141224"/>
                  <a:pt x="308483" y="172276"/>
                  <a:pt x="282702" y="192151"/>
                </a:cubicBezTo>
                <a:cubicBezTo>
                  <a:pt x="271589" y="200787"/>
                  <a:pt x="259651" y="207391"/>
                  <a:pt x="248158" y="212471"/>
                </a:cubicBezTo>
                <a:cubicBezTo>
                  <a:pt x="262572" y="186880"/>
                  <a:pt x="275336" y="148653"/>
                  <a:pt x="281114" y="91440"/>
                </a:cubicBezTo>
                <a:lnTo>
                  <a:pt x="281114" y="91440"/>
                </a:lnTo>
                <a:moveTo>
                  <a:pt x="117602" y="212471"/>
                </a:moveTo>
                <a:cubicBezTo>
                  <a:pt x="106109" y="207391"/>
                  <a:pt x="94234" y="200787"/>
                  <a:pt x="83058" y="192151"/>
                </a:cubicBezTo>
                <a:cubicBezTo>
                  <a:pt x="57277" y="172276"/>
                  <a:pt x="34861" y="141224"/>
                  <a:pt x="31051" y="91440"/>
                </a:cubicBezTo>
                <a:lnTo>
                  <a:pt x="84646" y="91440"/>
                </a:lnTo>
                <a:cubicBezTo>
                  <a:pt x="90424" y="148654"/>
                  <a:pt x="103188" y="186881"/>
                  <a:pt x="117602" y="212471"/>
                </a:cubicBezTo>
                <a:lnTo>
                  <a:pt x="117602" y="212471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11079680" y="6206817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016963" y="2641912"/>
            <a:ext cx="1828800" cy="343183"/>
          </a:xfrm>
          <a:custGeom>
            <a:avLst/>
            <a:gdLst/>
            <a:ahLst/>
            <a:cxnLst/>
            <a:rect l="l" t="t" r="r" b="b"/>
            <a:pathLst>
              <a:path w="1828800" h="343183">
                <a:moveTo>
                  <a:pt x="171591" y="0"/>
                </a:moveTo>
                <a:lnTo>
                  <a:pt x="171591" y="85796"/>
                </a:lnTo>
                <a:lnTo>
                  <a:pt x="1657209" y="85796"/>
                </a:lnTo>
                <a:lnTo>
                  <a:pt x="1657209" y="0"/>
                </a:lnTo>
                <a:lnTo>
                  <a:pt x="1828800" y="171592"/>
                </a:lnTo>
                <a:lnTo>
                  <a:pt x="1657209" y="343183"/>
                </a:lnTo>
                <a:lnTo>
                  <a:pt x="1657209" y="257387"/>
                </a:lnTo>
                <a:lnTo>
                  <a:pt x="171591" y="257387"/>
                </a:lnTo>
                <a:lnTo>
                  <a:pt x="171591" y="343183"/>
                </a:lnTo>
                <a:lnTo>
                  <a:pt x="0" y="171592"/>
                </a:lnTo>
                <a:lnTo>
                  <a:pt x="171591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5184847" y="2641912"/>
            <a:ext cx="1828800" cy="343183"/>
          </a:xfrm>
          <a:custGeom>
            <a:avLst/>
            <a:gdLst/>
            <a:ahLst/>
            <a:cxnLst/>
            <a:rect l="l" t="t" r="r" b="b"/>
            <a:pathLst>
              <a:path w="1828800" h="343183">
                <a:moveTo>
                  <a:pt x="171591" y="0"/>
                </a:moveTo>
                <a:lnTo>
                  <a:pt x="171591" y="85796"/>
                </a:lnTo>
                <a:lnTo>
                  <a:pt x="1657209" y="85796"/>
                </a:lnTo>
                <a:lnTo>
                  <a:pt x="1657209" y="0"/>
                </a:lnTo>
                <a:lnTo>
                  <a:pt x="1828800" y="171592"/>
                </a:lnTo>
                <a:lnTo>
                  <a:pt x="1657209" y="343183"/>
                </a:lnTo>
                <a:lnTo>
                  <a:pt x="1657209" y="257387"/>
                </a:lnTo>
                <a:lnTo>
                  <a:pt x="171591" y="257387"/>
                </a:lnTo>
                <a:lnTo>
                  <a:pt x="171591" y="343183"/>
                </a:lnTo>
                <a:lnTo>
                  <a:pt x="0" y="171592"/>
                </a:lnTo>
                <a:lnTo>
                  <a:pt x="171591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7346237" y="2641912"/>
            <a:ext cx="1828800" cy="343183"/>
          </a:xfrm>
          <a:custGeom>
            <a:avLst/>
            <a:gdLst/>
            <a:ahLst/>
            <a:cxnLst/>
            <a:rect l="l" t="t" r="r" b="b"/>
            <a:pathLst>
              <a:path w="1828800" h="343183">
                <a:moveTo>
                  <a:pt x="171591" y="0"/>
                </a:moveTo>
                <a:lnTo>
                  <a:pt x="171591" y="85796"/>
                </a:lnTo>
                <a:lnTo>
                  <a:pt x="1657209" y="85796"/>
                </a:lnTo>
                <a:lnTo>
                  <a:pt x="1657209" y="0"/>
                </a:lnTo>
                <a:lnTo>
                  <a:pt x="1828800" y="171592"/>
                </a:lnTo>
                <a:lnTo>
                  <a:pt x="1657209" y="343183"/>
                </a:lnTo>
                <a:lnTo>
                  <a:pt x="1657209" y="257387"/>
                </a:lnTo>
                <a:lnTo>
                  <a:pt x="171591" y="257387"/>
                </a:lnTo>
                <a:lnTo>
                  <a:pt x="171591" y="343183"/>
                </a:lnTo>
                <a:lnTo>
                  <a:pt x="0" y="171592"/>
                </a:lnTo>
                <a:lnTo>
                  <a:pt x="171591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855573" y="2641912"/>
            <a:ext cx="1828800" cy="343183"/>
          </a:xfrm>
          <a:custGeom>
            <a:avLst/>
            <a:gdLst/>
            <a:ahLst/>
            <a:cxnLst/>
            <a:rect l="l" t="t" r="r" b="b"/>
            <a:pathLst>
              <a:path w="1828800" h="343183">
                <a:moveTo>
                  <a:pt x="171591" y="0"/>
                </a:moveTo>
                <a:lnTo>
                  <a:pt x="171591" y="85796"/>
                </a:lnTo>
                <a:lnTo>
                  <a:pt x="1657209" y="85796"/>
                </a:lnTo>
                <a:lnTo>
                  <a:pt x="1657209" y="0"/>
                </a:lnTo>
                <a:lnTo>
                  <a:pt x="1828800" y="171592"/>
                </a:lnTo>
                <a:lnTo>
                  <a:pt x="1657209" y="343183"/>
                </a:lnTo>
                <a:lnTo>
                  <a:pt x="1657209" y="257387"/>
                </a:lnTo>
                <a:lnTo>
                  <a:pt x="171591" y="257387"/>
                </a:lnTo>
                <a:lnTo>
                  <a:pt x="171591" y="343183"/>
                </a:lnTo>
                <a:lnTo>
                  <a:pt x="0" y="171592"/>
                </a:lnTo>
                <a:lnTo>
                  <a:pt x="171591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1404213" y="2447789"/>
            <a:ext cx="731520" cy="731428"/>
          </a:xfrm>
          <a:custGeom>
            <a:avLst/>
            <a:gdLst/>
            <a:ahLst/>
            <a:cxnLst/>
            <a:rect l="l" t="t" r="r" b="b"/>
            <a:pathLst>
              <a:path w="731520" h="731428">
                <a:moveTo>
                  <a:pt x="731520" y="365714"/>
                </a:moveTo>
                <a:cubicBezTo>
                  <a:pt x="731520" y="567692"/>
                  <a:pt x="567764" y="731428"/>
                  <a:pt x="365760" y="731428"/>
                </a:cubicBezTo>
                <a:cubicBezTo>
                  <a:pt x="163756" y="731428"/>
                  <a:pt x="0" y="567692"/>
                  <a:pt x="0" y="365714"/>
                </a:cubicBezTo>
                <a:cubicBezTo>
                  <a:pt x="0" y="163736"/>
                  <a:pt x="163756" y="0"/>
                  <a:pt x="365760" y="0"/>
                </a:cubicBezTo>
                <a:cubicBezTo>
                  <a:pt x="567764" y="0"/>
                  <a:pt x="731520" y="163736"/>
                  <a:pt x="731520" y="365714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3565603" y="2447789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731520" y="365760"/>
                </a:moveTo>
                <a:cubicBezTo>
                  <a:pt x="731520" y="567764"/>
                  <a:pt x="567764" y="731520"/>
                  <a:pt x="365760" y="731520"/>
                </a:cubicBezTo>
                <a:cubicBezTo>
                  <a:pt x="163756" y="731520"/>
                  <a:pt x="0" y="567764"/>
                  <a:pt x="0" y="365760"/>
                </a:cubicBezTo>
                <a:cubicBezTo>
                  <a:pt x="0" y="163756"/>
                  <a:pt x="163756" y="0"/>
                  <a:pt x="365760" y="0"/>
                </a:cubicBezTo>
                <a:cubicBezTo>
                  <a:pt x="567764" y="0"/>
                  <a:pt x="731520" y="163756"/>
                  <a:pt x="731520" y="365760"/>
                </a:cubicBezTo>
                <a:lnTo>
                  <a:pt x="731520" y="36576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5726993" y="2447789"/>
            <a:ext cx="731520" cy="731428"/>
          </a:xfrm>
          <a:custGeom>
            <a:avLst/>
            <a:gdLst/>
            <a:ahLst/>
            <a:cxnLst/>
            <a:rect l="l" t="t" r="r" b="b"/>
            <a:pathLst>
              <a:path w="731520" h="731428">
                <a:moveTo>
                  <a:pt x="731520" y="365714"/>
                </a:moveTo>
                <a:cubicBezTo>
                  <a:pt x="731520" y="567692"/>
                  <a:pt x="567764" y="731428"/>
                  <a:pt x="365760" y="731428"/>
                </a:cubicBezTo>
                <a:cubicBezTo>
                  <a:pt x="163756" y="731428"/>
                  <a:pt x="0" y="567692"/>
                  <a:pt x="0" y="365714"/>
                </a:cubicBezTo>
                <a:cubicBezTo>
                  <a:pt x="0" y="163736"/>
                  <a:pt x="163756" y="0"/>
                  <a:pt x="365760" y="0"/>
                </a:cubicBezTo>
                <a:cubicBezTo>
                  <a:pt x="567764" y="0"/>
                  <a:pt x="731520" y="163736"/>
                  <a:pt x="731520" y="365714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1182624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7888383" y="2447789"/>
            <a:ext cx="731520" cy="731428"/>
          </a:xfrm>
          <a:custGeom>
            <a:avLst/>
            <a:gdLst/>
            <a:ahLst/>
            <a:cxnLst/>
            <a:rect l="l" t="t" r="r" b="b"/>
            <a:pathLst>
              <a:path w="731520" h="731428">
                <a:moveTo>
                  <a:pt x="731520" y="365714"/>
                </a:moveTo>
                <a:cubicBezTo>
                  <a:pt x="731520" y="567692"/>
                  <a:pt x="567764" y="731428"/>
                  <a:pt x="365760" y="731428"/>
                </a:cubicBezTo>
                <a:cubicBezTo>
                  <a:pt x="163756" y="731428"/>
                  <a:pt x="0" y="567692"/>
                  <a:pt x="0" y="365714"/>
                </a:cubicBezTo>
                <a:cubicBezTo>
                  <a:pt x="0" y="163736"/>
                  <a:pt x="163756" y="0"/>
                  <a:pt x="365760" y="0"/>
                </a:cubicBezTo>
                <a:cubicBezTo>
                  <a:pt x="567764" y="0"/>
                  <a:pt x="731520" y="163736"/>
                  <a:pt x="731520" y="365714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9507627" y="2641912"/>
            <a:ext cx="1828800" cy="343183"/>
          </a:xfrm>
          <a:custGeom>
            <a:avLst/>
            <a:gdLst/>
            <a:ahLst/>
            <a:cxnLst/>
            <a:rect l="l" t="t" r="r" b="b"/>
            <a:pathLst>
              <a:path w="1828800" h="343183">
                <a:moveTo>
                  <a:pt x="171591" y="0"/>
                </a:moveTo>
                <a:lnTo>
                  <a:pt x="171591" y="85796"/>
                </a:lnTo>
                <a:lnTo>
                  <a:pt x="1657209" y="85796"/>
                </a:lnTo>
                <a:lnTo>
                  <a:pt x="1657209" y="0"/>
                </a:lnTo>
                <a:lnTo>
                  <a:pt x="1828800" y="171592"/>
                </a:lnTo>
                <a:lnTo>
                  <a:pt x="1657209" y="343183"/>
                </a:lnTo>
                <a:lnTo>
                  <a:pt x="1657209" y="257387"/>
                </a:lnTo>
                <a:lnTo>
                  <a:pt x="171591" y="257387"/>
                </a:lnTo>
                <a:lnTo>
                  <a:pt x="171591" y="343183"/>
                </a:lnTo>
                <a:lnTo>
                  <a:pt x="0" y="171592"/>
                </a:lnTo>
                <a:lnTo>
                  <a:pt x="171591" y="0"/>
                </a:lnTo>
              </a:path>
            </a:pathLst>
          </a:custGeom>
          <a:solidFill>
            <a:srgbClr val="C2F0DD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10056267" y="2447789"/>
            <a:ext cx="731520" cy="731428"/>
          </a:xfrm>
          <a:custGeom>
            <a:avLst/>
            <a:gdLst/>
            <a:ahLst/>
            <a:cxnLst/>
            <a:rect l="l" t="t" r="r" b="b"/>
            <a:pathLst>
              <a:path w="731520" h="731428">
                <a:moveTo>
                  <a:pt x="731520" y="365714"/>
                </a:moveTo>
                <a:cubicBezTo>
                  <a:pt x="731520" y="567692"/>
                  <a:pt x="567764" y="731428"/>
                  <a:pt x="365760" y="731428"/>
                </a:cubicBezTo>
                <a:cubicBezTo>
                  <a:pt x="163756" y="731428"/>
                  <a:pt x="0" y="567692"/>
                  <a:pt x="0" y="365714"/>
                </a:cubicBezTo>
                <a:cubicBezTo>
                  <a:pt x="0" y="163736"/>
                  <a:pt x="163756" y="0"/>
                  <a:pt x="365760" y="0"/>
                </a:cubicBezTo>
                <a:cubicBezTo>
                  <a:pt x="567764" y="0"/>
                  <a:pt x="731520" y="163736"/>
                  <a:pt x="731520" y="365714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860897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Формирование самооценки у подростков: ключевые аспекты</a:t>
            </a:r>
            <a:endParaRPr lang="en-US" sz="1000" dirty="0"/>
          </a:p>
        </p:txBody>
      </p:sp>
      <p:sp>
        <p:nvSpPr>
          <p:cNvPr id="15" name="Text 13"/>
          <p:cNvSpPr/>
          <p:nvPr/>
        </p:nvSpPr>
        <p:spPr>
          <a:xfrm>
            <a:off x="9501133" y="3878689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Создайте в семье позитивную атмосферу, где подросток чувствует себя комфортно.</a:t>
            </a:r>
            <a:endParaRPr lang="en-US" sz="11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поможет ему открыто делиться своими переживаниями и успехами.</a:t>
            </a:r>
            <a:endParaRPr lang="en-US" sz="1100" dirty="0"/>
          </a:p>
        </p:txBody>
      </p:sp>
      <p:sp>
        <p:nvSpPr>
          <p:cNvPr id="16" name="Text 14"/>
          <p:cNvSpPr/>
          <p:nvPr/>
        </p:nvSpPr>
        <p:spPr>
          <a:xfrm>
            <a:off x="9501133" y="3351404"/>
            <a:ext cx="1828800" cy="411653"/>
          </a:xfrm>
          <a:custGeom>
            <a:avLst/>
            <a:gdLst/>
            <a:ahLst/>
            <a:cxnLst/>
            <a:rect l="l" t="t" r="r" b="b"/>
            <a:pathLst>
              <a:path w="1828800" h="411653">
                <a:moveTo>
                  <a:pt x="0" y="411653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Позитивная атмосфера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10284867" y="26763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99867" y="34290"/>
                </a:moveTo>
                <a:cubicBezTo>
                  <a:pt x="99867" y="15352"/>
                  <a:pt x="84515" y="0"/>
                  <a:pt x="65577" y="0"/>
                </a:cubicBezTo>
                <a:cubicBezTo>
                  <a:pt x="46639" y="0"/>
                  <a:pt x="31287" y="15352"/>
                  <a:pt x="31287" y="34290"/>
                </a:cubicBezTo>
                <a:cubicBezTo>
                  <a:pt x="31287" y="53228"/>
                  <a:pt x="46639" y="68580"/>
                  <a:pt x="65577" y="68580"/>
                </a:cubicBezTo>
                <a:cubicBezTo>
                  <a:pt x="84515" y="68580"/>
                  <a:pt x="99867" y="53228"/>
                  <a:pt x="99867" y="34290"/>
                </a:cubicBezTo>
                <a:moveTo>
                  <a:pt x="53576" y="111443"/>
                </a:moveTo>
                <a:lnTo>
                  <a:pt x="65577" y="111443"/>
                </a:lnTo>
                <a:lnTo>
                  <a:pt x="77579" y="111443"/>
                </a:lnTo>
                <a:lnTo>
                  <a:pt x="94884" y="111443"/>
                </a:lnTo>
                <a:cubicBezTo>
                  <a:pt x="92581" y="106192"/>
                  <a:pt x="91295" y="100405"/>
                  <a:pt x="91295" y="94297"/>
                </a:cubicBezTo>
                <a:cubicBezTo>
                  <a:pt x="91295" y="92208"/>
                  <a:pt x="91455" y="90118"/>
                  <a:pt x="91723" y="88136"/>
                </a:cubicBezTo>
                <a:cubicBezTo>
                  <a:pt x="87276" y="86582"/>
                  <a:pt x="82508" y="85725"/>
                  <a:pt x="77579" y="85725"/>
                </a:cubicBezTo>
                <a:lnTo>
                  <a:pt x="53576" y="85725"/>
                </a:lnTo>
                <a:cubicBezTo>
                  <a:pt x="31287" y="85725"/>
                  <a:pt x="12696" y="102816"/>
                  <a:pt x="10874" y="125051"/>
                </a:cubicBezTo>
                <a:lnTo>
                  <a:pt x="8677" y="151465"/>
                </a:lnTo>
                <a:cubicBezTo>
                  <a:pt x="7338" y="167432"/>
                  <a:pt x="17089" y="181523"/>
                  <a:pt x="31287" y="186613"/>
                </a:cubicBezTo>
                <a:lnTo>
                  <a:pt x="31287" y="261461"/>
                </a:lnTo>
                <a:cubicBezTo>
                  <a:pt x="31287" y="268587"/>
                  <a:pt x="37020" y="274320"/>
                  <a:pt x="44146" y="274320"/>
                </a:cubicBezTo>
                <a:cubicBezTo>
                  <a:pt x="51272" y="274320"/>
                  <a:pt x="57005" y="268587"/>
                  <a:pt x="57005" y="261461"/>
                </a:cubicBezTo>
                <a:lnTo>
                  <a:pt x="57005" y="188595"/>
                </a:lnTo>
                <a:lnTo>
                  <a:pt x="74150" y="188595"/>
                </a:lnTo>
                <a:lnTo>
                  <a:pt x="74150" y="180023"/>
                </a:lnTo>
                <a:cubicBezTo>
                  <a:pt x="74150" y="174075"/>
                  <a:pt x="75007" y="168289"/>
                  <a:pt x="76614" y="162877"/>
                </a:cubicBezTo>
                <a:lnTo>
                  <a:pt x="44146" y="162877"/>
                </a:lnTo>
                <a:lnTo>
                  <a:pt x="42860" y="162877"/>
                </a:lnTo>
                <a:cubicBezTo>
                  <a:pt x="37824" y="162877"/>
                  <a:pt x="33912" y="158591"/>
                  <a:pt x="34341" y="153609"/>
                </a:cubicBezTo>
                <a:lnTo>
                  <a:pt x="36538" y="127194"/>
                </a:lnTo>
                <a:cubicBezTo>
                  <a:pt x="37234" y="118300"/>
                  <a:pt x="44682" y="111442"/>
                  <a:pt x="53576" y="111442"/>
                </a:cubicBezTo>
                <a:lnTo>
                  <a:pt x="53576" y="111443"/>
                </a:lnTo>
                <a:moveTo>
                  <a:pt x="177020" y="94298"/>
                </a:moveTo>
                <a:cubicBezTo>
                  <a:pt x="177020" y="100405"/>
                  <a:pt x="175734" y="106192"/>
                  <a:pt x="173430" y="111443"/>
                </a:cubicBezTo>
                <a:lnTo>
                  <a:pt x="194272" y="111443"/>
                </a:lnTo>
                <a:lnTo>
                  <a:pt x="202684" y="111443"/>
                </a:lnTo>
                <a:lnTo>
                  <a:pt x="211096" y="111443"/>
                </a:lnTo>
                <a:cubicBezTo>
                  <a:pt x="214900" y="111443"/>
                  <a:pt x="218275" y="113961"/>
                  <a:pt x="219347" y="117658"/>
                </a:cubicBezTo>
                <a:lnTo>
                  <a:pt x="237242" y="180023"/>
                </a:lnTo>
                <a:lnTo>
                  <a:pt x="194165" y="180023"/>
                </a:lnTo>
                <a:lnTo>
                  <a:pt x="194165" y="188595"/>
                </a:lnTo>
                <a:cubicBezTo>
                  <a:pt x="194165" y="194596"/>
                  <a:pt x="193147" y="200382"/>
                  <a:pt x="191218" y="205740"/>
                </a:cubicBezTo>
                <a:lnTo>
                  <a:pt x="211310" y="205740"/>
                </a:lnTo>
                <a:lnTo>
                  <a:pt x="211310" y="261461"/>
                </a:lnTo>
                <a:cubicBezTo>
                  <a:pt x="211310" y="268587"/>
                  <a:pt x="217043" y="274320"/>
                  <a:pt x="224169" y="274320"/>
                </a:cubicBezTo>
                <a:cubicBezTo>
                  <a:pt x="231295" y="274320"/>
                  <a:pt x="237027" y="268587"/>
                  <a:pt x="237027" y="261461"/>
                </a:cubicBezTo>
                <a:lnTo>
                  <a:pt x="237027" y="205740"/>
                </a:lnTo>
                <a:lnTo>
                  <a:pt x="248600" y="205740"/>
                </a:lnTo>
                <a:cubicBezTo>
                  <a:pt x="260012" y="205740"/>
                  <a:pt x="268210" y="194864"/>
                  <a:pt x="265102" y="183880"/>
                </a:cubicBezTo>
                <a:lnTo>
                  <a:pt x="244153" y="110585"/>
                </a:lnTo>
                <a:cubicBezTo>
                  <a:pt x="239974" y="95851"/>
                  <a:pt x="226472" y="85725"/>
                  <a:pt x="211203" y="85725"/>
                </a:cubicBezTo>
                <a:lnTo>
                  <a:pt x="194379" y="85725"/>
                </a:lnTo>
                <a:cubicBezTo>
                  <a:pt x="188057" y="85725"/>
                  <a:pt x="182056" y="87440"/>
                  <a:pt x="176913" y="90494"/>
                </a:cubicBezTo>
                <a:cubicBezTo>
                  <a:pt x="177020" y="91726"/>
                  <a:pt x="177074" y="93012"/>
                  <a:pt x="177074" y="94297"/>
                </a:cubicBezTo>
                <a:lnTo>
                  <a:pt x="177020" y="94298"/>
                </a:lnTo>
                <a:moveTo>
                  <a:pt x="237027" y="34290"/>
                </a:moveTo>
                <a:cubicBezTo>
                  <a:pt x="237027" y="15352"/>
                  <a:pt x="221675" y="0"/>
                  <a:pt x="202737" y="0"/>
                </a:cubicBezTo>
                <a:cubicBezTo>
                  <a:pt x="183799" y="0"/>
                  <a:pt x="168447" y="15352"/>
                  <a:pt x="168447" y="34290"/>
                </a:cubicBezTo>
                <a:cubicBezTo>
                  <a:pt x="168447" y="53228"/>
                  <a:pt x="183799" y="68580"/>
                  <a:pt x="202737" y="68580"/>
                </a:cubicBezTo>
                <a:cubicBezTo>
                  <a:pt x="221675" y="68580"/>
                  <a:pt x="237027" y="53228"/>
                  <a:pt x="237027" y="34290"/>
                </a:cubicBezTo>
                <a:moveTo>
                  <a:pt x="134157" y="120015"/>
                </a:moveTo>
                <a:cubicBezTo>
                  <a:pt x="148361" y="120015"/>
                  <a:pt x="159875" y="108501"/>
                  <a:pt x="159875" y="94297"/>
                </a:cubicBezTo>
                <a:cubicBezTo>
                  <a:pt x="159875" y="80094"/>
                  <a:pt x="148361" y="68580"/>
                  <a:pt x="134157" y="68580"/>
                </a:cubicBezTo>
                <a:cubicBezTo>
                  <a:pt x="119954" y="68580"/>
                  <a:pt x="108440" y="80094"/>
                  <a:pt x="108440" y="94297"/>
                </a:cubicBezTo>
                <a:cubicBezTo>
                  <a:pt x="108440" y="108501"/>
                  <a:pt x="119954" y="120015"/>
                  <a:pt x="134157" y="120015"/>
                </a:cubicBezTo>
                <a:lnTo>
                  <a:pt x="134157" y="120015"/>
                </a:lnTo>
                <a:moveTo>
                  <a:pt x="151302" y="180023"/>
                </a:moveTo>
                <a:lnTo>
                  <a:pt x="151302" y="188595"/>
                </a:lnTo>
                <a:cubicBezTo>
                  <a:pt x="151302" y="193310"/>
                  <a:pt x="147445" y="197167"/>
                  <a:pt x="142730" y="197167"/>
                </a:cubicBezTo>
                <a:lnTo>
                  <a:pt x="134157" y="197167"/>
                </a:lnTo>
                <a:lnTo>
                  <a:pt x="125585" y="197167"/>
                </a:lnTo>
                <a:cubicBezTo>
                  <a:pt x="120870" y="197167"/>
                  <a:pt x="117012" y="193310"/>
                  <a:pt x="117012" y="188595"/>
                </a:cubicBezTo>
                <a:lnTo>
                  <a:pt x="117012" y="180023"/>
                </a:lnTo>
                <a:cubicBezTo>
                  <a:pt x="117012" y="170539"/>
                  <a:pt x="124674" y="162877"/>
                  <a:pt x="134157" y="162877"/>
                </a:cubicBezTo>
                <a:cubicBezTo>
                  <a:pt x="143641" y="162877"/>
                  <a:pt x="151302" y="170539"/>
                  <a:pt x="151302" y="180023"/>
                </a:cubicBezTo>
                <a:moveTo>
                  <a:pt x="177020" y="188595"/>
                </a:moveTo>
                <a:lnTo>
                  <a:pt x="177020" y="180023"/>
                </a:lnTo>
                <a:cubicBezTo>
                  <a:pt x="177020" y="156341"/>
                  <a:pt x="157839" y="137160"/>
                  <a:pt x="134157" y="137160"/>
                </a:cubicBezTo>
                <a:cubicBezTo>
                  <a:pt x="110476" y="137160"/>
                  <a:pt x="91295" y="156341"/>
                  <a:pt x="91295" y="180023"/>
                </a:cubicBezTo>
                <a:lnTo>
                  <a:pt x="91295" y="188595"/>
                </a:lnTo>
                <a:cubicBezTo>
                  <a:pt x="91295" y="201454"/>
                  <a:pt x="98367" y="212652"/>
                  <a:pt x="108815" y="218492"/>
                </a:cubicBezTo>
                <a:cubicBezTo>
                  <a:pt x="108547" y="219938"/>
                  <a:pt x="108440" y="221385"/>
                  <a:pt x="108440" y="222885"/>
                </a:cubicBezTo>
                <a:lnTo>
                  <a:pt x="108440" y="257175"/>
                </a:lnTo>
                <a:cubicBezTo>
                  <a:pt x="108440" y="266658"/>
                  <a:pt x="116101" y="274320"/>
                  <a:pt x="125585" y="274320"/>
                </a:cubicBezTo>
                <a:lnTo>
                  <a:pt x="142730" y="274320"/>
                </a:lnTo>
                <a:cubicBezTo>
                  <a:pt x="152213" y="274320"/>
                  <a:pt x="159875" y="266658"/>
                  <a:pt x="159875" y="257175"/>
                </a:cubicBezTo>
                <a:lnTo>
                  <a:pt x="159875" y="222885"/>
                </a:lnTo>
                <a:cubicBezTo>
                  <a:pt x="159875" y="221385"/>
                  <a:pt x="159768" y="219938"/>
                  <a:pt x="159500" y="218492"/>
                </a:cubicBezTo>
                <a:cubicBezTo>
                  <a:pt x="169947" y="212652"/>
                  <a:pt x="177020" y="201454"/>
                  <a:pt x="177020" y="188595"/>
                </a:cubicBezTo>
                <a:lnTo>
                  <a:pt x="177020" y="188595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7339743" y="3878689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Стимулируйте подростка принимать самостоятельные решения и не бойтесь давать ему ответственность.</a:t>
            </a:r>
            <a:endParaRPr lang="en-US" sz="11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развивает уверенность и способствует формированию адекватной самооценки.</a:t>
            </a:r>
            <a:endParaRPr lang="en-US" sz="1100" dirty="0"/>
          </a:p>
        </p:txBody>
      </p:sp>
      <p:sp>
        <p:nvSpPr>
          <p:cNvPr id="19" name="Text 17"/>
          <p:cNvSpPr/>
          <p:nvPr/>
        </p:nvSpPr>
        <p:spPr>
          <a:xfrm>
            <a:off x="7339743" y="3351404"/>
            <a:ext cx="1828800" cy="411653"/>
          </a:xfrm>
          <a:custGeom>
            <a:avLst/>
            <a:gdLst/>
            <a:ahLst/>
            <a:cxnLst/>
            <a:rect l="l" t="t" r="r" b="b"/>
            <a:pathLst>
              <a:path w="1828800" h="411653">
                <a:moveTo>
                  <a:pt x="0" y="411653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Самостоятельность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8116983" y="26763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248603" y="137160"/>
                </a:moveTo>
                <a:cubicBezTo>
                  <a:pt x="248603" y="75612"/>
                  <a:pt x="198708" y="25718"/>
                  <a:pt x="137160" y="25718"/>
                </a:cubicBezTo>
                <a:cubicBezTo>
                  <a:pt x="75612" y="25718"/>
                  <a:pt x="25718" y="75612"/>
                  <a:pt x="25718" y="137160"/>
                </a:cubicBezTo>
                <a:cubicBezTo>
                  <a:pt x="25718" y="198708"/>
                  <a:pt x="75612" y="248603"/>
                  <a:pt x="137160" y="248603"/>
                </a:cubicBezTo>
                <a:cubicBezTo>
                  <a:pt x="198708" y="248603"/>
                  <a:pt x="248603" y="198708"/>
                  <a:pt x="248603" y="137160"/>
                </a:cubicBezTo>
                <a:lnTo>
                  <a:pt x="248603" y="137160"/>
                </a:lnTo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  <a:moveTo>
                  <a:pt x="164324" y="174182"/>
                </a:moveTo>
                <a:lnTo>
                  <a:pt x="87011" y="203918"/>
                </a:lnTo>
                <a:cubicBezTo>
                  <a:pt x="76617" y="207937"/>
                  <a:pt x="66383" y="197703"/>
                  <a:pt x="70402" y="187309"/>
                </a:cubicBezTo>
                <a:lnTo>
                  <a:pt x="100137" y="109996"/>
                </a:lnTo>
                <a:cubicBezTo>
                  <a:pt x="101905" y="105442"/>
                  <a:pt x="105442" y="101906"/>
                  <a:pt x="109996" y="100138"/>
                </a:cubicBezTo>
                <a:lnTo>
                  <a:pt x="187309" y="70402"/>
                </a:lnTo>
                <a:cubicBezTo>
                  <a:pt x="197703" y="66383"/>
                  <a:pt x="207937" y="76617"/>
                  <a:pt x="203918" y="87011"/>
                </a:cubicBezTo>
                <a:lnTo>
                  <a:pt x="174182" y="164324"/>
                </a:lnTo>
                <a:cubicBezTo>
                  <a:pt x="172468" y="168878"/>
                  <a:pt x="168878" y="172415"/>
                  <a:pt x="164324" y="174183"/>
                </a:cubicBezTo>
                <a:lnTo>
                  <a:pt x="164324" y="174182"/>
                </a:lnTo>
                <a:moveTo>
                  <a:pt x="154305" y="137160"/>
                </a:moveTo>
                <a:cubicBezTo>
                  <a:pt x="154305" y="127691"/>
                  <a:pt x="146629" y="120015"/>
                  <a:pt x="137160" y="120015"/>
                </a:cubicBezTo>
                <a:cubicBezTo>
                  <a:pt x="127691" y="120015"/>
                  <a:pt x="120015" y="127691"/>
                  <a:pt x="120015" y="137160"/>
                </a:cubicBezTo>
                <a:cubicBezTo>
                  <a:pt x="120015" y="146629"/>
                  <a:pt x="127691" y="154305"/>
                  <a:pt x="137160" y="154305"/>
                </a:cubicBezTo>
                <a:cubicBezTo>
                  <a:pt x="146629" y="154305"/>
                  <a:pt x="154305" y="146629"/>
                  <a:pt x="154305" y="137160"/>
                </a:cubicBezTo>
                <a:lnTo>
                  <a:pt x="154305" y="13716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5178353" y="3878689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Предоставляйте конструктивную критику, фокусируясь на действиях, а не на личности.</a:t>
            </a:r>
            <a:endParaRPr lang="en-US" sz="11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поможет подростку понять, что ошибки — это часть процесса обучения.</a:t>
            </a:r>
            <a:endParaRPr lang="en-US" sz="1100" dirty="0"/>
          </a:p>
        </p:txBody>
      </p:sp>
      <p:sp>
        <p:nvSpPr>
          <p:cNvPr id="22" name="Text 20"/>
          <p:cNvSpPr/>
          <p:nvPr/>
        </p:nvSpPr>
        <p:spPr>
          <a:xfrm>
            <a:off x="5178353" y="3351404"/>
            <a:ext cx="1828800" cy="411653"/>
          </a:xfrm>
          <a:custGeom>
            <a:avLst/>
            <a:gdLst/>
            <a:ahLst/>
            <a:cxnLst/>
            <a:rect l="l" t="t" r="r" b="b"/>
            <a:pathLst>
              <a:path w="1828800" h="411653">
                <a:moveTo>
                  <a:pt x="0" y="411653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Критика</a:t>
            </a:r>
            <a:endParaRPr lang="en-US" sz="1300" dirty="0"/>
          </a:p>
        </p:txBody>
      </p:sp>
      <p:sp>
        <p:nvSpPr>
          <p:cNvPr id="23" name="Text 21"/>
          <p:cNvSpPr/>
          <p:nvPr/>
        </p:nvSpPr>
        <p:spPr>
          <a:xfrm>
            <a:off x="5955593" y="26763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84309" y="34290"/>
                </a:moveTo>
                <a:lnTo>
                  <a:pt x="205740" y="34290"/>
                </a:lnTo>
                <a:cubicBezTo>
                  <a:pt x="224653" y="34290"/>
                  <a:pt x="240030" y="49667"/>
                  <a:pt x="240030" y="68580"/>
                </a:cubicBezTo>
                <a:lnTo>
                  <a:pt x="240030" y="240030"/>
                </a:lnTo>
                <a:cubicBezTo>
                  <a:pt x="240030" y="258943"/>
                  <a:pt x="224653" y="274320"/>
                  <a:pt x="205740" y="274320"/>
                </a:cubicBezTo>
                <a:lnTo>
                  <a:pt x="68580" y="274320"/>
                </a:lnTo>
                <a:cubicBezTo>
                  <a:pt x="49667" y="274320"/>
                  <a:pt x="34290" y="258943"/>
                  <a:pt x="34290" y="240030"/>
                </a:cubicBezTo>
                <a:lnTo>
                  <a:pt x="34290" y="68580"/>
                </a:lnTo>
                <a:cubicBezTo>
                  <a:pt x="34290" y="49667"/>
                  <a:pt x="49667" y="34290"/>
                  <a:pt x="68580" y="34290"/>
                </a:cubicBezTo>
                <a:lnTo>
                  <a:pt x="90011" y="34290"/>
                </a:lnTo>
                <a:lnTo>
                  <a:pt x="95155" y="34290"/>
                </a:lnTo>
                <a:cubicBezTo>
                  <a:pt x="99120" y="14734"/>
                  <a:pt x="116425" y="0"/>
                  <a:pt x="137160" y="0"/>
                </a:cubicBezTo>
                <a:cubicBezTo>
                  <a:pt x="157895" y="0"/>
                  <a:pt x="175200" y="14734"/>
                  <a:pt x="179165" y="34290"/>
                </a:cubicBezTo>
                <a:lnTo>
                  <a:pt x="184309" y="34290"/>
                </a:lnTo>
                <a:moveTo>
                  <a:pt x="68580" y="60008"/>
                </a:moveTo>
                <a:cubicBezTo>
                  <a:pt x="63865" y="60008"/>
                  <a:pt x="60008" y="63865"/>
                  <a:pt x="60008" y="68580"/>
                </a:cubicBezTo>
                <a:lnTo>
                  <a:pt x="60008" y="240030"/>
                </a:lnTo>
                <a:cubicBezTo>
                  <a:pt x="60008" y="244745"/>
                  <a:pt x="63865" y="248602"/>
                  <a:pt x="68580" y="248602"/>
                </a:cubicBezTo>
                <a:lnTo>
                  <a:pt x="205740" y="248602"/>
                </a:lnTo>
                <a:cubicBezTo>
                  <a:pt x="210455" y="248602"/>
                  <a:pt x="214313" y="244745"/>
                  <a:pt x="214313" y="240030"/>
                </a:cubicBezTo>
                <a:lnTo>
                  <a:pt x="214313" y="68580"/>
                </a:lnTo>
                <a:cubicBezTo>
                  <a:pt x="214313" y="63865"/>
                  <a:pt x="210455" y="60007"/>
                  <a:pt x="205740" y="60007"/>
                </a:cubicBezTo>
                <a:lnTo>
                  <a:pt x="197168" y="60007"/>
                </a:lnTo>
                <a:lnTo>
                  <a:pt x="197168" y="72866"/>
                </a:lnTo>
                <a:cubicBezTo>
                  <a:pt x="197168" y="79992"/>
                  <a:pt x="191435" y="85725"/>
                  <a:pt x="184309" y="85725"/>
                </a:cubicBezTo>
                <a:lnTo>
                  <a:pt x="137160" y="85725"/>
                </a:lnTo>
                <a:lnTo>
                  <a:pt x="90011" y="85725"/>
                </a:lnTo>
                <a:cubicBezTo>
                  <a:pt x="82885" y="85725"/>
                  <a:pt x="77153" y="79992"/>
                  <a:pt x="77153" y="72866"/>
                </a:cubicBezTo>
                <a:lnTo>
                  <a:pt x="77153" y="60007"/>
                </a:lnTo>
                <a:lnTo>
                  <a:pt x="68580" y="60008"/>
                </a:lnTo>
                <a:moveTo>
                  <a:pt x="137160" y="55721"/>
                </a:moveTo>
                <a:cubicBezTo>
                  <a:pt x="144262" y="55721"/>
                  <a:pt x="150019" y="49964"/>
                  <a:pt x="150019" y="42863"/>
                </a:cubicBezTo>
                <a:cubicBezTo>
                  <a:pt x="150019" y="35761"/>
                  <a:pt x="144262" y="30004"/>
                  <a:pt x="137160" y="30004"/>
                </a:cubicBezTo>
                <a:cubicBezTo>
                  <a:pt x="130058" y="30004"/>
                  <a:pt x="124301" y="35761"/>
                  <a:pt x="124301" y="42863"/>
                </a:cubicBezTo>
                <a:cubicBezTo>
                  <a:pt x="124301" y="49964"/>
                  <a:pt x="130058" y="55721"/>
                  <a:pt x="137160" y="55721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3016963" y="3878689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Поощряйте успехи вашего ребенка, даже если они небольшие.</a:t>
            </a:r>
            <a:endParaRPr lang="en-US" sz="11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укрепит его уверенность в себе и желание достигать большего.</a:t>
            </a:r>
            <a:endParaRPr lang="en-US" sz="1100" dirty="0"/>
          </a:p>
        </p:txBody>
      </p:sp>
      <p:sp>
        <p:nvSpPr>
          <p:cNvPr id="25" name="Text 23"/>
          <p:cNvSpPr/>
          <p:nvPr/>
        </p:nvSpPr>
        <p:spPr>
          <a:xfrm>
            <a:off x="3016963" y="3351404"/>
            <a:ext cx="1828800" cy="411653"/>
          </a:xfrm>
          <a:custGeom>
            <a:avLst/>
            <a:gdLst/>
            <a:ahLst/>
            <a:cxnLst/>
            <a:rect l="l" t="t" r="r" b="b"/>
            <a:pathLst>
              <a:path w="1828800" h="411653">
                <a:moveTo>
                  <a:pt x="0" y="411653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Поощрение</a:t>
            </a:r>
            <a:endParaRPr lang="en-US" sz="1300" dirty="0"/>
          </a:p>
        </p:txBody>
      </p:sp>
      <p:sp>
        <p:nvSpPr>
          <p:cNvPr id="26" name="Text 24"/>
          <p:cNvSpPr/>
          <p:nvPr/>
        </p:nvSpPr>
        <p:spPr>
          <a:xfrm>
            <a:off x="3794203" y="267638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18491" y="162735"/>
                </a:moveTo>
                <a:cubicBezTo>
                  <a:pt x="105346" y="148304"/>
                  <a:pt x="87297" y="114633"/>
                  <a:pt x="84296" y="38100"/>
                </a:cubicBezTo>
                <a:lnTo>
                  <a:pt x="190119" y="38100"/>
                </a:lnTo>
                <a:cubicBezTo>
                  <a:pt x="187071" y="114633"/>
                  <a:pt x="169021" y="148304"/>
                  <a:pt x="155924" y="162735"/>
                </a:cubicBezTo>
                <a:cubicBezTo>
                  <a:pt x="149400" y="169926"/>
                  <a:pt x="143589" y="172926"/>
                  <a:pt x="140160" y="174212"/>
                </a:cubicBezTo>
                <a:cubicBezTo>
                  <a:pt x="138922" y="174689"/>
                  <a:pt x="137922" y="174927"/>
                  <a:pt x="137255" y="175117"/>
                </a:cubicBezTo>
                <a:cubicBezTo>
                  <a:pt x="136589" y="174974"/>
                  <a:pt x="135588" y="174688"/>
                  <a:pt x="134350" y="174212"/>
                </a:cubicBezTo>
                <a:cubicBezTo>
                  <a:pt x="130921" y="172926"/>
                  <a:pt x="125111" y="169926"/>
                  <a:pt x="118586" y="162735"/>
                </a:cubicBezTo>
                <a:lnTo>
                  <a:pt x="118491" y="162735"/>
                </a:lnTo>
                <a:moveTo>
                  <a:pt x="190500" y="15240"/>
                </a:moveTo>
                <a:lnTo>
                  <a:pt x="83820" y="15240"/>
                </a:lnTo>
                <a:cubicBezTo>
                  <a:pt x="71199" y="15240"/>
                  <a:pt x="60912" y="25622"/>
                  <a:pt x="61389" y="38195"/>
                </a:cubicBezTo>
                <a:cubicBezTo>
                  <a:pt x="61484" y="40719"/>
                  <a:pt x="61579" y="43244"/>
                  <a:pt x="61722" y="45720"/>
                </a:cubicBezTo>
                <a:lnTo>
                  <a:pt x="11430" y="45720"/>
                </a:lnTo>
                <a:cubicBezTo>
                  <a:pt x="5096" y="45720"/>
                  <a:pt x="0" y="50816"/>
                  <a:pt x="0" y="57150"/>
                </a:cubicBezTo>
                <a:cubicBezTo>
                  <a:pt x="0" y="108823"/>
                  <a:pt x="21860" y="141780"/>
                  <a:pt x="48339" y="162211"/>
                </a:cubicBezTo>
                <a:cubicBezTo>
                  <a:pt x="74009" y="182070"/>
                  <a:pt x="103441" y="189643"/>
                  <a:pt x="119539" y="192548"/>
                </a:cubicBezTo>
                <a:cubicBezTo>
                  <a:pt x="121777" y="193739"/>
                  <a:pt x="123873" y="194691"/>
                  <a:pt x="125778" y="195453"/>
                </a:cubicBezTo>
                <a:lnTo>
                  <a:pt x="125778" y="236220"/>
                </a:lnTo>
                <a:lnTo>
                  <a:pt x="87678" y="236220"/>
                </a:lnTo>
                <a:cubicBezTo>
                  <a:pt x="81343" y="236220"/>
                  <a:pt x="76248" y="241316"/>
                  <a:pt x="76248" y="247650"/>
                </a:cubicBezTo>
                <a:cubicBezTo>
                  <a:pt x="76248" y="253984"/>
                  <a:pt x="81344" y="259080"/>
                  <a:pt x="87678" y="259080"/>
                </a:cubicBezTo>
                <a:lnTo>
                  <a:pt x="137208" y="259080"/>
                </a:lnTo>
                <a:lnTo>
                  <a:pt x="186738" y="259080"/>
                </a:lnTo>
                <a:cubicBezTo>
                  <a:pt x="193072" y="259080"/>
                  <a:pt x="198168" y="253984"/>
                  <a:pt x="198168" y="247650"/>
                </a:cubicBezTo>
                <a:cubicBezTo>
                  <a:pt x="198168" y="241316"/>
                  <a:pt x="193072" y="236220"/>
                  <a:pt x="186738" y="236220"/>
                </a:cubicBezTo>
                <a:lnTo>
                  <a:pt x="148638" y="236220"/>
                </a:lnTo>
                <a:lnTo>
                  <a:pt x="148638" y="195453"/>
                </a:lnTo>
                <a:cubicBezTo>
                  <a:pt x="150543" y="194691"/>
                  <a:pt x="152638" y="193739"/>
                  <a:pt x="154877" y="192548"/>
                </a:cubicBezTo>
                <a:cubicBezTo>
                  <a:pt x="170974" y="189690"/>
                  <a:pt x="200358" y="182070"/>
                  <a:pt x="226076" y="162211"/>
                </a:cubicBezTo>
                <a:cubicBezTo>
                  <a:pt x="252460" y="141780"/>
                  <a:pt x="274320" y="108823"/>
                  <a:pt x="274320" y="57150"/>
                </a:cubicBezTo>
                <a:cubicBezTo>
                  <a:pt x="274320" y="50816"/>
                  <a:pt x="269224" y="45720"/>
                  <a:pt x="262890" y="45720"/>
                </a:cubicBezTo>
                <a:lnTo>
                  <a:pt x="212598" y="45720"/>
                </a:lnTo>
                <a:cubicBezTo>
                  <a:pt x="212741" y="43244"/>
                  <a:pt x="212836" y="40767"/>
                  <a:pt x="212931" y="38195"/>
                </a:cubicBezTo>
                <a:cubicBezTo>
                  <a:pt x="213408" y="25622"/>
                  <a:pt x="203121" y="15240"/>
                  <a:pt x="190500" y="15240"/>
                </a:cubicBezTo>
                <a:lnTo>
                  <a:pt x="190500" y="15240"/>
                </a:lnTo>
                <a:moveTo>
                  <a:pt x="210836" y="68580"/>
                </a:moveTo>
                <a:lnTo>
                  <a:pt x="251031" y="68580"/>
                </a:lnTo>
                <a:cubicBezTo>
                  <a:pt x="248174" y="105918"/>
                  <a:pt x="231362" y="129207"/>
                  <a:pt x="212027" y="144113"/>
                </a:cubicBezTo>
                <a:cubicBezTo>
                  <a:pt x="203692" y="150590"/>
                  <a:pt x="194739" y="155543"/>
                  <a:pt x="186119" y="159353"/>
                </a:cubicBezTo>
                <a:cubicBezTo>
                  <a:pt x="196929" y="140160"/>
                  <a:pt x="206502" y="111490"/>
                  <a:pt x="210836" y="68580"/>
                </a:cubicBezTo>
                <a:lnTo>
                  <a:pt x="210836" y="68580"/>
                </a:lnTo>
                <a:moveTo>
                  <a:pt x="88202" y="159353"/>
                </a:moveTo>
                <a:cubicBezTo>
                  <a:pt x="79581" y="155543"/>
                  <a:pt x="70676" y="150590"/>
                  <a:pt x="62293" y="144113"/>
                </a:cubicBezTo>
                <a:cubicBezTo>
                  <a:pt x="42958" y="129207"/>
                  <a:pt x="26146" y="105918"/>
                  <a:pt x="23289" y="68580"/>
                </a:cubicBezTo>
                <a:lnTo>
                  <a:pt x="63484" y="68580"/>
                </a:lnTo>
                <a:cubicBezTo>
                  <a:pt x="67818" y="111490"/>
                  <a:pt x="77391" y="140160"/>
                  <a:pt x="88202" y="159353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855573" y="3878689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Установите открытое и честное общение с подростком.</a:t>
            </a:r>
            <a:endParaRPr lang="en-US" sz="1100" dirty="0"/>
          </a:p>
          <a:p>
            <a:pPr marL="0" indent="0" algn="ctr">
              <a:lnSpc>
                <a:spcPct val="127273"/>
              </a:lnSpc>
              <a:spcAft>
                <a:spcPts val="100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Это поможет создать атмосферу доверия и поддержки.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855573" y="3351404"/>
            <a:ext cx="1828800" cy="411653"/>
          </a:xfrm>
          <a:custGeom>
            <a:avLst/>
            <a:gdLst/>
            <a:ahLst/>
            <a:cxnLst/>
            <a:rect l="l" t="t" r="r" b="b"/>
            <a:pathLst>
              <a:path w="1828800" h="411653">
                <a:moveTo>
                  <a:pt x="0" y="411653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411653"/>
                </a:lnTo>
                <a:lnTo>
                  <a:pt x="0" y="411653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Доверие</a:t>
            </a:r>
            <a:endParaRPr lang="en-US" sz="1300" dirty="0"/>
          </a:p>
        </p:txBody>
      </p:sp>
      <p:sp>
        <p:nvSpPr>
          <p:cNvPr id="29" name="Text 27"/>
          <p:cNvSpPr/>
          <p:nvPr/>
        </p:nvSpPr>
        <p:spPr>
          <a:xfrm>
            <a:off x="1632813" y="26763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16672" y="54744"/>
                </a:moveTo>
                <a:lnTo>
                  <a:pt x="94769" y="76646"/>
                </a:lnTo>
                <a:cubicBezTo>
                  <a:pt x="88211" y="78447"/>
                  <a:pt x="82125" y="81747"/>
                  <a:pt x="76981" y="86290"/>
                </a:cubicBezTo>
                <a:lnTo>
                  <a:pt x="65580" y="96449"/>
                </a:lnTo>
                <a:cubicBezTo>
                  <a:pt x="61208" y="100349"/>
                  <a:pt x="55507" y="102492"/>
                  <a:pt x="49635" y="102492"/>
                </a:cubicBezTo>
                <a:lnTo>
                  <a:pt x="41148" y="102492"/>
                </a:lnTo>
                <a:lnTo>
                  <a:pt x="41148" y="157356"/>
                </a:lnTo>
                <a:cubicBezTo>
                  <a:pt x="49892" y="157614"/>
                  <a:pt x="58207" y="161171"/>
                  <a:pt x="64422" y="167386"/>
                </a:cubicBezTo>
                <a:lnTo>
                  <a:pt x="79681" y="182645"/>
                </a:lnTo>
                <a:lnTo>
                  <a:pt x="82682" y="185646"/>
                </a:lnTo>
                <a:lnTo>
                  <a:pt x="82682" y="185646"/>
                </a:lnTo>
                <a:lnTo>
                  <a:pt x="94255" y="197219"/>
                </a:lnTo>
                <a:cubicBezTo>
                  <a:pt x="96912" y="199876"/>
                  <a:pt x="101284" y="199876"/>
                  <a:pt x="103942" y="197219"/>
                </a:cubicBezTo>
                <a:cubicBezTo>
                  <a:pt x="104670" y="196490"/>
                  <a:pt x="105227" y="195633"/>
                  <a:pt x="105527" y="194733"/>
                </a:cubicBezTo>
                <a:cubicBezTo>
                  <a:pt x="106728" y="191432"/>
                  <a:pt x="109514" y="188946"/>
                  <a:pt x="112943" y="188175"/>
                </a:cubicBezTo>
                <a:cubicBezTo>
                  <a:pt x="116372" y="187403"/>
                  <a:pt x="119972" y="188432"/>
                  <a:pt x="122458" y="190961"/>
                </a:cubicBezTo>
                <a:lnTo>
                  <a:pt x="127087" y="195504"/>
                </a:lnTo>
                <a:cubicBezTo>
                  <a:pt x="132059" y="200476"/>
                  <a:pt x="140118" y="200476"/>
                  <a:pt x="145047" y="195504"/>
                </a:cubicBezTo>
                <a:cubicBezTo>
                  <a:pt x="147361" y="193189"/>
                  <a:pt x="148604" y="190232"/>
                  <a:pt x="148733" y="187189"/>
                </a:cubicBezTo>
                <a:cubicBezTo>
                  <a:pt x="148904" y="183417"/>
                  <a:pt x="151133" y="180074"/>
                  <a:pt x="154562" y="178445"/>
                </a:cubicBezTo>
                <a:cubicBezTo>
                  <a:pt x="157991" y="176816"/>
                  <a:pt x="161977" y="177159"/>
                  <a:pt x="165021" y="179345"/>
                </a:cubicBezTo>
                <a:cubicBezTo>
                  <a:pt x="169050" y="182217"/>
                  <a:pt x="174665" y="181831"/>
                  <a:pt x="178265" y="178230"/>
                </a:cubicBezTo>
                <a:cubicBezTo>
                  <a:pt x="182294" y="174201"/>
                  <a:pt x="182294" y="167686"/>
                  <a:pt x="178265" y="163700"/>
                </a:cubicBezTo>
                <a:lnTo>
                  <a:pt x="145775" y="131210"/>
                </a:lnTo>
                <a:lnTo>
                  <a:pt x="130431" y="145355"/>
                </a:lnTo>
                <a:cubicBezTo>
                  <a:pt x="118729" y="156156"/>
                  <a:pt x="100770" y="156328"/>
                  <a:pt x="88854" y="145741"/>
                </a:cubicBezTo>
                <a:cubicBezTo>
                  <a:pt x="75267" y="133653"/>
                  <a:pt x="74967" y="112565"/>
                  <a:pt x="88168" y="100092"/>
                </a:cubicBezTo>
                <a:lnTo>
                  <a:pt x="118215" y="71717"/>
                </a:lnTo>
                <a:cubicBezTo>
                  <a:pt x="129959" y="60659"/>
                  <a:pt x="145475" y="54486"/>
                  <a:pt x="161634" y="54486"/>
                </a:cubicBezTo>
                <a:cubicBezTo>
                  <a:pt x="177108" y="54486"/>
                  <a:pt x="192067" y="60187"/>
                  <a:pt x="203597" y="70431"/>
                </a:cubicBezTo>
                <a:lnTo>
                  <a:pt x="216498" y="81918"/>
                </a:lnTo>
                <a:lnTo>
                  <a:pt x="233172" y="81918"/>
                </a:lnTo>
                <a:lnTo>
                  <a:pt x="250317" y="81918"/>
                </a:lnTo>
                <a:lnTo>
                  <a:pt x="267462" y="81918"/>
                </a:lnTo>
                <a:cubicBezTo>
                  <a:pt x="271234" y="81918"/>
                  <a:pt x="274320" y="85005"/>
                  <a:pt x="274320" y="88776"/>
                </a:cubicBezTo>
                <a:lnTo>
                  <a:pt x="274320" y="177930"/>
                </a:lnTo>
                <a:cubicBezTo>
                  <a:pt x="274320" y="185517"/>
                  <a:pt x="268191" y="191646"/>
                  <a:pt x="260604" y="191646"/>
                </a:cubicBezTo>
                <a:lnTo>
                  <a:pt x="246888" y="191646"/>
                </a:lnTo>
                <a:cubicBezTo>
                  <a:pt x="241830" y="191646"/>
                  <a:pt x="237373" y="188903"/>
                  <a:pt x="235015" y="184788"/>
                </a:cubicBezTo>
                <a:lnTo>
                  <a:pt x="198625" y="184788"/>
                </a:lnTo>
                <a:cubicBezTo>
                  <a:pt x="197167" y="187660"/>
                  <a:pt x="195239" y="190403"/>
                  <a:pt x="192838" y="192804"/>
                </a:cubicBezTo>
                <a:cubicBezTo>
                  <a:pt x="185509" y="200133"/>
                  <a:pt x="175350" y="203005"/>
                  <a:pt x="165835" y="201419"/>
                </a:cubicBezTo>
                <a:cubicBezTo>
                  <a:pt x="164292" y="204548"/>
                  <a:pt x="162192" y="207463"/>
                  <a:pt x="159577" y="210077"/>
                </a:cubicBezTo>
                <a:cubicBezTo>
                  <a:pt x="147876" y="221779"/>
                  <a:pt x="129573" y="222936"/>
                  <a:pt x="116543" y="213549"/>
                </a:cubicBezTo>
                <a:cubicBezTo>
                  <a:pt x="105785" y="222465"/>
                  <a:pt x="89754" y="221907"/>
                  <a:pt x="79681" y="211792"/>
                </a:cubicBezTo>
                <a:lnTo>
                  <a:pt x="68151" y="200219"/>
                </a:lnTo>
                <a:lnTo>
                  <a:pt x="65151" y="197219"/>
                </a:lnTo>
                <a:lnTo>
                  <a:pt x="49892" y="181960"/>
                </a:lnTo>
                <a:cubicBezTo>
                  <a:pt x="47535" y="179602"/>
                  <a:pt x="44448" y="178230"/>
                  <a:pt x="41148" y="177973"/>
                </a:cubicBezTo>
                <a:cubicBezTo>
                  <a:pt x="41148" y="185517"/>
                  <a:pt x="34976" y="191646"/>
                  <a:pt x="27432" y="191646"/>
                </a:cubicBezTo>
                <a:lnTo>
                  <a:pt x="13716" y="191646"/>
                </a:lnTo>
                <a:cubicBezTo>
                  <a:pt x="6129" y="191646"/>
                  <a:pt x="0" y="185517"/>
                  <a:pt x="0" y="177930"/>
                </a:cubicBezTo>
                <a:lnTo>
                  <a:pt x="0" y="88776"/>
                </a:lnTo>
                <a:cubicBezTo>
                  <a:pt x="0" y="85005"/>
                  <a:pt x="3086" y="81918"/>
                  <a:pt x="6858" y="81918"/>
                </a:cubicBezTo>
                <a:lnTo>
                  <a:pt x="24003" y="81918"/>
                </a:lnTo>
                <a:lnTo>
                  <a:pt x="41148" y="81918"/>
                </a:lnTo>
                <a:lnTo>
                  <a:pt x="49635" y="81918"/>
                </a:lnTo>
                <a:cubicBezTo>
                  <a:pt x="50492" y="81918"/>
                  <a:pt x="51306" y="81618"/>
                  <a:pt x="51906" y="81061"/>
                </a:cubicBezTo>
                <a:lnTo>
                  <a:pt x="63265" y="70946"/>
                </a:lnTo>
                <a:cubicBezTo>
                  <a:pt x="75224" y="60359"/>
                  <a:pt x="90611" y="54486"/>
                  <a:pt x="106599" y="54486"/>
                </a:cubicBezTo>
                <a:lnTo>
                  <a:pt x="111014" y="54486"/>
                </a:lnTo>
                <a:cubicBezTo>
                  <a:pt x="112900" y="54486"/>
                  <a:pt x="114829" y="54572"/>
                  <a:pt x="116672" y="54744"/>
                </a:cubicBezTo>
                <a:lnTo>
                  <a:pt x="116672" y="54744"/>
                </a:lnTo>
                <a:moveTo>
                  <a:pt x="233172" y="164214"/>
                </a:moveTo>
                <a:lnTo>
                  <a:pt x="233172" y="102492"/>
                </a:lnTo>
                <a:lnTo>
                  <a:pt x="212598" y="102492"/>
                </a:lnTo>
                <a:cubicBezTo>
                  <a:pt x="210069" y="102492"/>
                  <a:pt x="207626" y="101549"/>
                  <a:pt x="205783" y="99878"/>
                </a:cubicBezTo>
                <a:lnTo>
                  <a:pt x="189967" y="85819"/>
                </a:lnTo>
                <a:cubicBezTo>
                  <a:pt x="182166" y="78875"/>
                  <a:pt x="172093" y="75060"/>
                  <a:pt x="161634" y="75060"/>
                </a:cubicBezTo>
                <a:cubicBezTo>
                  <a:pt x="150747" y="75060"/>
                  <a:pt x="140289" y="79218"/>
                  <a:pt x="132359" y="86676"/>
                </a:cubicBezTo>
                <a:lnTo>
                  <a:pt x="102313" y="115051"/>
                </a:lnTo>
                <a:cubicBezTo>
                  <a:pt x="97898" y="119252"/>
                  <a:pt x="97984" y="126324"/>
                  <a:pt x="102527" y="130353"/>
                </a:cubicBezTo>
                <a:cubicBezTo>
                  <a:pt x="106513" y="133911"/>
                  <a:pt x="112557" y="133825"/>
                  <a:pt x="116457" y="130224"/>
                </a:cubicBezTo>
                <a:lnTo>
                  <a:pt x="147276" y="101764"/>
                </a:lnTo>
                <a:cubicBezTo>
                  <a:pt x="151433" y="97906"/>
                  <a:pt x="157948" y="98163"/>
                  <a:pt x="161806" y="102364"/>
                </a:cubicBezTo>
                <a:cubicBezTo>
                  <a:pt x="165664" y="106564"/>
                  <a:pt x="165406" y="113037"/>
                  <a:pt x="161206" y="116894"/>
                </a:cubicBezTo>
                <a:lnTo>
                  <a:pt x="160863" y="117237"/>
                </a:lnTo>
                <a:lnTo>
                  <a:pt x="192753" y="149127"/>
                </a:lnTo>
                <a:cubicBezTo>
                  <a:pt x="197039" y="153413"/>
                  <a:pt x="199825" y="158685"/>
                  <a:pt x="201068" y="164172"/>
                </a:cubicBezTo>
                <a:lnTo>
                  <a:pt x="233129" y="164172"/>
                </a:lnTo>
                <a:lnTo>
                  <a:pt x="233172" y="164214"/>
                </a:lnTo>
                <a:moveTo>
                  <a:pt x="27432" y="171072"/>
                </a:moveTo>
                <a:cubicBezTo>
                  <a:pt x="27432" y="167285"/>
                  <a:pt x="24362" y="164214"/>
                  <a:pt x="20574" y="164214"/>
                </a:cubicBezTo>
                <a:cubicBezTo>
                  <a:pt x="16786" y="164214"/>
                  <a:pt x="13716" y="167285"/>
                  <a:pt x="13716" y="171072"/>
                </a:cubicBezTo>
                <a:cubicBezTo>
                  <a:pt x="13716" y="174860"/>
                  <a:pt x="16786" y="177930"/>
                  <a:pt x="20574" y="177930"/>
                </a:cubicBezTo>
                <a:cubicBezTo>
                  <a:pt x="24362" y="177930"/>
                  <a:pt x="27432" y="174860"/>
                  <a:pt x="27432" y="171072"/>
                </a:cubicBezTo>
                <a:moveTo>
                  <a:pt x="253746" y="177930"/>
                </a:moveTo>
                <a:cubicBezTo>
                  <a:pt x="257534" y="177930"/>
                  <a:pt x="260604" y="174860"/>
                  <a:pt x="260604" y="171072"/>
                </a:cubicBezTo>
                <a:cubicBezTo>
                  <a:pt x="260604" y="167285"/>
                  <a:pt x="257534" y="164214"/>
                  <a:pt x="253746" y="164214"/>
                </a:cubicBezTo>
                <a:cubicBezTo>
                  <a:pt x="249958" y="164214"/>
                  <a:pt x="246888" y="167285"/>
                  <a:pt x="246888" y="171072"/>
                </a:cubicBezTo>
                <a:cubicBezTo>
                  <a:pt x="246888" y="174860"/>
                  <a:pt x="249958" y="177930"/>
                  <a:pt x="253746" y="17793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0" name="Text 28"/>
          <p:cNvSpPr/>
          <p:nvPr/>
        </p:nvSpPr>
        <p:spPr>
          <a:xfrm>
            <a:off x="855573" y="447"/>
            <a:ext cx="10474360" cy="1828353"/>
          </a:xfrm>
          <a:custGeom>
            <a:avLst/>
            <a:gdLst/>
            <a:ahLst/>
            <a:cxnLst/>
            <a:rect l="l" t="t" r="r" b="b"/>
            <a:pathLst>
              <a:path w="10474360" h="1828353">
                <a:moveTo>
                  <a:pt x="0" y="1828353"/>
                </a:moveTo>
                <a:lnTo>
                  <a:pt x="0" y="0"/>
                </a:lnTo>
                <a:lnTo>
                  <a:pt x="10474360" y="0"/>
                </a:lnTo>
                <a:lnTo>
                  <a:pt x="10474360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Рекомендации родителям по формированию адекватной самооценки</a:t>
            </a:r>
            <a:endParaRPr lang="en-US" sz="3200" dirty="0"/>
          </a:p>
        </p:txBody>
      </p:sp>
      <p:sp>
        <p:nvSpPr>
          <p:cNvPr id="31" name="Text 29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32" name="Text 30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3" name="Text 1"/>
          <p:cNvSpPr/>
          <p:nvPr/>
        </p:nvSpPr>
        <p:spPr>
          <a:xfrm>
            <a:off x="7993486" y="447"/>
            <a:ext cx="92364" cy="1828800"/>
          </a:xfrm>
          <a:custGeom>
            <a:avLst/>
            <a:gdLst/>
            <a:ahLst/>
            <a:cxnLst/>
            <a:rect l="l" t="t" r="r" b="b"/>
            <a:pathLst>
              <a:path w="92364" h="1828800">
                <a:moveTo>
                  <a:pt x="0" y="1828800"/>
                </a:moveTo>
                <a:lnTo>
                  <a:pt x="0" y="0"/>
                </a:lnTo>
                <a:lnTo>
                  <a:pt x="92364" y="0"/>
                </a:lnTo>
                <a:lnTo>
                  <a:pt x="92364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822960" y="6495651"/>
            <a:ext cx="6207291" cy="182880"/>
          </a:xfrm>
          <a:custGeom>
            <a:avLst/>
            <a:gdLst/>
            <a:ahLst/>
            <a:cxnLst/>
            <a:rect l="l" t="t" r="r" b="b"/>
            <a:pathLst>
              <a:path w="6207291" h="182880">
                <a:moveTo>
                  <a:pt x="0" y="182880"/>
                </a:moveTo>
                <a:lnTo>
                  <a:pt x="0" y="0"/>
                </a:lnTo>
                <a:lnTo>
                  <a:pt x="6207291" y="0"/>
                </a:lnTo>
                <a:lnTo>
                  <a:pt x="6207291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Формирование самооценки у подростков: ключевые аспекты</a:t>
            </a:r>
            <a:endParaRPr lang="en-US" sz="1000" dirty="0"/>
          </a:p>
        </p:txBody>
      </p:sp>
      <p:sp>
        <p:nvSpPr>
          <p:cNvPr id="5" name="Text 3"/>
          <p:cNvSpPr/>
          <p:nvPr/>
        </p:nvSpPr>
        <p:spPr>
          <a:xfrm>
            <a:off x="8077200" y="0"/>
            <a:ext cx="4114800" cy="6858000"/>
          </a:xfrm>
          <a:custGeom>
            <a:avLst/>
            <a:gdLst/>
            <a:ahLst/>
            <a:cxnLst/>
            <a:rect l="l" t="t" r="r" b="b"/>
            <a:pathLst>
              <a:path w="4114800" h="6858000">
                <a:moveTo>
                  <a:pt x="0" y="6858000"/>
                </a:moveTo>
                <a:lnTo>
                  <a:pt x="0" y="0"/>
                </a:lnTo>
                <a:lnTo>
                  <a:pt x="4114800" y="0"/>
                </a:lnTo>
                <a:lnTo>
                  <a:pt x="4114800" y="6858000"/>
                </a:lnTo>
                <a:lnTo>
                  <a:pt x="0" y="6858000"/>
                </a:lnTo>
              </a:path>
            </a:pathLst>
          </a:custGeom>
          <a:blipFill>
            <a:blip r:embed="rId3"/>
            <a:srcRect l="30008" r="30008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822960" y="2060452"/>
            <a:ext cx="6550114" cy="4044784"/>
          </a:xfrm>
          <a:custGeom>
            <a:avLst/>
            <a:gdLst/>
            <a:ahLst/>
            <a:cxnLst/>
            <a:rect l="l" t="t" r="r" b="b"/>
            <a:pathLst>
              <a:path w="6550114" h="4044784">
                <a:moveTo>
                  <a:pt x="0" y="4044784"/>
                </a:moveTo>
                <a:lnTo>
                  <a:pt x="0" y="0"/>
                </a:lnTo>
                <a:lnTo>
                  <a:pt x="6550114" y="0"/>
                </a:lnTo>
                <a:lnTo>
                  <a:pt x="6550114" y="4044784"/>
                </a:lnTo>
                <a:lnTo>
                  <a:pt x="0" y="4044784"/>
                </a:lnTo>
              </a:path>
            </a:pathLst>
          </a:custGeom>
          <a:noFill/>
          <a:ln/>
        </p:spPr>
        <p:txBody>
          <a:bodyPr wrap="square" lIns="0" tIns="0" rIns="0" bIns="0" numCol="2" spcCol="177800" rtlCol="0" anchor="t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830656" y="447"/>
            <a:ext cx="6542108" cy="1828353"/>
          </a:xfrm>
          <a:custGeom>
            <a:avLst/>
            <a:gdLst/>
            <a:ahLst/>
            <a:cxnLst/>
            <a:rect l="l" t="t" r="r" b="b"/>
            <a:pathLst>
              <a:path w="6542108" h="1828353">
                <a:moveTo>
                  <a:pt x="0" y="1828353"/>
                </a:moveTo>
                <a:lnTo>
                  <a:pt x="0" y="0"/>
                </a:lnTo>
                <a:lnTo>
                  <a:pt x="6542108" y="0"/>
                </a:lnTo>
                <a:lnTo>
                  <a:pt x="6542108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0D3423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Цитата о важности самооценки в подростковом возрасте</a:t>
            </a:r>
            <a:endParaRPr lang="en-US" sz="3200" dirty="0"/>
          </a:p>
        </p:txBody>
      </p:sp>
      <p:sp>
        <p:nvSpPr>
          <p:cNvPr id="8" name="Text 6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1133713" y="6146003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548640"/>
                </a:moveTo>
                <a:lnTo>
                  <a:pt x="0" y="0"/>
                </a:lnTo>
                <a:lnTo>
                  <a:pt x="548640" y="0"/>
                </a:lnTo>
                <a:lnTo>
                  <a:pt x="548640" y="548640"/>
                </a:lnTo>
                <a:lnTo>
                  <a:pt x="0" y="54864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2960" y="2424545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/>
            <a:r>
              <a:rPr lang="ru-RU" sz="2400" dirty="0" smtClean="0"/>
              <a:t>“...первая заповедь в общении с подростком такова: дарите теплоту, демонстрируйте заботу, вслушивайтесь в потребности своего ребенка и проявляйте интерес к его повседневной жизни. Теплая поддержка со стороны родителей имеет основополагающее значение для укрепления самооценки взрослеющих детей”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497</Words>
  <Application>Microsoft Office PowerPoint</Application>
  <PresentationFormat>Произвольный</PresentationFormat>
  <Paragraphs>90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PptxGenJS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RePack by SPecialiST</cp:lastModifiedBy>
  <cp:revision>6</cp:revision>
  <dcterms:created xsi:type="dcterms:W3CDTF">2025-04-29T10:34:44Z</dcterms:created>
  <dcterms:modified xsi:type="dcterms:W3CDTF">2025-05-05T07:19:44Z</dcterms:modified>
</cp:coreProperties>
</file>