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25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2E624D9-B4D0-4588-BC28-D0570F5EF374}">
          <p14:sldIdLst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25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93.3</c:v>
                </c:pt>
                <c:pt idx="2">
                  <c:v>87.5</c:v>
                </c:pt>
                <c:pt idx="3">
                  <c:v>83.4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6.7</c:v>
                </c:pt>
                <c:pt idx="2">
                  <c:v>12.5</c:v>
                </c:pt>
                <c:pt idx="3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B6A6-4994-9BCA-90502C31BB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90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87.5</c:v>
                </c:pt>
                <c:pt idx="3">
                  <c:v>83.4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12.5</c:v>
                </c:pt>
                <c:pt idx="3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специальности</a:t>
            </a:r>
            <a:endParaRPr lang="ru-RU" sz="2400" b="1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83.4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 </c:v>
                </c:pt>
                <c:pt idx="1">
                  <c:v>Поварскои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66.7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 </c:v>
                </c:pt>
                <c:pt idx="1">
                  <c:v>Поварскои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 </c:v>
                </c:pt>
                <c:pt idx="1">
                  <c:v>Поварскои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33.299999999999997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93.3</c:v>
                </c:pt>
                <c:pt idx="2">
                  <c:v>90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6.7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83.4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87.5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16.600000000000001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90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326E-4694-9F29-99FBE953AA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83.4</c:v>
                </c:pt>
                <c:pt idx="2">
                  <c:v>66.7</c:v>
                </c:pt>
                <c:pt idx="3">
                  <c:v>100</c:v>
                </c:pt>
                <c:pt idx="4">
                  <c:v>100</c:v>
                </c:pt>
                <c:pt idx="5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16.600000000000001</c:v>
                </c:pt>
                <c:pt idx="2">
                  <c:v>33.299999999999997</c:v>
                </c:pt>
                <c:pt idx="3">
                  <c:v>0</c:v>
                </c:pt>
                <c:pt idx="4">
                  <c:v>0</c:v>
                </c:pt>
                <c:pt idx="5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77.5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22.5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77.5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22.5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86.1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Специалисты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кондитерское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2.3966324829384072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layout>
        <c:manualLayout>
          <c:xMode val="edge"/>
          <c:yMode val="edge"/>
          <c:x val="0.19044351256658387"/>
          <c:y val="2.26885787123963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80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96.3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3.3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80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Специальности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264957264957264E-2"/>
          <c:y val="2.3966386554621848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93.3</c:v>
                </c:pt>
                <c:pt idx="2">
                  <c:v>90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программисты</c:v>
                </c:pt>
                <c:pt idx="1">
                  <c:v>поварское и конд дело</c:v>
                </c:pt>
                <c:pt idx="2">
                  <c:v>гостиничное дело</c:v>
                </c:pt>
                <c:pt idx="3">
                  <c:v>сварочное производство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6.7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rgbClr val="002060"/>
                </a:solidFill>
              </a:rPr>
              <a:t>Профессии</a:t>
            </a:r>
          </a:p>
        </c:rich>
      </c:tx>
      <c:layout>
        <c:manualLayout>
          <c:xMode val="edge"/>
          <c:yMode val="edge"/>
          <c:x val="0.57569199660118453"/>
          <c:y val="1.51257191415975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9766333853911803E-2"/>
          <c:y val="3.4050137590449121E-2"/>
          <c:w val="0.94994301994302"/>
          <c:h val="0.61789135181631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93.9</c:v>
                </c:pt>
                <c:pt idx="2">
                  <c:v>100</c:v>
                </c:pt>
                <c:pt idx="3">
                  <c:v>100</c:v>
                </c:pt>
                <c:pt idx="4">
                  <c:v>80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7-419C-B20E-2F5ED7C6EF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7-419C-B20E-2F5ED7C6EF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мастер ЖКХ</c:v>
                </c:pt>
                <c:pt idx="1">
                  <c:v>повар, кондитер</c:v>
                </c:pt>
                <c:pt idx="2">
                  <c:v>официант, бармен</c:v>
                </c:pt>
                <c:pt idx="3">
                  <c:v>сварщик</c:v>
                </c:pt>
                <c:pt idx="4">
                  <c:v>продавец</c:v>
                </c:pt>
                <c:pt idx="5">
                  <c:v>машинист крана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6.1</c:v>
                </c:pt>
                <c:pt idx="2">
                  <c:v>0</c:v>
                </c:pt>
                <c:pt idx="3">
                  <c:v>0</c:v>
                </c:pt>
                <c:pt idx="4">
                  <c:v>20</c:v>
                </c:pt>
                <c:pt idx="5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7-419C-B20E-2F5ED7C6E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8529024"/>
        <c:axId val="804594096"/>
      </c:barChart>
      <c:catAx>
        <c:axId val="8585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04594096"/>
        <c:crosses val="autoZero"/>
        <c:auto val="1"/>
        <c:lblAlgn val="ctr"/>
        <c:lblOffset val="100"/>
        <c:noMultiLvlLbl val="0"/>
      </c:catAx>
      <c:valAx>
        <c:axId val="804594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852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0.25368</cdr:x>
      <cdr:y>0.77672</cdr:y>
    </cdr:from>
    <cdr:to>
      <cdr:x>0.3099</cdr:x>
      <cdr:y>0.88057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25765" y="391292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5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0.39442</cdr:x>
      <cdr:y>0.78772</cdr:y>
    </cdr:from>
    <cdr:to>
      <cdr:x>0.45063</cdr:x>
      <cdr:y>0.89158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082472" y="3968338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3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0.57512</cdr:x>
      <cdr:y>0.77672</cdr:y>
    </cdr:from>
    <cdr:to>
      <cdr:x>0.63133</cdr:x>
      <cdr:y>0.88057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952835" y="391292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2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0.72771</cdr:x>
      <cdr:y>0.77672</cdr:y>
    </cdr:from>
    <cdr:to>
      <cdr:x>0.78392</cdr:x>
      <cdr:y>0.88057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532254" y="391292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5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0.87628</cdr:x>
      <cdr:y>0.79714</cdr:y>
    </cdr:from>
    <cdr:to>
      <cdr:x>0.9325</cdr:x>
      <cdr:y>0.901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9070108" y="4015794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10</a:t>
          </a:r>
          <a:endParaRPr lang="ru-RU" sz="2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0.11314</cdr:x>
      <cdr:y>0.75497</cdr:y>
    </cdr:from>
    <cdr:to>
      <cdr:x>0.16935</cdr:x>
      <cdr:y>0.85883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71039" y="3803357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11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0.37045</cdr:x>
      <cdr:y>0.75353</cdr:y>
    </cdr:from>
    <cdr:to>
      <cdr:x>0.42667</cdr:x>
      <cdr:y>0.85739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834411" y="379610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12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0.60182</cdr:x>
      <cdr:y>0.73912</cdr:y>
    </cdr:from>
    <cdr:to>
      <cdr:x>0.65804</cdr:x>
      <cdr:y>0.84298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229268" y="3723528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9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0.84441</cdr:x>
      <cdr:y>0.77369</cdr:y>
    </cdr:from>
    <cdr:to>
      <cdr:x>0.90063</cdr:x>
      <cdr:y>0.87755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8740239" y="3897700"/>
          <a:ext cx="581891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800" b="1" dirty="0" smtClean="0"/>
            <a:t>6</a:t>
          </a:r>
          <a:endParaRPr lang="ru-RU" sz="28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3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5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7850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429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3134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493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696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15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37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80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34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74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4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19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9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1186-1175-464C-AD4F-1BFCA5D4FFE2}" type="datetimeFigureOut">
              <a:rPr lang="ru-RU" smtClean="0"/>
              <a:t>20.09.2023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6EA007-A224-41FD-AD5B-727AF36079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85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50C8A-32CB-4ADB-991C-20CADB3CA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6844" y="2811275"/>
            <a:ext cx="8915399" cy="18592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Удовлетворенность условиями организации образовательного процесса: доступность образования, условия комфортности получения образования, организация питания и проживания, условия для лиц с ограниченными возможностями здоровья и инвалидов</a:t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ПЕДАГОГИ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B79CEB-E744-475D-AC06-43B8B56B17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458265"/>
            <a:ext cx="8915399" cy="44539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1994875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869271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3166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189120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1765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6.  Обеспечены ли организацией условия для охраны и укрепления здоровья, организации питания обучающихся?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003262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2224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6.  Обеспечены ли организацией условия для охраны и укрепления здоровья, организации питания обучающихся?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750879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8888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7. Обеспечены ли техникумом условия для индивидуальной работы с обучающимися?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592549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6922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7. Обеспечены ли техникумом условия для индивидуальной работы с обучающимися?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034918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9056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8.  Реализуются ли техникумом дополнительные образовательные программы?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017588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4860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8.  Реализуются ли техникумом дополнительные образовательные программы?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740664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9841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9.  Обеспечены ли техникумом условия для развития творческих способностей и интересов обучающихся, включая их участие в конкурсах и олимпиадах,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354484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1619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9.  Обеспечены ли техникумом условия для развития творческих способностей и интересов обучающихся, включая их участие в конкурсах и олимпиадах,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482501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795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1.	</a:t>
            </a:r>
            <a:r>
              <a:rPr lang="ru-RU" sz="2400" b="1" dirty="0">
                <a:solidFill>
                  <a:srgbClr val="002060"/>
                </a:solidFill>
              </a:rPr>
              <a:t>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a:t>
            </a: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20060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78181" y="5597236"/>
            <a:ext cx="581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2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115914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10. Обеспечены ли техникумом условия для обучения и воспитания обучающихся с ограниченными возможностями здоровья и инвалидов?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291384"/>
              </p:ext>
            </p:extLst>
          </p:nvPr>
        </p:nvGraphicFramePr>
        <p:xfrm>
          <a:off x="1333335" y="1447145"/>
          <a:ext cx="10350665" cy="5288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320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000" b="1" dirty="0"/>
              <a:t>10. Обеспечены ли техникумом условия для обучения и воспитания обучающихся с ограниченными возможностями здоровья и инвалидов?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74284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3433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11. Считаете ли Вы работников техникума доброжелательными и вежливыми?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97492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2458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939" y="166255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11. Считаете ли Вы работников техникума доброжелательными и вежливыми?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165107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516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12. Удовлетворены ли Вы компетентностью работников техникума?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150332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259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12. Удовлетворены ли Вы компетентностью работников техникума?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04031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4499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13. Удовлетворены ли Вы качеством предоставляемых техникумом образовательных услуг?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338840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09216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13. Удовлетворены ли Вы качеством предоставляемых техникумом образовательных услуг?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441642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405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14. Готовы ли Вы рекомендовать техникум Вашим родственникам, друзьям, знакомым?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03404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8129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93964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14. Готовы ли Вы рекомендовать техникум Вашим родственникам, друзьям, знакомым?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89547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63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1.	</a:t>
            </a:r>
            <a:r>
              <a:rPr lang="ru-RU" sz="2400" b="1" dirty="0">
                <a:solidFill>
                  <a:srgbClr val="002060"/>
                </a:solidFill>
              </a:rPr>
              <a:t>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a:t>
            </a: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710100"/>
              </p:ext>
            </p:extLst>
          </p:nvPr>
        </p:nvGraphicFramePr>
        <p:xfrm>
          <a:off x="709220" y="1640114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725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21" y="246069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2. Указаны ли на официальном сайте организации сведения о педагогических работниках организации?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832591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8769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2. Указаны ли на официальном сайте организации сведения о педагогических работниках организации?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722617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7985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966811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719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21" y="246069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811543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0737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1" y="188012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547622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254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F15924-B00E-4DDB-8875-7774895D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521" y="246069"/>
            <a:ext cx="10546079" cy="1280890"/>
          </a:xfrm>
        </p:spPr>
        <p:txBody>
          <a:bodyPr>
            <a:noAutofit/>
          </a:bodyPr>
          <a:lstStyle/>
          <a:p>
            <a:r>
              <a:rPr lang="ru-RU" sz="2400" b="1" dirty="0"/>
              <a:t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4118BCBC-D775-4B0E-A683-E0F5A10C4F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896625"/>
              </p:ext>
            </p:extLst>
          </p:nvPr>
        </p:nvGraphicFramePr>
        <p:xfrm>
          <a:off x="1333335" y="1698171"/>
          <a:ext cx="10350665" cy="5037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50357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346</TotalTime>
  <Words>550</Words>
  <Application>Microsoft Office PowerPoint</Application>
  <PresentationFormat>Широкоэкранный</PresentationFormat>
  <Paragraphs>68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Легкий дым</vt:lpstr>
      <vt:lpstr>Удовлетворенность условиями организации образовательного процесса: доступность образования, условия комфортности получения образования, организация питания и проживания, условия для лиц с ограниченными возможностями здоровья и инвалидов ПЕДАГОГИ</vt:lpstr>
      <vt:lpstr>1. 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vt:lpstr>
      <vt:lpstr>1. Достаточно ли полная и актуальная информация об организации и ее деятельности размещена на официальном сайте в информационно-телекоммуникационной сети «Интернет»?</vt:lpstr>
      <vt:lpstr>2. Указаны ли на официальном сайте организации сведения о педагогических работниках организации?</vt:lpstr>
      <vt:lpstr>2. Указаны ли на официальном сайте организации сведения о педагогических работниках организации?</vt:lpstr>
      <vt:lpstr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vt:lpstr>
      <vt:lpstr>3. Есть ли возможность обратиться в техникум с помощью электронных сервисов, в том числе внести предложения, направленные на улучшение работы организации? </vt:lpstr>
      <vt:lpstr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vt:lpstr>
      <vt:lpstr>4. Есть ли возможность узнать о ходе рассмотрения обращения в техникум (по телефону, по электронной почте, с помощью электронных сервисов, доступных на официальном сайте организации)?</vt:lpstr>
      <vt:lpstr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vt:lpstr>
      <vt:lpstr>5.  Обеспечен ли достаточный уровень материально-технической оснащенности образовательного процесса в техникуме (оборудование кабинетов, объектов для проведения практических занятий, библиотек)?</vt:lpstr>
      <vt:lpstr>6.  Обеспечены ли организацией условия для охраны и укрепления здоровья, организации питания обучающихся?</vt:lpstr>
      <vt:lpstr>6.  Обеспечены ли организацией условия для охраны и укрепления здоровья, организации питания обучающихся?</vt:lpstr>
      <vt:lpstr>7. Обеспечены ли техникумом условия для индивидуальной работы с обучающимися?</vt:lpstr>
      <vt:lpstr>7. Обеспечены ли техникумом условия для индивидуальной работы с обучающимися?</vt:lpstr>
      <vt:lpstr>8.  Реализуются ли техникумом дополнительные образовательные программы?</vt:lpstr>
      <vt:lpstr>8.  Реализуются ли техникумом дополнительные образовательные программы?</vt:lpstr>
      <vt:lpstr>9.  Обеспечены ли техникумом условия для развития творческих способностей и интересов обучающихся, включая их участие в конкурсах и олимпиадах,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vt:lpstr>
      <vt:lpstr>9.  Обеспечены ли техникумом условия для развития творческих способностей и интересов обучающихся, включая их участие в конкурсах и олимпиадах,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мероприятиях?</vt:lpstr>
      <vt:lpstr>10. Обеспечены ли техникумом условия для обучения и воспитания обучающихся с ограниченными возможностями здоровья и инвалидов?</vt:lpstr>
      <vt:lpstr>10. Обеспечены ли техникумом условия для обучения и воспитания обучающихся с ограниченными возможностями здоровья и инвалидов?</vt:lpstr>
      <vt:lpstr>11. Считаете ли Вы работников техникума доброжелательными и вежливыми?</vt:lpstr>
      <vt:lpstr>11. Считаете ли Вы работников техникума доброжелательными и вежливыми?</vt:lpstr>
      <vt:lpstr>12. Удовлетворены ли Вы компетентностью работников техникума?</vt:lpstr>
      <vt:lpstr>12. Удовлетворены ли Вы компетентностью работников техникума?</vt:lpstr>
      <vt:lpstr>13. Удовлетворены ли Вы качеством предоставляемых техникумом образовательных услуг?</vt:lpstr>
      <vt:lpstr>13. Удовлетворены ли Вы качеством предоставляемых техникумом образовательных услуг?</vt:lpstr>
      <vt:lpstr>14. Готовы ли Вы рекомендовать техникум Вашим родственникам, друзьям, знакомым?</vt:lpstr>
      <vt:lpstr>14. Готовы ли Вы рекомендовать техникум Вашим родственникам, друзьям, знакомым?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lena_yakunina1969@outlook.com</dc:creator>
  <cp:lastModifiedBy>Elena</cp:lastModifiedBy>
  <cp:revision>35</cp:revision>
  <dcterms:created xsi:type="dcterms:W3CDTF">2023-06-20T16:21:05Z</dcterms:created>
  <dcterms:modified xsi:type="dcterms:W3CDTF">2023-09-20T08:20:44Z</dcterms:modified>
</cp:coreProperties>
</file>