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2E624D9-B4D0-4588-BC28-D0570F5EF374}">
          <p14:sldIdLst>
            <p14:sldId id="256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6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7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264957264957264E-2"/>
          <c:y val="2.3966386554621848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78.599999999999994</c:v>
                </c:pt>
                <c:pt idx="2">
                  <c:v>83.3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21.4</c:v>
                </c:pt>
                <c:pt idx="2">
                  <c:v>16.7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Специальности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264957264957264E-2"/>
          <c:y val="2.3966386554621848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83.3</c:v>
                </c:pt>
                <c:pt idx="1">
                  <c:v>86</c:v>
                </c:pt>
                <c:pt idx="2">
                  <c:v>91.7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2.8</c:v>
                </c:pt>
                <c:pt idx="1">
                  <c:v>7.4</c:v>
                </c:pt>
                <c:pt idx="2">
                  <c:v>1.9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13.9</c:v>
                </c:pt>
                <c:pt idx="1">
                  <c:v>6.6</c:v>
                </c:pt>
                <c:pt idx="2">
                  <c:v>6.4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92.9</c:v>
                </c:pt>
                <c:pt idx="2">
                  <c:v>83.3</c:v>
                </c:pt>
                <c:pt idx="3">
                  <c:v>100</c:v>
                </c:pt>
                <c:pt idx="4">
                  <c:v>100</c:v>
                </c:pt>
                <c:pt idx="5">
                  <c:v>77.400000000000006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7.1</c:v>
                </c:pt>
                <c:pt idx="2">
                  <c:v>16.7</c:v>
                </c:pt>
                <c:pt idx="3">
                  <c:v>0</c:v>
                </c:pt>
                <c:pt idx="4">
                  <c:v>0</c:v>
                </c:pt>
                <c:pt idx="5">
                  <c:v>18.8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B6A6-4994-9BCA-90502C31BB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Специальности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95.7</c:v>
                </c:pt>
                <c:pt idx="1">
                  <c:v>84.4</c:v>
                </c:pt>
                <c:pt idx="2">
                  <c:v>84.2</c:v>
                </c:pt>
                <c:pt idx="3">
                  <c:v>84.6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4.3</c:v>
                </c:pt>
                <c:pt idx="1">
                  <c:v>9.1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6.5</c:v>
                </c:pt>
                <c:pt idx="2">
                  <c:v>15.8</c:v>
                </c:pt>
                <c:pt idx="3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66.7</c:v>
                </c:pt>
                <c:pt idx="1">
                  <c:v>50</c:v>
                </c:pt>
                <c:pt idx="2">
                  <c:v>66.7</c:v>
                </c:pt>
                <c:pt idx="3">
                  <c:v>100</c:v>
                </c:pt>
                <c:pt idx="4">
                  <c:v>66.7</c:v>
                </c:pt>
                <c:pt idx="5">
                  <c:v>51.9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8.3000000000000007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33.299999999999997</c:v>
                </c:pt>
                <c:pt idx="1">
                  <c:v>41.7</c:v>
                </c:pt>
                <c:pt idx="2">
                  <c:v>33.299999999999997</c:v>
                </c:pt>
                <c:pt idx="3">
                  <c:v>0</c:v>
                </c:pt>
                <c:pt idx="4">
                  <c:v>33.299999999999997</c:v>
                </c:pt>
                <c:pt idx="5">
                  <c:v>41.9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Специальности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92.6</c:v>
                </c:pt>
                <c:pt idx="1">
                  <c:v>73.8</c:v>
                </c:pt>
                <c:pt idx="2">
                  <c:v>81.7</c:v>
                </c:pt>
                <c:pt idx="3">
                  <c:v>84.6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2.6</c:v>
                </c:pt>
                <c:pt idx="1">
                  <c:v>3</c:v>
                </c:pt>
                <c:pt idx="2">
                  <c:v>2.4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4.8</c:v>
                </c:pt>
                <c:pt idx="1">
                  <c:v>23.2</c:v>
                </c:pt>
                <c:pt idx="2">
                  <c:v>15.9</c:v>
                </c:pt>
                <c:pt idx="3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46.5</c:v>
                </c:pt>
                <c:pt idx="2">
                  <c:v>66.7</c:v>
                </c:pt>
                <c:pt idx="3">
                  <c:v>50</c:v>
                </c:pt>
                <c:pt idx="4">
                  <c:v>66.7</c:v>
                </c:pt>
                <c:pt idx="5">
                  <c:v>58.2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53.5</c:v>
                </c:pt>
                <c:pt idx="2">
                  <c:v>33.299999999999997</c:v>
                </c:pt>
                <c:pt idx="3">
                  <c:v>0</c:v>
                </c:pt>
                <c:pt idx="4">
                  <c:v>33.299999999999997</c:v>
                </c:pt>
                <c:pt idx="5">
                  <c:v>41.8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Специальности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89.3</c:v>
                </c:pt>
                <c:pt idx="1">
                  <c:v>70.8</c:v>
                </c:pt>
                <c:pt idx="2">
                  <c:v>89.2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4.2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6.5</c:v>
                </c:pt>
                <c:pt idx="1">
                  <c:v>23.2</c:v>
                </c:pt>
                <c:pt idx="2">
                  <c:v>11.8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92.9</c:v>
                </c:pt>
                <c:pt idx="2">
                  <c:v>83.3</c:v>
                </c:pt>
                <c:pt idx="3">
                  <c:v>50</c:v>
                </c:pt>
                <c:pt idx="4">
                  <c:v>66.7</c:v>
                </c:pt>
                <c:pt idx="5">
                  <c:v>73.599999999999994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7.1</c:v>
                </c:pt>
                <c:pt idx="2">
                  <c:v>16.7</c:v>
                </c:pt>
                <c:pt idx="3">
                  <c:v>0</c:v>
                </c:pt>
                <c:pt idx="4">
                  <c:v>33.299999999999997</c:v>
                </c:pt>
                <c:pt idx="5">
                  <c:v>26.4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Специальности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94.4</c:v>
                </c:pt>
                <c:pt idx="1">
                  <c:v>79.599999999999994</c:v>
                </c:pt>
                <c:pt idx="2">
                  <c:v>89.2</c:v>
                </c:pt>
                <c:pt idx="3">
                  <c:v>84.6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5.6</c:v>
                </c:pt>
                <c:pt idx="1">
                  <c:v>13.9</c:v>
                </c:pt>
                <c:pt idx="2">
                  <c:v>2.4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6.5</c:v>
                </c:pt>
                <c:pt idx="2">
                  <c:v>8.4</c:v>
                </c:pt>
                <c:pt idx="3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33.299999999999997</c:v>
                </c:pt>
                <c:pt idx="1">
                  <c:v>21.5</c:v>
                </c:pt>
                <c:pt idx="2">
                  <c:v>16.7</c:v>
                </c:pt>
                <c:pt idx="3">
                  <c:v>100</c:v>
                </c:pt>
                <c:pt idx="4">
                  <c:v>66.7</c:v>
                </c:pt>
                <c:pt idx="5">
                  <c:v>48.1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66.7</c:v>
                </c:pt>
                <c:pt idx="1">
                  <c:v>78.5</c:v>
                </c:pt>
                <c:pt idx="2">
                  <c:v>83.3</c:v>
                </c:pt>
                <c:pt idx="3">
                  <c:v>0</c:v>
                </c:pt>
                <c:pt idx="4">
                  <c:v>33.299999999999997</c:v>
                </c:pt>
                <c:pt idx="5">
                  <c:v>51.9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Специальности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264957264957264E-2"/>
          <c:y val="2.3966386554621848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 </c:v>
                </c:pt>
                <c:pt idx="1">
                  <c:v>Поварскои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88.7</c:v>
                </c:pt>
                <c:pt idx="1">
                  <c:v>87.3</c:v>
                </c:pt>
                <c:pt idx="2">
                  <c:v>90</c:v>
                </c:pt>
                <c:pt idx="3">
                  <c:v>96.5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 </c:v>
                </c:pt>
                <c:pt idx="1">
                  <c:v>Поварскои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</c:v>
                </c:pt>
                <c:pt idx="2">
                  <c:v>3.3</c:v>
                </c:pt>
                <c:pt idx="3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 </c:v>
                </c:pt>
                <c:pt idx="1">
                  <c:v>Поварскои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</c:v>
                </c:pt>
                <c:pt idx="1">
                  <c:v>9.6999999999999993</c:v>
                </c:pt>
                <c:pt idx="2">
                  <c:v>6.7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Специальности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95.3</c:v>
                </c:pt>
                <c:pt idx="1">
                  <c:v>80.7</c:v>
                </c:pt>
                <c:pt idx="2">
                  <c:v>84.2</c:v>
                </c:pt>
                <c:pt idx="3">
                  <c:v>84.6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6.1</c:v>
                </c:pt>
                <c:pt idx="2">
                  <c:v>6.9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4.7</c:v>
                </c:pt>
                <c:pt idx="1">
                  <c:v>13.2</c:v>
                </c:pt>
                <c:pt idx="2">
                  <c:v>8.9</c:v>
                </c:pt>
                <c:pt idx="3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92.9</c:v>
                </c:pt>
                <c:pt idx="2">
                  <c:v>83.3</c:v>
                </c:pt>
                <c:pt idx="3">
                  <c:v>100</c:v>
                </c:pt>
                <c:pt idx="4">
                  <c:v>100</c:v>
                </c:pt>
                <c:pt idx="5">
                  <c:v>93.8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7.1</c:v>
                </c:pt>
                <c:pt idx="2">
                  <c:v>16.7</c:v>
                </c:pt>
                <c:pt idx="3">
                  <c:v>0</c:v>
                </c:pt>
                <c:pt idx="4">
                  <c:v>0</c:v>
                </c:pt>
                <c:pt idx="5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Специальности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95.9</c:v>
                </c:pt>
                <c:pt idx="1">
                  <c:v>77.900000000000006</c:v>
                </c:pt>
                <c:pt idx="2">
                  <c:v>89.2</c:v>
                </c:pt>
                <c:pt idx="3">
                  <c:v>97.1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2.4</c:v>
                </c:pt>
                <c:pt idx="3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4.0999999999999996</c:v>
                </c:pt>
                <c:pt idx="1">
                  <c:v>20.100000000000001</c:v>
                </c:pt>
                <c:pt idx="2">
                  <c:v>8.4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326E-4694-9F29-99FBE953AA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85.7</c:v>
                </c:pt>
                <c:pt idx="2">
                  <c:v>100</c:v>
                </c:pt>
                <c:pt idx="3">
                  <c:v>100</c:v>
                </c:pt>
                <c:pt idx="4">
                  <c:v>66.7</c:v>
                </c:pt>
                <c:pt idx="5">
                  <c:v>83.7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14.3</c:v>
                </c:pt>
                <c:pt idx="2">
                  <c:v>0</c:v>
                </c:pt>
                <c:pt idx="3">
                  <c:v>0</c:v>
                </c:pt>
                <c:pt idx="4">
                  <c:v>33.299999999999997</c:v>
                </c:pt>
                <c:pt idx="5">
                  <c:v>16.3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Специальности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94.4</c:v>
                </c:pt>
                <c:pt idx="1">
                  <c:v>74</c:v>
                </c:pt>
                <c:pt idx="2">
                  <c:v>91.7</c:v>
                </c:pt>
                <c:pt idx="3">
                  <c:v>97.1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2.6</c:v>
                </c:pt>
                <c:pt idx="1">
                  <c:v>7.4</c:v>
                </c:pt>
                <c:pt idx="2">
                  <c:v>2.4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</c:v>
                </c:pt>
                <c:pt idx="1">
                  <c:v>18.600000000000001</c:v>
                </c:pt>
                <c:pt idx="2">
                  <c:v>5.9</c:v>
                </c:pt>
                <c:pt idx="3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85.7</c:v>
                </c:pt>
                <c:pt idx="2">
                  <c:v>100</c:v>
                </c:pt>
                <c:pt idx="3">
                  <c:v>50</c:v>
                </c:pt>
                <c:pt idx="4">
                  <c:v>100</c:v>
                </c:pt>
                <c:pt idx="5">
                  <c:v>76.8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7.1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7.2</c:v>
                </c:pt>
                <c:pt idx="2">
                  <c:v>0</c:v>
                </c:pt>
                <c:pt idx="3">
                  <c:v>50</c:v>
                </c:pt>
                <c:pt idx="4">
                  <c:v>0</c:v>
                </c:pt>
                <c:pt idx="5">
                  <c:v>16.399999999999999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Специальности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кондитерское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95.9</c:v>
                </c:pt>
                <c:pt idx="1">
                  <c:v>84.6</c:v>
                </c:pt>
                <c:pt idx="2">
                  <c:v>89.2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кондитерское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2.6</c:v>
                </c:pt>
                <c:pt idx="1">
                  <c:v>9.8000000000000007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кондитерское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1.5</c:v>
                </c:pt>
                <c:pt idx="1">
                  <c:v>5.6</c:v>
                </c:pt>
                <c:pt idx="2">
                  <c:v>11.8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85.7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86.1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7.1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7.2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Специалисты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кондитерское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91.2</c:v>
                </c:pt>
                <c:pt idx="1">
                  <c:v>72.099999999999994</c:v>
                </c:pt>
                <c:pt idx="2">
                  <c:v>89.2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кондитерское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4.3</c:v>
                </c:pt>
                <c:pt idx="1">
                  <c:v>6.4</c:v>
                </c:pt>
                <c:pt idx="2">
                  <c:v>3.3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кондитерское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4.5</c:v>
                </c:pt>
                <c:pt idx="1">
                  <c:v>11.5</c:v>
                </c:pt>
                <c:pt idx="2">
                  <c:v>7.5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264957264957264E-2"/>
          <c:y val="2.3966386554621848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67.900000000000006</c:v>
                </c:pt>
                <c:pt idx="2">
                  <c:v>83.3</c:v>
                </c:pt>
                <c:pt idx="3">
                  <c:v>100</c:v>
                </c:pt>
                <c:pt idx="4">
                  <c:v>100</c:v>
                </c:pt>
                <c:pt idx="5">
                  <c:v>83.7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7.1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25</c:v>
                </c:pt>
                <c:pt idx="2">
                  <c:v>16.7</c:v>
                </c:pt>
                <c:pt idx="3">
                  <c:v>0</c:v>
                </c:pt>
                <c:pt idx="4">
                  <c:v>0</c:v>
                </c:pt>
                <c:pt idx="5">
                  <c:v>16.3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Специальности</a:t>
            </a:r>
          </a:p>
        </c:rich>
      </c:tx>
      <c:layout>
        <c:manualLayout>
          <c:xMode val="edge"/>
          <c:yMode val="edge"/>
          <c:x val="0.19044351256658387"/>
          <c:y val="2.26885787123963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264957264957264E-2"/>
          <c:y val="2.3966386554621848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91.7</c:v>
                </c:pt>
                <c:pt idx="1">
                  <c:v>72.3</c:v>
                </c:pt>
                <c:pt idx="2">
                  <c:v>91.7</c:v>
                </c:pt>
                <c:pt idx="3">
                  <c:v>84.6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1.3</c:v>
                </c:pt>
                <c:pt idx="1">
                  <c:v>9.6999999999999993</c:v>
                </c:pt>
                <c:pt idx="2">
                  <c:v>1.9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6.4</c:v>
                </c:pt>
                <c:pt idx="1">
                  <c:v>18</c:v>
                </c:pt>
                <c:pt idx="2">
                  <c:v>6.4</c:v>
                </c:pt>
                <c:pt idx="3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264957264957264E-2"/>
          <c:y val="2.3966386554621848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66.7</c:v>
                </c:pt>
                <c:pt idx="1">
                  <c:v>39.299999999999997</c:v>
                </c:pt>
                <c:pt idx="2">
                  <c:v>66.7</c:v>
                </c:pt>
                <c:pt idx="3">
                  <c:v>100</c:v>
                </c:pt>
                <c:pt idx="4">
                  <c:v>66.7</c:v>
                </c:pt>
                <c:pt idx="5">
                  <c:v>74.5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33.299999999999997</c:v>
                </c:pt>
                <c:pt idx="1">
                  <c:v>66.7</c:v>
                </c:pt>
                <c:pt idx="2">
                  <c:v>33.299999999999997</c:v>
                </c:pt>
                <c:pt idx="3">
                  <c:v>0</c:v>
                </c:pt>
                <c:pt idx="4">
                  <c:v>33.299999999999997</c:v>
                </c:pt>
                <c:pt idx="5">
                  <c:v>21.7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Специальности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264957264957264E-2"/>
          <c:y val="2.3966386554621848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98.3</c:v>
                </c:pt>
                <c:pt idx="1">
                  <c:v>74.2</c:v>
                </c:pt>
                <c:pt idx="2">
                  <c:v>91.7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8.6999999999999993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17</c:v>
                </c:pt>
                <c:pt idx="1">
                  <c:v>17</c:v>
                </c:pt>
                <c:pt idx="2">
                  <c:v>8.3000000000000007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264957264957264E-2"/>
          <c:y val="2.3966386554621848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92.9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7.1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Специальности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264957264957264E-2"/>
          <c:y val="2.3966386554621848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95.8</c:v>
                </c:pt>
                <c:pt idx="1">
                  <c:v>80.7</c:v>
                </c:pt>
                <c:pt idx="2">
                  <c:v>91.7</c:v>
                </c:pt>
                <c:pt idx="3">
                  <c:v>87.5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2.6</c:v>
                </c:pt>
                <c:pt idx="1">
                  <c:v>15.8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1.6</c:v>
                </c:pt>
                <c:pt idx="1">
                  <c:v>9.5</c:v>
                </c:pt>
                <c:pt idx="2">
                  <c:v>8.3000000000000007</c:v>
                </c:pt>
                <c:pt idx="3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92.9</c:v>
                </c:pt>
                <c:pt idx="2">
                  <c:v>66.7</c:v>
                </c:pt>
                <c:pt idx="3">
                  <c:v>50</c:v>
                </c:pt>
                <c:pt idx="4">
                  <c:v>66.7</c:v>
                </c:pt>
                <c:pt idx="5">
                  <c:v>63.5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7.1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33.299999999999997</c:v>
                </c:pt>
                <c:pt idx="3">
                  <c:v>50</c:v>
                </c:pt>
                <c:pt idx="4">
                  <c:v>33.299999999999997</c:v>
                </c:pt>
                <c:pt idx="5">
                  <c:v>18.8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0.25368</cdr:x>
      <cdr:y>0.77672</cdr:y>
    </cdr:from>
    <cdr:to>
      <cdr:x>0.3099</cdr:x>
      <cdr:y>0.88057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25765" y="3912920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/>
            <a:t>30</a:t>
          </a:r>
        </a:p>
      </cdr:txBody>
    </cdr:sp>
  </cdr:relSizeAnchor>
  <cdr:relSizeAnchor xmlns:cdr="http://schemas.openxmlformats.org/drawingml/2006/chartDrawing">
    <cdr:from>
      <cdr:x>0.39442</cdr:x>
      <cdr:y>0.78772</cdr:y>
    </cdr:from>
    <cdr:to>
      <cdr:x>0.45063</cdr:x>
      <cdr:y>0.89158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082472" y="3968338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/>
            <a:t>15</a:t>
          </a:r>
        </a:p>
      </cdr:txBody>
    </cdr:sp>
  </cdr:relSizeAnchor>
  <cdr:relSizeAnchor xmlns:cdr="http://schemas.openxmlformats.org/drawingml/2006/chartDrawing">
    <cdr:from>
      <cdr:x>0.57512</cdr:x>
      <cdr:y>0.77672</cdr:y>
    </cdr:from>
    <cdr:to>
      <cdr:x>0.63133</cdr:x>
      <cdr:y>0.88057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952835" y="3912920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/>
            <a:t>12</a:t>
          </a:r>
        </a:p>
      </cdr:txBody>
    </cdr:sp>
  </cdr:relSizeAnchor>
  <cdr:relSizeAnchor xmlns:cdr="http://schemas.openxmlformats.org/drawingml/2006/chartDrawing">
    <cdr:from>
      <cdr:x>0.72771</cdr:x>
      <cdr:y>0.77672</cdr:y>
    </cdr:from>
    <cdr:to>
      <cdr:x>0.78392</cdr:x>
      <cdr:y>0.88057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532254" y="3912920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/>
            <a:t>18</a:t>
          </a:r>
        </a:p>
      </cdr:txBody>
    </cdr:sp>
  </cdr:relSizeAnchor>
  <cdr:relSizeAnchor xmlns:cdr="http://schemas.openxmlformats.org/drawingml/2006/chartDrawing">
    <cdr:from>
      <cdr:x>0.87628</cdr:x>
      <cdr:y>0.79714</cdr:y>
    </cdr:from>
    <cdr:to>
      <cdr:x>0.9325</cdr:x>
      <cdr:y>0.901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9070108" y="4015794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/>
            <a:t>41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0.11314</cdr:x>
      <cdr:y>0.75497</cdr:y>
    </cdr:from>
    <cdr:to>
      <cdr:x>0.16935</cdr:x>
      <cdr:y>0.85883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71039" y="3803357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/>
            <a:t>39</a:t>
          </a:r>
        </a:p>
      </cdr:txBody>
    </cdr:sp>
  </cdr:relSizeAnchor>
  <cdr:relSizeAnchor xmlns:cdr="http://schemas.openxmlformats.org/drawingml/2006/chartDrawing">
    <cdr:from>
      <cdr:x>0.37045</cdr:x>
      <cdr:y>0.75353</cdr:y>
    </cdr:from>
    <cdr:to>
      <cdr:x>0.42667</cdr:x>
      <cdr:y>0.85739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834411" y="3796100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/>
            <a:t>35</a:t>
          </a:r>
        </a:p>
      </cdr:txBody>
    </cdr:sp>
  </cdr:relSizeAnchor>
  <cdr:relSizeAnchor xmlns:cdr="http://schemas.openxmlformats.org/drawingml/2006/chartDrawing">
    <cdr:from>
      <cdr:x>0.60182</cdr:x>
      <cdr:y>0.73912</cdr:y>
    </cdr:from>
    <cdr:to>
      <cdr:x>0.65804</cdr:x>
      <cdr:y>0.84298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229268" y="3723528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/>
            <a:t>25</a:t>
          </a:r>
        </a:p>
      </cdr:txBody>
    </cdr:sp>
  </cdr:relSizeAnchor>
  <cdr:relSizeAnchor xmlns:cdr="http://schemas.openxmlformats.org/drawingml/2006/chartDrawing">
    <cdr:from>
      <cdr:x>0.84441</cdr:x>
      <cdr:y>0.77369</cdr:y>
    </cdr:from>
    <cdr:to>
      <cdr:x>0.90063</cdr:x>
      <cdr:y>0.87755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8740239" y="3897700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/>
            <a:t>24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3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5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7850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429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3134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493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696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15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37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807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0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3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74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94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19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0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85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50C8A-32CB-4ADB-991C-20CADB3CA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6844" y="2811275"/>
            <a:ext cx="8915399" cy="18592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Удовлетворенность условиями организации образовательного процесса: доступность образования, условия комфортности получения образования, организация питания и проживания, условия для лиц с ограниченными возможностями здоровья и инвалидов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>РОДИТЕЛИ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9B79CEB-E744-475D-AC06-43B8B56B17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5458265"/>
            <a:ext cx="8915399" cy="44539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Яровое 2023</a:t>
            </a:r>
          </a:p>
        </p:txBody>
      </p:sp>
    </p:spTree>
    <p:extLst>
      <p:ext uri="{BB962C8B-B14F-4D97-AF65-F5344CB8AC3E}">
        <p14:creationId xmlns:p14="http://schemas.microsoft.com/office/powerpoint/2010/main" val="3142018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5.  Обеспечен ли достаточный уровень материально-технической оснащенности образовательного процесса в техникуме (оборудование кабинетов, объектов для проведения практических занятий, библиотек)?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108394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3166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5.  Обеспечен ли достаточный уровень материально-технической оснащенности образовательного процесса в техникуме (оборудование кабинетов, объектов для проведения практических занятий, библиотек)?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524270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1765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6.  Обеспечены ли организацией условия для охраны и укрепления здоровья, организации питания обучающихся?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270266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2224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6.  Обеспечены ли организацией условия для охраны и укрепления здоровья, организации питания обучающихся?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512607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8888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7. Обеспечены ли техникумом условия для индивидуальной работы с обучающимися?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769706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6922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7. Обеспечены ли техникумом условия для индивидуальной работы с обучающимися?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0864585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9056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8.  Реализуются ли техникумом дополнительные образовательные программы?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612390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4860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8.  Реализуются ли техникумом дополнительные образовательные программы?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943157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7394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939" y="166255"/>
            <a:ext cx="10546079" cy="1280890"/>
          </a:xfrm>
        </p:spPr>
        <p:txBody>
          <a:bodyPr>
            <a:noAutofit/>
          </a:bodyPr>
          <a:lstStyle/>
          <a:p>
            <a:r>
              <a:rPr lang="ru-RU" sz="2000" b="1" dirty="0"/>
              <a:t>9.  Обеспечены ли техникумом условия для развития творческих способностей и интересов обучающихся, включая их участие в конкурсах и олимпиадах, выставках, смотрах, физкультурных мероприятиях, спортивных мероприятиях, в том числе в официальных спортивных соревнованиях, и других массовых мероприятиях?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110865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1619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939" y="166255"/>
            <a:ext cx="10546079" cy="1280890"/>
          </a:xfrm>
        </p:spPr>
        <p:txBody>
          <a:bodyPr>
            <a:noAutofit/>
          </a:bodyPr>
          <a:lstStyle/>
          <a:p>
            <a:r>
              <a:rPr lang="ru-RU" sz="2000" b="1" dirty="0"/>
              <a:t>9.  Обеспечены ли техникумом условия для развития творческих способностей и интересов обучающихся, включая их участие в конкурсах и олимпиадах, выставках, смотрах, физкультурных мероприятиях, спортивных мероприятиях, в том числе в официальных спортивных соревнованиях, и других массовых мероприятиях?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640863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7956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1.	</a:t>
            </a:r>
            <a:r>
              <a:rPr lang="ru-RU" sz="2400" b="1" dirty="0">
                <a:solidFill>
                  <a:srgbClr val="002060"/>
                </a:solidFill>
              </a:rPr>
              <a:t>Достаточно ли полная и актуальная информация об организации и ее деятельности размещена на официальном сайте в информационно-телекоммуникационной сети «Интернет»?</a:t>
            </a: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234088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78181" y="5597236"/>
            <a:ext cx="581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115914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939" y="166255"/>
            <a:ext cx="10546079" cy="1280890"/>
          </a:xfrm>
        </p:spPr>
        <p:txBody>
          <a:bodyPr>
            <a:noAutofit/>
          </a:bodyPr>
          <a:lstStyle/>
          <a:p>
            <a:r>
              <a:rPr lang="ru-RU" sz="2000" b="1" dirty="0"/>
              <a:t>10. Обеспечены ли техникумом условия для обучения и воспитания обучающихся с ограниченными возможностями здоровья и инвалидов?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168903"/>
              </p:ext>
            </p:extLst>
          </p:nvPr>
        </p:nvGraphicFramePr>
        <p:xfrm>
          <a:off x="1333335" y="1447145"/>
          <a:ext cx="10350665" cy="5288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320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939" y="166255"/>
            <a:ext cx="10546079" cy="1280890"/>
          </a:xfrm>
        </p:spPr>
        <p:txBody>
          <a:bodyPr>
            <a:noAutofit/>
          </a:bodyPr>
          <a:lstStyle/>
          <a:p>
            <a:r>
              <a:rPr lang="ru-RU" sz="2000" b="1" dirty="0"/>
              <a:t>10. Обеспечены ли техникумом условия для обучения и воспитания обучающихся с ограниченными возможностями здоровья и инвалидов?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359729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3433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93964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11. Считаете ли Вы работников техникума доброжелательными и вежливыми?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876494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2458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939" y="166255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11. Считаете ли Вы работников техникума доброжелательными и вежливыми?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183121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516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93964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12. Удовлетворены ли Вы компетентностью работников техникума?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935657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259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93964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12. Удовлетворены ли Вы компетентностью работников техникума?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044159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44998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93964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13. Удовлетворены ли Вы качеством предоставляемых техникумом образовательных услуг?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1657317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09216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93964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13. Удовлетворены ли Вы качеством предоставляемых техникумом образовательных услуг?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630672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04055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93964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14. Готовы ли Вы рекомендовать техникум Вашим родственникам, друзьям, знакомым?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696045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81293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93964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14. Готовы ли Вы рекомендовать техникум Вашим родственникам, друзьям, знакомым?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505091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636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1.	</a:t>
            </a:r>
            <a:r>
              <a:rPr lang="ru-RU" sz="2400" b="1" dirty="0">
                <a:solidFill>
                  <a:srgbClr val="002060"/>
                </a:solidFill>
              </a:rPr>
              <a:t>Достаточно ли полная и актуальная информация об организации и ее деятельности размещена на официальном сайте в информационно-телекоммуникационной сети «Интернет»?</a:t>
            </a: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539360"/>
              </p:ext>
            </p:extLst>
          </p:nvPr>
        </p:nvGraphicFramePr>
        <p:xfrm>
          <a:off x="709220" y="1640114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725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521" y="246069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2. Указаны ли на официальном сайте организации сведения о педагогических работниках организации?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522915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8769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2. Указаны ли на официальном сайте организации сведения о педагогических работниках организации?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397113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7985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3. Есть ли возможность обратиться в техникум с помощью электронных сервисов, в том числе внести предложения, направленные на улучшение работы организации?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091945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3719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521" y="246069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3. Есть ли возможность обратиться в техникум с помощью электронных сервисов, в том числе внести предложения, направленные на улучшение работы организации?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826955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0737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4. Есть ли возможность узнать о ходе рассмотрения обращения в техникум (по телефону, по электронной почте, с помощью электронных сервисов, доступных на официальном сайте организации)?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378150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254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521" y="246069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4. Есть ли возможность узнать о ходе рассмотрения обращения в техникум (по телефону, по электронной почте, с помощью электронных сервисов, доступных на официальном сайте организации)?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915664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503576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301</TotalTime>
  <Words>550</Words>
  <Application>Microsoft Office PowerPoint</Application>
  <PresentationFormat>Широкоэкранный</PresentationFormat>
  <Paragraphs>68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Arial</vt:lpstr>
      <vt:lpstr>Century Gothic</vt:lpstr>
      <vt:lpstr>Wingdings 3</vt:lpstr>
      <vt:lpstr>Легкий дым</vt:lpstr>
      <vt:lpstr>Удовлетворенность условиями организации образовательного процесса: доступность образования, условия комфортности получения образования, организация питания и проживания, условия для лиц с ограниченными возможностями здоровья и инвалидов РОДИТЕЛИ</vt:lpstr>
      <vt:lpstr>1. Достаточно ли полная и актуальная информация об организации и ее деятельности размещена на официальном сайте в информационно-телекоммуникационной сети «Интернет»?</vt:lpstr>
      <vt:lpstr>1. Достаточно ли полная и актуальная информация об организации и ее деятельности размещена на официальном сайте в информационно-телекоммуникационной сети «Интернет»?</vt:lpstr>
      <vt:lpstr>2. Указаны ли на официальном сайте организации сведения о педагогических работниках организации?</vt:lpstr>
      <vt:lpstr>2. Указаны ли на официальном сайте организации сведения о педагогических работниках организации?</vt:lpstr>
      <vt:lpstr>3. Есть ли возможность обратиться в техникум с помощью электронных сервисов, в том числе внести предложения, направленные на улучшение работы организации? </vt:lpstr>
      <vt:lpstr>3. Есть ли возможность обратиться в техникум с помощью электронных сервисов, в том числе внести предложения, направленные на улучшение работы организации? </vt:lpstr>
      <vt:lpstr>4. Есть ли возможность узнать о ходе рассмотрения обращения в техникум (по телефону, по электронной почте, с помощью электронных сервисов, доступных на официальном сайте организации)?</vt:lpstr>
      <vt:lpstr>4. Есть ли возможность узнать о ходе рассмотрения обращения в техникум (по телефону, по электронной почте, с помощью электронных сервисов, доступных на официальном сайте организации)?</vt:lpstr>
      <vt:lpstr>5.  Обеспечен ли достаточный уровень материально-технической оснащенности образовательного процесса в техникуме (оборудование кабинетов, объектов для проведения практических занятий, библиотек)?</vt:lpstr>
      <vt:lpstr>5.  Обеспечен ли достаточный уровень материально-технической оснащенности образовательного процесса в техникуме (оборудование кабинетов, объектов для проведения практических занятий, библиотек)?</vt:lpstr>
      <vt:lpstr>6.  Обеспечены ли организацией условия для охраны и укрепления здоровья, организации питания обучающихся?</vt:lpstr>
      <vt:lpstr>6.  Обеспечены ли организацией условия для охраны и укрепления здоровья, организации питания обучающихся?</vt:lpstr>
      <vt:lpstr>7. Обеспечены ли техникумом условия для индивидуальной работы с обучающимися?</vt:lpstr>
      <vt:lpstr>7. Обеспечены ли техникумом условия для индивидуальной работы с обучающимися?</vt:lpstr>
      <vt:lpstr>8.  Реализуются ли техникумом дополнительные образовательные программы?</vt:lpstr>
      <vt:lpstr>8.  Реализуются ли техникумом дополнительные образовательные программы?</vt:lpstr>
      <vt:lpstr>9.  Обеспечены ли техникумом условия для развития творческих способностей и интересов обучающихся, включая их участие в конкурсах и олимпиадах, выставках, смотрах, физкультурных мероприятиях, спортивных мероприятиях, в том числе в официальных спортивных соревнованиях, и других массовых мероприятиях?</vt:lpstr>
      <vt:lpstr>9.  Обеспечены ли техникумом условия для развития творческих способностей и интересов обучающихся, включая их участие в конкурсах и олимпиадах, выставках, смотрах, физкультурных мероприятиях, спортивных мероприятиях, в том числе в официальных спортивных соревнованиях, и других массовых мероприятиях?</vt:lpstr>
      <vt:lpstr>10. Обеспечены ли техникумом условия для обучения и воспитания обучающихся с ограниченными возможностями здоровья и инвалидов?</vt:lpstr>
      <vt:lpstr>10. Обеспечены ли техникумом условия для обучения и воспитания обучающихся с ограниченными возможностями здоровья и инвалидов?</vt:lpstr>
      <vt:lpstr>11. Считаете ли Вы работников техникума доброжелательными и вежливыми?</vt:lpstr>
      <vt:lpstr>11. Считаете ли Вы работников техникума доброжелательными и вежливыми?</vt:lpstr>
      <vt:lpstr>12. Удовлетворены ли Вы компетентностью работников техникума?</vt:lpstr>
      <vt:lpstr>12. Удовлетворены ли Вы компетентностью работников техникума?</vt:lpstr>
      <vt:lpstr>13. Удовлетворены ли Вы качеством предоставляемых техникумом образовательных услуг?</vt:lpstr>
      <vt:lpstr>13. Удовлетворены ли Вы качеством предоставляемых техникумом образовательных услуг?</vt:lpstr>
      <vt:lpstr>14. Готовы ли Вы рекомендовать техникум Вашим родственникам, друзьям, знакомым?</vt:lpstr>
      <vt:lpstr>14. Готовы ли Вы рекомендовать техникум Вашим родственникам, друзьям, знакомым?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lena_yakunina1969@outlook.com</dc:creator>
  <cp:lastModifiedBy>Elena</cp:lastModifiedBy>
  <cp:revision>30</cp:revision>
  <dcterms:created xsi:type="dcterms:W3CDTF">2023-06-20T16:21:05Z</dcterms:created>
  <dcterms:modified xsi:type="dcterms:W3CDTF">2023-09-20T08:19:48Z</dcterms:modified>
</cp:coreProperties>
</file>