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charts/chart25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ppt/charts/chart26.xml" ContentType="application/vnd.openxmlformats-officedocument.drawingml.chart+xml"/>
  <Override PartName="/ppt/charts/style26.xml" ContentType="application/vnd.ms-office.chartstyle+xml"/>
  <Override PartName="/ppt/charts/colors26.xml" ContentType="application/vnd.ms-office.chartcolorstyle+xml"/>
  <Override PartName="/ppt/charts/chart27.xml" ContentType="application/vnd.openxmlformats-officedocument.drawingml.chart+xml"/>
  <Override PartName="/ppt/charts/style27.xml" ContentType="application/vnd.ms-office.chartstyle+xml"/>
  <Override PartName="/ppt/charts/colors27.xml" ContentType="application/vnd.ms-office.chartcolorstyle+xml"/>
  <Override PartName="/ppt/charts/chart28.xml" ContentType="application/vnd.openxmlformats-officedocument.drawingml.chart+xml"/>
  <Override PartName="/ppt/charts/style28.xml" ContentType="application/vnd.ms-office.chartstyle+xml"/>
  <Override PartName="/ppt/charts/colors2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5" r:id="rId3"/>
    <p:sldId id="296" r:id="rId4"/>
    <p:sldId id="297" r:id="rId5"/>
    <p:sldId id="298" r:id="rId6"/>
    <p:sldId id="299" r:id="rId7"/>
    <p:sldId id="300" r:id="rId8"/>
    <p:sldId id="301" r:id="rId9"/>
    <p:sldId id="302" r:id="rId10"/>
    <p:sldId id="303" r:id="rId11"/>
    <p:sldId id="304" r:id="rId12"/>
    <p:sldId id="305" r:id="rId13"/>
    <p:sldId id="306" r:id="rId14"/>
    <p:sldId id="307" r:id="rId15"/>
    <p:sldId id="308" r:id="rId16"/>
    <p:sldId id="309" r:id="rId17"/>
    <p:sldId id="310" r:id="rId18"/>
    <p:sldId id="311" r:id="rId19"/>
    <p:sldId id="312" r:id="rId20"/>
    <p:sldId id="313" r:id="rId21"/>
    <p:sldId id="314" r:id="rId22"/>
    <p:sldId id="315" r:id="rId23"/>
    <p:sldId id="316" r:id="rId24"/>
    <p:sldId id="317" r:id="rId25"/>
    <p:sldId id="318" r:id="rId26"/>
    <p:sldId id="319" r:id="rId27"/>
    <p:sldId id="320" r:id="rId28"/>
    <p:sldId id="321" r:id="rId29"/>
    <p:sldId id="322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D2E624D9-B4D0-4588-BC28-D0570F5EF374}">
          <p14:sldIdLst>
            <p14:sldId id="256"/>
            <p14:sldId id="295"/>
            <p14:sldId id="296"/>
            <p14:sldId id="297"/>
            <p14:sldId id="298"/>
            <p14:sldId id="299"/>
            <p14:sldId id="300"/>
            <p14:sldId id="301"/>
            <p14:sldId id="302"/>
            <p14:sldId id="303"/>
            <p14:sldId id="304"/>
            <p14:sldId id="305"/>
            <p14:sldId id="306"/>
            <p14:sldId id="307"/>
            <p14:sldId id="308"/>
            <p14:sldId id="309"/>
            <p14:sldId id="310"/>
            <p14:sldId id="311"/>
            <p14:sldId id="312"/>
            <p14:sldId id="313"/>
            <p14:sldId id="314"/>
            <p14:sldId id="315"/>
            <p14:sldId id="316"/>
            <p14:sldId id="317"/>
            <p14:sldId id="318"/>
            <p14:sldId id="319"/>
            <p14:sldId id="320"/>
            <p14:sldId id="321"/>
            <p14:sldId id="32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3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4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5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6.xlsx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7.xlsx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8.xlsx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9.xlsx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0.xlsx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1.xlsx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2.xlsx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3.xlsx"/><Relationship Id="rId2" Type="http://schemas.microsoft.com/office/2011/relationships/chartColorStyle" Target="colors24.xml"/><Relationship Id="rId1" Type="http://schemas.microsoft.com/office/2011/relationships/chartStyle" Target="style24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4.xlsx"/><Relationship Id="rId2" Type="http://schemas.microsoft.com/office/2011/relationships/chartColorStyle" Target="colors25.xml"/><Relationship Id="rId1" Type="http://schemas.microsoft.com/office/2011/relationships/chartStyle" Target="style25.xm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5.xlsx"/><Relationship Id="rId2" Type="http://schemas.microsoft.com/office/2011/relationships/chartColorStyle" Target="colors26.xml"/><Relationship Id="rId1" Type="http://schemas.microsoft.com/office/2011/relationships/chartStyle" Target="style26.xml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6.xlsx"/><Relationship Id="rId2" Type="http://schemas.microsoft.com/office/2011/relationships/chartColorStyle" Target="colors27.xml"/><Relationship Id="rId1" Type="http://schemas.microsoft.com/office/2011/relationships/chartStyle" Target="style27.xml"/></Relationships>
</file>

<file path=ppt/charts/_rels/chart2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7.xlsx"/><Relationship Id="rId2" Type="http://schemas.microsoft.com/office/2011/relationships/chartColorStyle" Target="colors28.xml"/><Relationship Id="rId1" Type="http://schemas.microsoft.com/office/2011/relationships/chartStyle" Target="style28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>
                <a:solidFill>
                  <a:srgbClr val="002060"/>
                </a:solidFill>
              </a:rPr>
              <a:t>Профессии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2.7264957264957264E-2"/>
          <c:y val="2.3966386554621848E-2"/>
          <c:w val="0.94994301994302"/>
          <c:h val="0.617891351816317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100</c:v>
                </c:pt>
                <c:pt idx="1">
                  <c:v>78.599999999999994</c:v>
                </c:pt>
                <c:pt idx="2">
                  <c:v>83.3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E7-419C-B20E-2F5ED7C6EFD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E7-419C-B20E-2F5ED7C6EFD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затрудняюсь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FF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0</c:v>
                </c:pt>
                <c:pt idx="1">
                  <c:v>21.4</c:v>
                </c:pt>
                <c:pt idx="2">
                  <c:v>16.7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E7-419C-B20E-2F5ED7C6EF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8529024"/>
        <c:axId val="804594096"/>
      </c:barChart>
      <c:catAx>
        <c:axId val="858529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04594096"/>
        <c:crosses val="autoZero"/>
        <c:auto val="1"/>
        <c:lblAlgn val="ctr"/>
        <c:lblOffset val="100"/>
        <c:noMultiLvlLbl val="0"/>
      </c:catAx>
      <c:valAx>
        <c:axId val="804594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58529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>
                <a:solidFill>
                  <a:srgbClr val="002060"/>
                </a:solidFill>
              </a:rPr>
              <a:t>Специальности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2.7264957264957264E-2"/>
          <c:y val="2.3966386554621848E-2"/>
          <c:w val="0.94994301994302"/>
          <c:h val="0.617891351816317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83.3</c:v>
                </c:pt>
                <c:pt idx="1">
                  <c:v>86</c:v>
                </c:pt>
                <c:pt idx="2">
                  <c:v>91.7</c:v>
                </c:pt>
                <c:pt idx="3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E7-419C-B20E-2F5ED7C6EFD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2.8</c:v>
                </c:pt>
                <c:pt idx="1">
                  <c:v>7.4</c:v>
                </c:pt>
                <c:pt idx="2">
                  <c:v>1.9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E7-419C-B20E-2F5ED7C6EFD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затрудняюсь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FF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13.9</c:v>
                </c:pt>
                <c:pt idx="1">
                  <c:v>6.6</c:v>
                </c:pt>
                <c:pt idx="2">
                  <c:v>6.4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E7-419C-B20E-2F5ED7C6EF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8529024"/>
        <c:axId val="804594096"/>
      </c:barChart>
      <c:catAx>
        <c:axId val="858529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04594096"/>
        <c:crosses val="autoZero"/>
        <c:auto val="1"/>
        <c:lblAlgn val="ctr"/>
        <c:lblOffset val="100"/>
        <c:noMultiLvlLbl val="0"/>
      </c:catAx>
      <c:valAx>
        <c:axId val="804594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58529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>
                <a:solidFill>
                  <a:srgbClr val="002060"/>
                </a:solidFill>
              </a:rPr>
              <a:t>Профессии</a:t>
            </a:r>
          </a:p>
        </c:rich>
      </c:tx>
      <c:layout>
        <c:manualLayout>
          <c:xMode val="edge"/>
          <c:yMode val="edge"/>
          <c:x val="0.57569199660118453"/>
          <c:y val="1.512571914159757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9766333853911803E-2"/>
          <c:y val="3.4050137590449121E-2"/>
          <c:w val="0.94994301994302"/>
          <c:h val="0.617891351816317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100</c:v>
                </c:pt>
                <c:pt idx="1">
                  <c:v>92.9</c:v>
                </c:pt>
                <c:pt idx="2">
                  <c:v>83.3</c:v>
                </c:pt>
                <c:pt idx="3">
                  <c:v>100</c:v>
                </c:pt>
                <c:pt idx="4">
                  <c:v>100</c:v>
                </c:pt>
                <c:pt idx="5">
                  <c:v>77.400000000000006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E7-419C-B20E-2F5ED7C6EFD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E7-419C-B20E-2F5ED7C6EFD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затрудняюсь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FF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0</c:v>
                </c:pt>
                <c:pt idx="1">
                  <c:v>7.1</c:v>
                </c:pt>
                <c:pt idx="2">
                  <c:v>16.7</c:v>
                </c:pt>
                <c:pt idx="3">
                  <c:v>0</c:v>
                </c:pt>
                <c:pt idx="4">
                  <c:v>0</c:v>
                </c:pt>
                <c:pt idx="5">
                  <c:v>18.8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E7-419C-B20E-2F5ED7C6EFDC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Столбец2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Лист1!$E$2:$E$7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00-B6A6-4994-9BCA-90502C31BB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8529024"/>
        <c:axId val="804594096"/>
      </c:barChart>
      <c:catAx>
        <c:axId val="858529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04594096"/>
        <c:crosses val="autoZero"/>
        <c:auto val="1"/>
        <c:lblAlgn val="ctr"/>
        <c:lblOffset val="100"/>
        <c:noMultiLvlLbl val="0"/>
      </c:catAx>
      <c:valAx>
        <c:axId val="804594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58529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>
                <a:solidFill>
                  <a:srgbClr val="002060"/>
                </a:solidFill>
              </a:rPr>
              <a:t>Специальности</a:t>
            </a:r>
          </a:p>
        </c:rich>
      </c:tx>
      <c:layout>
        <c:manualLayout>
          <c:xMode val="edge"/>
          <c:yMode val="edge"/>
          <c:x val="0.57569199660118453"/>
          <c:y val="1.512571914159757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9766333853911803E-2"/>
          <c:y val="3.4050137590449121E-2"/>
          <c:w val="0.94994301994302"/>
          <c:h val="0.617891351816317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95.7</c:v>
                </c:pt>
                <c:pt idx="1">
                  <c:v>84.4</c:v>
                </c:pt>
                <c:pt idx="2">
                  <c:v>84.2</c:v>
                </c:pt>
                <c:pt idx="3">
                  <c:v>84.6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E7-419C-B20E-2F5ED7C6EFD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4.3</c:v>
                </c:pt>
                <c:pt idx="1">
                  <c:v>9.1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E7-419C-B20E-2F5ED7C6EFD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затрудняюсь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FF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0</c:v>
                </c:pt>
                <c:pt idx="1">
                  <c:v>6.5</c:v>
                </c:pt>
                <c:pt idx="2">
                  <c:v>15.8</c:v>
                </c:pt>
                <c:pt idx="3">
                  <c:v>15.4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E7-419C-B20E-2F5ED7C6EF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8529024"/>
        <c:axId val="804594096"/>
      </c:barChart>
      <c:catAx>
        <c:axId val="858529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04594096"/>
        <c:crosses val="autoZero"/>
        <c:auto val="1"/>
        <c:lblAlgn val="ctr"/>
        <c:lblOffset val="100"/>
        <c:noMultiLvlLbl val="0"/>
      </c:catAx>
      <c:valAx>
        <c:axId val="804594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58529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>
                <a:solidFill>
                  <a:srgbClr val="002060"/>
                </a:solidFill>
              </a:rPr>
              <a:t>Профессии</a:t>
            </a:r>
          </a:p>
        </c:rich>
      </c:tx>
      <c:layout>
        <c:manualLayout>
          <c:xMode val="edge"/>
          <c:yMode val="edge"/>
          <c:x val="0.57569199660118453"/>
          <c:y val="1.512571914159757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9766333853911803E-2"/>
          <c:y val="3.4050137590449121E-2"/>
          <c:w val="0.94994301994302"/>
          <c:h val="0.617891351816317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66.7</c:v>
                </c:pt>
                <c:pt idx="1">
                  <c:v>50</c:v>
                </c:pt>
                <c:pt idx="2">
                  <c:v>66.7</c:v>
                </c:pt>
                <c:pt idx="3">
                  <c:v>100</c:v>
                </c:pt>
                <c:pt idx="4">
                  <c:v>66.7</c:v>
                </c:pt>
                <c:pt idx="5">
                  <c:v>51.9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E7-419C-B20E-2F5ED7C6EFD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0</c:v>
                </c:pt>
                <c:pt idx="1">
                  <c:v>8.3000000000000007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E7-419C-B20E-2F5ED7C6EFD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затрудняюсь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FF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33.299999999999997</c:v>
                </c:pt>
                <c:pt idx="1">
                  <c:v>41.7</c:v>
                </c:pt>
                <c:pt idx="2">
                  <c:v>33.299999999999997</c:v>
                </c:pt>
                <c:pt idx="3">
                  <c:v>0</c:v>
                </c:pt>
                <c:pt idx="4">
                  <c:v>33.299999999999997</c:v>
                </c:pt>
                <c:pt idx="5">
                  <c:v>41.9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E7-419C-B20E-2F5ED7C6EF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8529024"/>
        <c:axId val="804594096"/>
      </c:barChart>
      <c:catAx>
        <c:axId val="858529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04594096"/>
        <c:crosses val="autoZero"/>
        <c:auto val="1"/>
        <c:lblAlgn val="ctr"/>
        <c:lblOffset val="100"/>
        <c:noMultiLvlLbl val="0"/>
      </c:catAx>
      <c:valAx>
        <c:axId val="804594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58529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>
                <a:solidFill>
                  <a:srgbClr val="002060"/>
                </a:solidFill>
              </a:rPr>
              <a:t>Специальности</a:t>
            </a:r>
          </a:p>
        </c:rich>
      </c:tx>
      <c:layout>
        <c:manualLayout>
          <c:xMode val="edge"/>
          <c:yMode val="edge"/>
          <c:x val="0.57569199660118453"/>
          <c:y val="1.512571914159757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9766333853911803E-2"/>
          <c:y val="3.4050137590449121E-2"/>
          <c:w val="0.94994301994302"/>
          <c:h val="0.617891351816317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92.6</c:v>
                </c:pt>
                <c:pt idx="1">
                  <c:v>73.8</c:v>
                </c:pt>
                <c:pt idx="2">
                  <c:v>81.7</c:v>
                </c:pt>
                <c:pt idx="3">
                  <c:v>84.6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E7-419C-B20E-2F5ED7C6EFD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2.6</c:v>
                </c:pt>
                <c:pt idx="1">
                  <c:v>3</c:v>
                </c:pt>
                <c:pt idx="2">
                  <c:v>2.4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E7-419C-B20E-2F5ED7C6EFD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затрудняюсь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FF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4.8</c:v>
                </c:pt>
                <c:pt idx="1">
                  <c:v>23.2</c:v>
                </c:pt>
                <c:pt idx="2">
                  <c:v>15.9</c:v>
                </c:pt>
                <c:pt idx="3">
                  <c:v>15.4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E7-419C-B20E-2F5ED7C6EF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8529024"/>
        <c:axId val="804594096"/>
      </c:barChart>
      <c:catAx>
        <c:axId val="858529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04594096"/>
        <c:crosses val="autoZero"/>
        <c:auto val="1"/>
        <c:lblAlgn val="ctr"/>
        <c:lblOffset val="100"/>
        <c:noMultiLvlLbl val="0"/>
      </c:catAx>
      <c:valAx>
        <c:axId val="804594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58529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>
                <a:solidFill>
                  <a:srgbClr val="002060"/>
                </a:solidFill>
              </a:rPr>
              <a:t>Профессии</a:t>
            </a:r>
          </a:p>
        </c:rich>
      </c:tx>
      <c:layout>
        <c:manualLayout>
          <c:xMode val="edge"/>
          <c:yMode val="edge"/>
          <c:x val="0.57569199660118453"/>
          <c:y val="1.512571914159757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9766333853911803E-2"/>
          <c:y val="3.4050137590449121E-2"/>
          <c:w val="0.94994301994302"/>
          <c:h val="0.617891351816317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100</c:v>
                </c:pt>
                <c:pt idx="1">
                  <c:v>46.5</c:v>
                </c:pt>
                <c:pt idx="2">
                  <c:v>66.7</c:v>
                </c:pt>
                <c:pt idx="3">
                  <c:v>50</c:v>
                </c:pt>
                <c:pt idx="4">
                  <c:v>66.7</c:v>
                </c:pt>
                <c:pt idx="5">
                  <c:v>58.2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E7-419C-B20E-2F5ED7C6EFD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50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E7-419C-B20E-2F5ED7C6EFD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затрудняюсь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FF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0</c:v>
                </c:pt>
                <c:pt idx="1">
                  <c:v>53.5</c:v>
                </c:pt>
                <c:pt idx="2">
                  <c:v>33.299999999999997</c:v>
                </c:pt>
                <c:pt idx="3">
                  <c:v>0</c:v>
                </c:pt>
                <c:pt idx="4">
                  <c:v>33.299999999999997</c:v>
                </c:pt>
                <c:pt idx="5">
                  <c:v>41.8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E7-419C-B20E-2F5ED7C6EF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8529024"/>
        <c:axId val="804594096"/>
      </c:barChart>
      <c:catAx>
        <c:axId val="858529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04594096"/>
        <c:crosses val="autoZero"/>
        <c:auto val="1"/>
        <c:lblAlgn val="ctr"/>
        <c:lblOffset val="100"/>
        <c:noMultiLvlLbl val="0"/>
      </c:catAx>
      <c:valAx>
        <c:axId val="804594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58529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>
                <a:solidFill>
                  <a:srgbClr val="002060"/>
                </a:solidFill>
              </a:rPr>
              <a:t>Специальности</a:t>
            </a:r>
          </a:p>
        </c:rich>
      </c:tx>
      <c:layout>
        <c:manualLayout>
          <c:xMode val="edge"/>
          <c:yMode val="edge"/>
          <c:x val="0.57569199660118453"/>
          <c:y val="1.512571914159757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9766333853911803E-2"/>
          <c:y val="3.4050137590449121E-2"/>
          <c:w val="0.94994301994302"/>
          <c:h val="0.617891351816317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89.3</c:v>
                </c:pt>
                <c:pt idx="1">
                  <c:v>70.8</c:v>
                </c:pt>
                <c:pt idx="2">
                  <c:v>89.2</c:v>
                </c:pt>
                <c:pt idx="3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E7-419C-B20E-2F5ED7C6EFD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4.2</c:v>
                </c:pt>
                <c:pt idx="1">
                  <c:v>6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E7-419C-B20E-2F5ED7C6EFD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затрудняюсь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FF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6.5</c:v>
                </c:pt>
                <c:pt idx="1">
                  <c:v>23.2</c:v>
                </c:pt>
                <c:pt idx="2">
                  <c:v>11.8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E7-419C-B20E-2F5ED7C6EF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8529024"/>
        <c:axId val="804594096"/>
      </c:barChart>
      <c:catAx>
        <c:axId val="858529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04594096"/>
        <c:crosses val="autoZero"/>
        <c:auto val="1"/>
        <c:lblAlgn val="ctr"/>
        <c:lblOffset val="100"/>
        <c:noMultiLvlLbl val="0"/>
      </c:catAx>
      <c:valAx>
        <c:axId val="804594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58529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>
                <a:solidFill>
                  <a:srgbClr val="002060"/>
                </a:solidFill>
              </a:rPr>
              <a:t>Профессии</a:t>
            </a:r>
          </a:p>
        </c:rich>
      </c:tx>
      <c:layout>
        <c:manualLayout>
          <c:xMode val="edge"/>
          <c:yMode val="edge"/>
          <c:x val="0.57569199660118453"/>
          <c:y val="1.512571914159757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9766333853911803E-2"/>
          <c:y val="3.4050137590449121E-2"/>
          <c:w val="0.94994301994302"/>
          <c:h val="0.617891351816317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100</c:v>
                </c:pt>
                <c:pt idx="1">
                  <c:v>92.9</c:v>
                </c:pt>
                <c:pt idx="2">
                  <c:v>83.3</c:v>
                </c:pt>
                <c:pt idx="3">
                  <c:v>50</c:v>
                </c:pt>
                <c:pt idx="4">
                  <c:v>66.7</c:v>
                </c:pt>
                <c:pt idx="5">
                  <c:v>73.599999999999994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E7-419C-B20E-2F5ED7C6EFD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50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E7-419C-B20E-2F5ED7C6EFD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затрудняюсь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FF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0</c:v>
                </c:pt>
                <c:pt idx="1">
                  <c:v>7.1</c:v>
                </c:pt>
                <c:pt idx="2">
                  <c:v>16.7</c:v>
                </c:pt>
                <c:pt idx="3">
                  <c:v>0</c:v>
                </c:pt>
                <c:pt idx="4">
                  <c:v>33.299999999999997</c:v>
                </c:pt>
                <c:pt idx="5">
                  <c:v>26.4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E7-419C-B20E-2F5ED7C6EF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8529024"/>
        <c:axId val="804594096"/>
      </c:barChart>
      <c:catAx>
        <c:axId val="858529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04594096"/>
        <c:crosses val="autoZero"/>
        <c:auto val="1"/>
        <c:lblAlgn val="ctr"/>
        <c:lblOffset val="100"/>
        <c:noMultiLvlLbl val="0"/>
      </c:catAx>
      <c:valAx>
        <c:axId val="804594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58529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>
                <a:solidFill>
                  <a:srgbClr val="002060"/>
                </a:solidFill>
              </a:rPr>
              <a:t>Специальности</a:t>
            </a:r>
          </a:p>
        </c:rich>
      </c:tx>
      <c:layout>
        <c:manualLayout>
          <c:xMode val="edge"/>
          <c:yMode val="edge"/>
          <c:x val="0.57569199660118453"/>
          <c:y val="1.512571914159757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9766333853911803E-2"/>
          <c:y val="3.4050137590449121E-2"/>
          <c:w val="0.94994301994302"/>
          <c:h val="0.617891351816317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94.4</c:v>
                </c:pt>
                <c:pt idx="1">
                  <c:v>79.599999999999994</c:v>
                </c:pt>
                <c:pt idx="2">
                  <c:v>89.2</c:v>
                </c:pt>
                <c:pt idx="3">
                  <c:v>84.6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E7-419C-B20E-2F5ED7C6EFD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5.6</c:v>
                </c:pt>
                <c:pt idx="1">
                  <c:v>13.9</c:v>
                </c:pt>
                <c:pt idx="2">
                  <c:v>2.4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E7-419C-B20E-2F5ED7C6EFD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затрудняюсь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FF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0</c:v>
                </c:pt>
                <c:pt idx="1">
                  <c:v>6.5</c:v>
                </c:pt>
                <c:pt idx="2">
                  <c:v>8.4</c:v>
                </c:pt>
                <c:pt idx="3">
                  <c:v>15.4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E7-419C-B20E-2F5ED7C6EF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8529024"/>
        <c:axId val="804594096"/>
      </c:barChart>
      <c:catAx>
        <c:axId val="858529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04594096"/>
        <c:crosses val="autoZero"/>
        <c:auto val="1"/>
        <c:lblAlgn val="ctr"/>
        <c:lblOffset val="100"/>
        <c:noMultiLvlLbl val="0"/>
      </c:catAx>
      <c:valAx>
        <c:axId val="804594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58529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>
                <a:solidFill>
                  <a:srgbClr val="002060"/>
                </a:solidFill>
              </a:rPr>
              <a:t>Профессии</a:t>
            </a:r>
          </a:p>
        </c:rich>
      </c:tx>
      <c:layout>
        <c:manualLayout>
          <c:xMode val="edge"/>
          <c:yMode val="edge"/>
          <c:x val="0.57569199660118453"/>
          <c:y val="1.512571914159757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9766333853911803E-2"/>
          <c:y val="3.4050137590449121E-2"/>
          <c:w val="0.94994301994302"/>
          <c:h val="0.617891351816317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33.299999999999997</c:v>
                </c:pt>
                <c:pt idx="1">
                  <c:v>21.5</c:v>
                </c:pt>
                <c:pt idx="2">
                  <c:v>16.7</c:v>
                </c:pt>
                <c:pt idx="3">
                  <c:v>100</c:v>
                </c:pt>
                <c:pt idx="4">
                  <c:v>66.7</c:v>
                </c:pt>
                <c:pt idx="5">
                  <c:v>48.1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E7-419C-B20E-2F5ED7C6EFD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E7-419C-B20E-2F5ED7C6EFD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затрудняюсь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FF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66.7</c:v>
                </c:pt>
                <c:pt idx="1">
                  <c:v>78.5</c:v>
                </c:pt>
                <c:pt idx="2">
                  <c:v>83.3</c:v>
                </c:pt>
                <c:pt idx="3">
                  <c:v>0</c:v>
                </c:pt>
                <c:pt idx="4">
                  <c:v>33.299999999999997</c:v>
                </c:pt>
                <c:pt idx="5">
                  <c:v>51.9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E7-419C-B20E-2F5ED7C6EF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8529024"/>
        <c:axId val="804594096"/>
      </c:barChart>
      <c:catAx>
        <c:axId val="858529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04594096"/>
        <c:crosses val="autoZero"/>
        <c:auto val="1"/>
        <c:lblAlgn val="ctr"/>
        <c:lblOffset val="100"/>
        <c:noMultiLvlLbl val="0"/>
      </c:catAx>
      <c:valAx>
        <c:axId val="804594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58529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>
                <a:solidFill>
                  <a:srgbClr val="002060"/>
                </a:solidFill>
              </a:rPr>
              <a:t>Специальности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2.7264957264957264E-2"/>
          <c:y val="2.3966386554621848E-2"/>
          <c:w val="0.94994301994302"/>
          <c:h val="0.617891351816317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 </c:v>
                </c:pt>
                <c:pt idx="1">
                  <c:v>Поварскои и конд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88.7</c:v>
                </c:pt>
                <c:pt idx="1">
                  <c:v>87.3</c:v>
                </c:pt>
                <c:pt idx="2">
                  <c:v>90</c:v>
                </c:pt>
                <c:pt idx="3">
                  <c:v>96.5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E7-419C-B20E-2F5ED7C6EFD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 </c:v>
                </c:pt>
                <c:pt idx="1">
                  <c:v>Поварскои и конд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2.2999999999999998</c:v>
                </c:pt>
                <c:pt idx="1">
                  <c:v>3</c:v>
                </c:pt>
                <c:pt idx="2">
                  <c:v>3.3</c:v>
                </c:pt>
                <c:pt idx="3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E7-419C-B20E-2F5ED7C6EFD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затрудняюсь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FF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 </c:v>
                </c:pt>
                <c:pt idx="1">
                  <c:v>Поварскои и конд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9</c:v>
                </c:pt>
                <c:pt idx="1">
                  <c:v>9.6999999999999993</c:v>
                </c:pt>
                <c:pt idx="2">
                  <c:v>6.7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E7-419C-B20E-2F5ED7C6EF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8529024"/>
        <c:axId val="804594096"/>
      </c:barChart>
      <c:catAx>
        <c:axId val="858529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04594096"/>
        <c:crosses val="autoZero"/>
        <c:auto val="1"/>
        <c:lblAlgn val="ctr"/>
        <c:lblOffset val="100"/>
        <c:noMultiLvlLbl val="0"/>
      </c:catAx>
      <c:valAx>
        <c:axId val="804594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58529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>
                <a:solidFill>
                  <a:srgbClr val="002060"/>
                </a:solidFill>
              </a:rPr>
              <a:t>Специальности</a:t>
            </a:r>
          </a:p>
        </c:rich>
      </c:tx>
      <c:layout>
        <c:manualLayout>
          <c:xMode val="edge"/>
          <c:yMode val="edge"/>
          <c:x val="0.57569199660118453"/>
          <c:y val="1.512571914159757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9766333853911803E-2"/>
          <c:y val="3.4050137590449121E-2"/>
          <c:w val="0.94994301994302"/>
          <c:h val="0.617891351816317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95.3</c:v>
                </c:pt>
                <c:pt idx="1">
                  <c:v>80.7</c:v>
                </c:pt>
                <c:pt idx="2">
                  <c:v>84.2</c:v>
                </c:pt>
                <c:pt idx="3">
                  <c:v>84.6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E7-419C-B20E-2F5ED7C6EFD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0</c:v>
                </c:pt>
                <c:pt idx="1">
                  <c:v>6.1</c:v>
                </c:pt>
                <c:pt idx="2">
                  <c:v>6.9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E7-419C-B20E-2F5ED7C6EFD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затрудняюсь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FF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4.7</c:v>
                </c:pt>
                <c:pt idx="1">
                  <c:v>13.2</c:v>
                </c:pt>
                <c:pt idx="2">
                  <c:v>8.9</c:v>
                </c:pt>
                <c:pt idx="3">
                  <c:v>15.4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E7-419C-B20E-2F5ED7C6EF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8529024"/>
        <c:axId val="804594096"/>
      </c:barChart>
      <c:catAx>
        <c:axId val="858529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04594096"/>
        <c:crosses val="autoZero"/>
        <c:auto val="1"/>
        <c:lblAlgn val="ctr"/>
        <c:lblOffset val="100"/>
        <c:noMultiLvlLbl val="0"/>
      </c:catAx>
      <c:valAx>
        <c:axId val="804594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58529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>
                <a:solidFill>
                  <a:srgbClr val="002060"/>
                </a:solidFill>
              </a:rPr>
              <a:t>Профессии</a:t>
            </a:r>
          </a:p>
        </c:rich>
      </c:tx>
      <c:layout>
        <c:manualLayout>
          <c:xMode val="edge"/>
          <c:yMode val="edge"/>
          <c:x val="0.57569199660118453"/>
          <c:y val="1.512571914159757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9766333853911803E-2"/>
          <c:y val="3.4050137590449121E-2"/>
          <c:w val="0.94994301994302"/>
          <c:h val="0.617891351816317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100</c:v>
                </c:pt>
                <c:pt idx="1">
                  <c:v>92.9</c:v>
                </c:pt>
                <c:pt idx="2">
                  <c:v>83.3</c:v>
                </c:pt>
                <c:pt idx="3">
                  <c:v>100</c:v>
                </c:pt>
                <c:pt idx="4">
                  <c:v>100</c:v>
                </c:pt>
                <c:pt idx="5">
                  <c:v>93.8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E7-419C-B20E-2F5ED7C6EFD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E7-419C-B20E-2F5ED7C6EFD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затрудняюсь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FF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0</c:v>
                </c:pt>
                <c:pt idx="1">
                  <c:v>7.1</c:v>
                </c:pt>
                <c:pt idx="2">
                  <c:v>16.7</c:v>
                </c:pt>
                <c:pt idx="3">
                  <c:v>0</c:v>
                </c:pt>
                <c:pt idx="4">
                  <c:v>0</c:v>
                </c:pt>
                <c:pt idx="5">
                  <c:v>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E7-419C-B20E-2F5ED7C6EF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8529024"/>
        <c:axId val="804594096"/>
      </c:barChart>
      <c:catAx>
        <c:axId val="858529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04594096"/>
        <c:crosses val="autoZero"/>
        <c:auto val="1"/>
        <c:lblAlgn val="ctr"/>
        <c:lblOffset val="100"/>
        <c:noMultiLvlLbl val="0"/>
      </c:catAx>
      <c:valAx>
        <c:axId val="804594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58529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>
                <a:solidFill>
                  <a:srgbClr val="002060"/>
                </a:solidFill>
              </a:rPr>
              <a:t>Специальности</a:t>
            </a:r>
          </a:p>
        </c:rich>
      </c:tx>
      <c:layout>
        <c:manualLayout>
          <c:xMode val="edge"/>
          <c:yMode val="edge"/>
          <c:x val="0.57569199660118453"/>
          <c:y val="1.512571914159757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9766333853911803E-2"/>
          <c:y val="3.4050137590449121E-2"/>
          <c:w val="0.94994301994302"/>
          <c:h val="0.617891351816317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95.9</c:v>
                </c:pt>
                <c:pt idx="1">
                  <c:v>77.900000000000006</c:v>
                </c:pt>
                <c:pt idx="2">
                  <c:v>89.2</c:v>
                </c:pt>
                <c:pt idx="3">
                  <c:v>97.1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E7-419C-B20E-2F5ED7C6EFD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2.4</c:v>
                </c:pt>
                <c:pt idx="3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E7-419C-B20E-2F5ED7C6EFD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затрудняюсь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FF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4.0999999999999996</c:v>
                </c:pt>
                <c:pt idx="1">
                  <c:v>20.100000000000001</c:v>
                </c:pt>
                <c:pt idx="2">
                  <c:v>8.4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E7-419C-B20E-2F5ED7C6EFDC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Столбец2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Лист1!$E$2:$E$5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0-326E-4694-9F29-99FBE953AA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8529024"/>
        <c:axId val="804594096"/>
      </c:barChart>
      <c:catAx>
        <c:axId val="858529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04594096"/>
        <c:crosses val="autoZero"/>
        <c:auto val="1"/>
        <c:lblAlgn val="ctr"/>
        <c:lblOffset val="100"/>
        <c:noMultiLvlLbl val="0"/>
      </c:catAx>
      <c:valAx>
        <c:axId val="804594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58529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>
                <a:solidFill>
                  <a:srgbClr val="002060"/>
                </a:solidFill>
              </a:rPr>
              <a:t>Профессии</a:t>
            </a:r>
          </a:p>
        </c:rich>
      </c:tx>
      <c:layout>
        <c:manualLayout>
          <c:xMode val="edge"/>
          <c:yMode val="edge"/>
          <c:x val="0.57569199660118453"/>
          <c:y val="1.512571914159757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9766333853911803E-2"/>
          <c:y val="3.4050137590449121E-2"/>
          <c:w val="0.94994301994302"/>
          <c:h val="0.617891351816317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100</c:v>
                </c:pt>
                <c:pt idx="1">
                  <c:v>85.7</c:v>
                </c:pt>
                <c:pt idx="2">
                  <c:v>100</c:v>
                </c:pt>
                <c:pt idx="3">
                  <c:v>100</c:v>
                </c:pt>
                <c:pt idx="4">
                  <c:v>66.7</c:v>
                </c:pt>
                <c:pt idx="5">
                  <c:v>83.7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E7-419C-B20E-2F5ED7C6EFD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E7-419C-B20E-2F5ED7C6EFD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затрудняюсь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FF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0</c:v>
                </c:pt>
                <c:pt idx="1">
                  <c:v>14.3</c:v>
                </c:pt>
                <c:pt idx="2">
                  <c:v>0</c:v>
                </c:pt>
                <c:pt idx="3">
                  <c:v>0</c:v>
                </c:pt>
                <c:pt idx="4">
                  <c:v>33.299999999999997</c:v>
                </c:pt>
                <c:pt idx="5">
                  <c:v>16.3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E7-419C-B20E-2F5ED7C6EF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8529024"/>
        <c:axId val="804594096"/>
      </c:barChart>
      <c:catAx>
        <c:axId val="858529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04594096"/>
        <c:crosses val="autoZero"/>
        <c:auto val="1"/>
        <c:lblAlgn val="ctr"/>
        <c:lblOffset val="100"/>
        <c:noMultiLvlLbl val="0"/>
      </c:catAx>
      <c:valAx>
        <c:axId val="804594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58529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>
                <a:solidFill>
                  <a:srgbClr val="002060"/>
                </a:solidFill>
              </a:rPr>
              <a:t>Специальности</a:t>
            </a:r>
          </a:p>
        </c:rich>
      </c:tx>
      <c:layout>
        <c:manualLayout>
          <c:xMode val="edge"/>
          <c:yMode val="edge"/>
          <c:x val="0.57569199660118453"/>
          <c:y val="1.512571914159757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9766333853911803E-2"/>
          <c:y val="3.4050137590449121E-2"/>
          <c:w val="0.94994301994302"/>
          <c:h val="0.617891351816317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94.4</c:v>
                </c:pt>
                <c:pt idx="1">
                  <c:v>74</c:v>
                </c:pt>
                <c:pt idx="2">
                  <c:v>91.7</c:v>
                </c:pt>
                <c:pt idx="3">
                  <c:v>97.1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E7-419C-B20E-2F5ED7C6EFD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2.6</c:v>
                </c:pt>
                <c:pt idx="1">
                  <c:v>7.4</c:v>
                </c:pt>
                <c:pt idx="2">
                  <c:v>2.4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E7-419C-B20E-2F5ED7C6EFD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затрудняюсь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FF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3</c:v>
                </c:pt>
                <c:pt idx="1">
                  <c:v>18.600000000000001</c:v>
                </c:pt>
                <c:pt idx="2">
                  <c:v>5.9</c:v>
                </c:pt>
                <c:pt idx="3">
                  <c:v>16.7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E7-419C-B20E-2F5ED7C6EF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8529024"/>
        <c:axId val="804594096"/>
      </c:barChart>
      <c:catAx>
        <c:axId val="858529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04594096"/>
        <c:crosses val="autoZero"/>
        <c:auto val="1"/>
        <c:lblAlgn val="ctr"/>
        <c:lblOffset val="100"/>
        <c:noMultiLvlLbl val="0"/>
      </c:catAx>
      <c:valAx>
        <c:axId val="804594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58529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>
                <a:solidFill>
                  <a:srgbClr val="002060"/>
                </a:solidFill>
              </a:rPr>
              <a:t>Профессии</a:t>
            </a:r>
          </a:p>
        </c:rich>
      </c:tx>
      <c:layout>
        <c:manualLayout>
          <c:xMode val="edge"/>
          <c:yMode val="edge"/>
          <c:x val="0.57569199660118453"/>
          <c:y val="1.512571914159757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9766333853911803E-2"/>
          <c:y val="3.4050137590449121E-2"/>
          <c:w val="0.94994301994302"/>
          <c:h val="0.617891351816317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100</c:v>
                </c:pt>
                <c:pt idx="1">
                  <c:v>85.7</c:v>
                </c:pt>
                <c:pt idx="2">
                  <c:v>100</c:v>
                </c:pt>
                <c:pt idx="3">
                  <c:v>50</c:v>
                </c:pt>
                <c:pt idx="4">
                  <c:v>100</c:v>
                </c:pt>
                <c:pt idx="5">
                  <c:v>76.8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E7-419C-B20E-2F5ED7C6EFD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0</c:v>
                </c:pt>
                <c:pt idx="1">
                  <c:v>7.1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6.8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E7-419C-B20E-2F5ED7C6EFD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затрудняюсь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FF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0</c:v>
                </c:pt>
                <c:pt idx="1">
                  <c:v>7.2</c:v>
                </c:pt>
                <c:pt idx="2">
                  <c:v>0</c:v>
                </c:pt>
                <c:pt idx="3">
                  <c:v>50</c:v>
                </c:pt>
                <c:pt idx="4">
                  <c:v>0</c:v>
                </c:pt>
                <c:pt idx="5">
                  <c:v>16.399999999999999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E7-419C-B20E-2F5ED7C6EF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8529024"/>
        <c:axId val="804594096"/>
      </c:barChart>
      <c:catAx>
        <c:axId val="858529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04594096"/>
        <c:crosses val="autoZero"/>
        <c:auto val="1"/>
        <c:lblAlgn val="ctr"/>
        <c:lblOffset val="100"/>
        <c:noMultiLvlLbl val="0"/>
      </c:catAx>
      <c:valAx>
        <c:axId val="804594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58529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>
                <a:solidFill>
                  <a:srgbClr val="002060"/>
                </a:solidFill>
              </a:rPr>
              <a:t>Специальности</a:t>
            </a:r>
          </a:p>
        </c:rich>
      </c:tx>
      <c:layout>
        <c:manualLayout>
          <c:xMode val="edge"/>
          <c:yMode val="edge"/>
          <c:x val="0.57569199660118453"/>
          <c:y val="1.512571914159757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9766333853911803E-2"/>
          <c:y val="3.4050137590449121E-2"/>
          <c:w val="0.94994301994302"/>
          <c:h val="0.617891351816317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кондитерское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95.9</c:v>
                </c:pt>
                <c:pt idx="1">
                  <c:v>84.6</c:v>
                </c:pt>
                <c:pt idx="2">
                  <c:v>89.2</c:v>
                </c:pt>
                <c:pt idx="3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E7-419C-B20E-2F5ED7C6EFD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кондитерское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2.6</c:v>
                </c:pt>
                <c:pt idx="1">
                  <c:v>9.8000000000000007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E7-419C-B20E-2F5ED7C6EFD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затрудняюсь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FF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кондитерское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1.5</c:v>
                </c:pt>
                <c:pt idx="1">
                  <c:v>5.6</c:v>
                </c:pt>
                <c:pt idx="2">
                  <c:v>11.8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E7-419C-B20E-2F5ED7C6EF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8529024"/>
        <c:axId val="804594096"/>
      </c:barChart>
      <c:catAx>
        <c:axId val="858529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04594096"/>
        <c:crosses val="autoZero"/>
        <c:auto val="1"/>
        <c:lblAlgn val="ctr"/>
        <c:lblOffset val="100"/>
        <c:noMultiLvlLbl val="0"/>
      </c:catAx>
      <c:valAx>
        <c:axId val="804594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58529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>
                <a:solidFill>
                  <a:srgbClr val="002060"/>
                </a:solidFill>
              </a:rPr>
              <a:t>Профессии</a:t>
            </a:r>
          </a:p>
        </c:rich>
      </c:tx>
      <c:layout>
        <c:manualLayout>
          <c:xMode val="edge"/>
          <c:yMode val="edge"/>
          <c:x val="0.57569199660118453"/>
          <c:y val="1.512571914159757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9766333853911803E-2"/>
          <c:y val="3.4050137590449121E-2"/>
          <c:w val="0.94994301994302"/>
          <c:h val="0.617891351816317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100</c:v>
                </c:pt>
                <c:pt idx="1">
                  <c:v>85.7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86.1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E7-419C-B20E-2F5ED7C6EFD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0</c:v>
                </c:pt>
                <c:pt idx="1">
                  <c:v>7.1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E7-419C-B20E-2F5ED7C6EFD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затрудняюсь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FF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0</c:v>
                </c:pt>
                <c:pt idx="1">
                  <c:v>7.2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E7-419C-B20E-2F5ED7C6EF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8529024"/>
        <c:axId val="804594096"/>
      </c:barChart>
      <c:catAx>
        <c:axId val="858529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04594096"/>
        <c:crosses val="autoZero"/>
        <c:auto val="1"/>
        <c:lblAlgn val="ctr"/>
        <c:lblOffset val="100"/>
        <c:noMultiLvlLbl val="0"/>
      </c:catAx>
      <c:valAx>
        <c:axId val="804594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58529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>
                <a:solidFill>
                  <a:srgbClr val="002060"/>
                </a:solidFill>
              </a:rPr>
              <a:t>Специалисты</a:t>
            </a:r>
          </a:p>
        </c:rich>
      </c:tx>
      <c:layout>
        <c:manualLayout>
          <c:xMode val="edge"/>
          <c:yMode val="edge"/>
          <c:x val="0.57569199660118453"/>
          <c:y val="1.512571914159757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9766333853911803E-2"/>
          <c:y val="3.4050137590449121E-2"/>
          <c:w val="0.94994301994302"/>
          <c:h val="0.617891351816317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кондитерское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91.2</c:v>
                </c:pt>
                <c:pt idx="1">
                  <c:v>72.099999999999994</c:v>
                </c:pt>
                <c:pt idx="2">
                  <c:v>89.2</c:v>
                </c:pt>
                <c:pt idx="3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E7-419C-B20E-2F5ED7C6EFD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кондитерское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4.3</c:v>
                </c:pt>
                <c:pt idx="1">
                  <c:v>6.4</c:v>
                </c:pt>
                <c:pt idx="2">
                  <c:v>3.3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E7-419C-B20E-2F5ED7C6EFD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затрудняюсь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FF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кондитерское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4.5</c:v>
                </c:pt>
                <c:pt idx="1">
                  <c:v>11.5</c:v>
                </c:pt>
                <c:pt idx="2">
                  <c:v>7.5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E7-419C-B20E-2F5ED7C6EF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8529024"/>
        <c:axId val="804594096"/>
      </c:barChart>
      <c:catAx>
        <c:axId val="858529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04594096"/>
        <c:crosses val="autoZero"/>
        <c:auto val="1"/>
        <c:lblAlgn val="ctr"/>
        <c:lblOffset val="100"/>
        <c:noMultiLvlLbl val="0"/>
      </c:catAx>
      <c:valAx>
        <c:axId val="804594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58529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>
                <a:solidFill>
                  <a:srgbClr val="002060"/>
                </a:solidFill>
              </a:rPr>
              <a:t>Профессии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2.7264957264957264E-2"/>
          <c:y val="2.3966386554621848E-2"/>
          <c:w val="0.94994301994302"/>
          <c:h val="0.617891351816317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100</c:v>
                </c:pt>
                <c:pt idx="1">
                  <c:v>67.900000000000006</c:v>
                </c:pt>
                <c:pt idx="2">
                  <c:v>83.3</c:v>
                </c:pt>
                <c:pt idx="3">
                  <c:v>100</c:v>
                </c:pt>
                <c:pt idx="4">
                  <c:v>100</c:v>
                </c:pt>
                <c:pt idx="5">
                  <c:v>83.7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E7-419C-B20E-2F5ED7C6EFD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0</c:v>
                </c:pt>
                <c:pt idx="1">
                  <c:v>7.1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E7-419C-B20E-2F5ED7C6EFD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затрудняюсь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FF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0</c:v>
                </c:pt>
                <c:pt idx="1">
                  <c:v>25</c:v>
                </c:pt>
                <c:pt idx="2">
                  <c:v>16.7</c:v>
                </c:pt>
                <c:pt idx="3">
                  <c:v>0</c:v>
                </c:pt>
                <c:pt idx="4">
                  <c:v>0</c:v>
                </c:pt>
                <c:pt idx="5">
                  <c:v>16.3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E7-419C-B20E-2F5ED7C6EF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8529024"/>
        <c:axId val="804594096"/>
      </c:barChart>
      <c:catAx>
        <c:axId val="858529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04594096"/>
        <c:crosses val="autoZero"/>
        <c:auto val="1"/>
        <c:lblAlgn val="ctr"/>
        <c:lblOffset val="100"/>
        <c:noMultiLvlLbl val="0"/>
      </c:catAx>
      <c:valAx>
        <c:axId val="804594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58529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>
                <a:solidFill>
                  <a:srgbClr val="002060"/>
                </a:solidFill>
              </a:rPr>
              <a:t>Специальности</a:t>
            </a:r>
          </a:p>
        </c:rich>
      </c:tx>
      <c:layout>
        <c:manualLayout>
          <c:xMode val="edge"/>
          <c:yMode val="edge"/>
          <c:x val="0.19044351256658387"/>
          <c:y val="2.268857871239636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2.7264957264957264E-2"/>
          <c:y val="2.3966386554621848E-2"/>
          <c:w val="0.94994301994302"/>
          <c:h val="0.617891351816317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91.7</c:v>
                </c:pt>
                <c:pt idx="1">
                  <c:v>72.3</c:v>
                </c:pt>
                <c:pt idx="2">
                  <c:v>91.7</c:v>
                </c:pt>
                <c:pt idx="3">
                  <c:v>84.6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E7-419C-B20E-2F5ED7C6EFD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1.3</c:v>
                </c:pt>
                <c:pt idx="1">
                  <c:v>9.6999999999999993</c:v>
                </c:pt>
                <c:pt idx="2">
                  <c:v>1.9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E7-419C-B20E-2F5ED7C6EFD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затрудняюсь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FF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6.4</c:v>
                </c:pt>
                <c:pt idx="1">
                  <c:v>18</c:v>
                </c:pt>
                <c:pt idx="2">
                  <c:v>6.4</c:v>
                </c:pt>
                <c:pt idx="3">
                  <c:v>15.4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E7-419C-B20E-2F5ED7C6EF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8529024"/>
        <c:axId val="804594096"/>
      </c:barChart>
      <c:catAx>
        <c:axId val="858529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04594096"/>
        <c:crosses val="autoZero"/>
        <c:auto val="1"/>
        <c:lblAlgn val="ctr"/>
        <c:lblOffset val="100"/>
        <c:noMultiLvlLbl val="0"/>
      </c:catAx>
      <c:valAx>
        <c:axId val="804594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58529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>
                <a:solidFill>
                  <a:srgbClr val="002060"/>
                </a:solidFill>
              </a:rPr>
              <a:t>Профессии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2.7264957264957264E-2"/>
          <c:y val="2.3966386554621848E-2"/>
          <c:w val="0.94994301994302"/>
          <c:h val="0.617891351816317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66.7</c:v>
                </c:pt>
                <c:pt idx="1">
                  <c:v>39.299999999999997</c:v>
                </c:pt>
                <c:pt idx="2">
                  <c:v>66.7</c:v>
                </c:pt>
                <c:pt idx="3">
                  <c:v>100</c:v>
                </c:pt>
                <c:pt idx="4">
                  <c:v>66.7</c:v>
                </c:pt>
                <c:pt idx="5">
                  <c:v>74.5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E7-419C-B20E-2F5ED7C6EFD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E7-419C-B20E-2F5ED7C6EFD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затрудняюсь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FF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33.299999999999997</c:v>
                </c:pt>
                <c:pt idx="1">
                  <c:v>66.7</c:v>
                </c:pt>
                <c:pt idx="2">
                  <c:v>33.299999999999997</c:v>
                </c:pt>
                <c:pt idx="3">
                  <c:v>0</c:v>
                </c:pt>
                <c:pt idx="4">
                  <c:v>33.299999999999997</c:v>
                </c:pt>
                <c:pt idx="5">
                  <c:v>21.7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E7-419C-B20E-2F5ED7C6EF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8529024"/>
        <c:axId val="804594096"/>
      </c:barChart>
      <c:catAx>
        <c:axId val="858529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04594096"/>
        <c:crosses val="autoZero"/>
        <c:auto val="1"/>
        <c:lblAlgn val="ctr"/>
        <c:lblOffset val="100"/>
        <c:noMultiLvlLbl val="0"/>
      </c:catAx>
      <c:valAx>
        <c:axId val="804594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58529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>
                <a:solidFill>
                  <a:srgbClr val="002060"/>
                </a:solidFill>
              </a:rPr>
              <a:t>Специальности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2.7264957264957264E-2"/>
          <c:y val="2.3966386554621848E-2"/>
          <c:w val="0.94994301994302"/>
          <c:h val="0.617891351816317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98.3</c:v>
                </c:pt>
                <c:pt idx="1">
                  <c:v>74.2</c:v>
                </c:pt>
                <c:pt idx="2">
                  <c:v>91.7</c:v>
                </c:pt>
                <c:pt idx="3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E7-419C-B20E-2F5ED7C6EFD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0</c:v>
                </c:pt>
                <c:pt idx="1">
                  <c:v>8.6999999999999993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E7-419C-B20E-2F5ED7C6EFD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затрудняюсь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FF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17</c:v>
                </c:pt>
                <c:pt idx="1">
                  <c:v>17</c:v>
                </c:pt>
                <c:pt idx="2">
                  <c:v>8.3000000000000007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E7-419C-B20E-2F5ED7C6EF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8529024"/>
        <c:axId val="804594096"/>
      </c:barChart>
      <c:catAx>
        <c:axId val="858529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04594096"/>
        <c:crosses val="autoZero"/>
        <c:auto val="1"/>
        <c:lblAlgn val="ctr"/>
        <c:lblOffset val="100"/>
        <c:noMultiLvlLbl val="0"/>
      </c:catAx>
      <c:valAx>
        <c:axId val="804594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58529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>
                <a:solidFill>
                  <a:srgbClr val="002060"/>
                </a:solidFill>
              </a:rPr>
              <a:t>Профессии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2.7264957264957264E-2"/>
          <c:y val="2.3966386554621848E-2"/>
          <c:w val="0.94994301994302"/>
          <c:h val="0.617891351816317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100</c:v>
                </c:pt>
                <c:pt idx="1">
                  <c:v>92.9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E7-419C-B20E-2F5ED7C6EFD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0</c:v>
                </c:pt>
                <c:pt idx="1">
                  <c:v>7.1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E7-419C-B20E-2F5ED7C6EFD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затрудняюсь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FF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E7-419C-B20E-2F5ED7C6EF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8529024"/>
        <c:axId val="804594096"/>
      </c:barChart>
      <c:catAx>
        <c:axId val="858529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04594096"/>
        <c:crosses val="autoZero"/>
        <c:auto val="1"/>
        <c:lblAlgn val="ctr"/>
        <c:lblOffset val="100"/>
        <c:noMultiLvlLbl val="0"/>
      </c:catAx>
      <c:valAx>
        <c:axId val="804594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58529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>
                <a:solidFill>
                  <a:srgbClr val="002060"/>
                </a:solidFill>
              </a:rPr>
              <a:t>Специальности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2.7264957264957264E-2"/>
          <c:y val="2.3966386554621848E-2"/>
          <c:w val="0.94994301994302"/>
          <c:h val="0.617891351816317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95.8</c:v>
                </c:pt>
                <c:pt idx="1">
                  <c:v>80.7</c:v>
                </c:pt>
                <c:pt idx="2">
                  <c:v>91.7</c:v>
                </c:pt>
                <c:pt idx="3">
                  <c:v>87.5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E7-419C-B20E-2F5ED7C6EFD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2.6</c:v>
                </c:pt>
                <c:pt idx="1">
                  <c:v>15.8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E7-419C-B20E-2F5ED7C6EFD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затрудняюсь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FF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1.6</c:v>
                </c:pt>
                <c:pt idx="1">
                  <c:v>9.5</c:v>
                </c:pt>
                <c:pt idx="2">
                  <c:v>8.3000000000000007</c:v>
                </c:pt>
                <c:pt idx="3">
                  <c:v>12.5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E7-419C-B20E-2F5ED7C6EF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8529024"/>
        <c:axId val="804594096"/>
      </c:barChart>
      <c:catAx>
        <c:axId val="858529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04594096"/>
        <c:crosses val="autoZero"/>
        <c:auto val="1"/>
        <c:lblAlgn val="ctr"/>
        <c:lblOffset val="100"/>
        <c:noMultiLvlLbl val="0"/>
      </c:catAx>
      <c:valAx>
        <c:axId val="804594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58529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>
                <a:solidFill>
                  <a:srgbClr val="002060"/>
                </a:solidFill>
              </a:rPr>
              <a:t>Профессии</a:t>
            </a:r>
          </a:p>
        </c:rich>
      </c:tx>
      <c:layout>
        <c:manualLayout>
          <c:xMode val="edge"/>
          <c:yMode val="edge"/>
          <c:x val="0.57569199660118453"/>
          <c:y val="1.512571914159757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9766333853911803E-2"/>
          <c:y val="3.4050137590449121E-2"/>
          <c:w val="0.94994301994302"/>
          <c:h val="0.617891351816317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100</c:v>
                </c:pt>
                <c:pt idx="1">
                  <c:v>92.9</c:v>
                </c:pt>
                <c:pt idx="2">
                  <c:v>66.7</c:v>
                </c:pt>
                <c:pt idx="3">
                  <c:v>50</c:v>
                </c:pt>
                <c:pt idx="4">
                  <c:v>66.7</c:v>
                </c:pt>
                <c:pt idx="5">
                  <c:v>63.5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E7-419C-B20E-2F5ED7C6EFD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0</c:v>
                </c:pt>
                <c:pt idx="1">
                  <c:v>7.1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E7-419C-B20E-2F5ED7C6EFD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затрудняюсь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FF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33.299999999999997</c:v>
                </c:pt>
                <c:pt idx="3">
                  <c:v>50</c:v>
                </c:pt>
                <c:pt idx="4">
                  <c:v>33.299999999999997</c:v>
                </c:pt>
                <c:pt idx="5">
                  <c:v>18.8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E7-419C-B20E-2F5ED7C6EF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8529024"/>
        <c:axId val="804594096"/>
      </c:barChart>
      <c:catAx>
        <c:axId val="858529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04594096"/>
        <c:crosses val="autoZero"/>
        <c:auto val="1"/>
        <c:lblAlgn val="ctr"/>
        <c:lblOffset val="100"/>
        <c:noMultiLvlLbl val="0"/>
      </c:catAx>
      <c:valAx>
        <c:axId val="804594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58529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0.25368</cdr:x>
      <cdr:y>0.77672</cdr:y>
    </cdr:from>
    <cdr:to>
      <cdr:x>0.3099</cdr:x>
      <cdr:y>0.88057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625765" y="3912920"/>
          <a:ext cx="581891" cy="52322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2800" b="1" dirty="0"/>
            <a:t>30</a:t>
          </a:r>
        </a:p>
      </cdr:txBody>
    </cdr:sp>
  </cdr:relSizeAnchor>
  <cdr:relSizeAnchor xmlns:cdr="http://schemas.openxmlformats.org/drawingml/2006/chartDrawing">
    <cdr:from>
      <cdr:x>0.39442</cdr:x>
      <cdr:y>0.78772</cdr:y>
    </cdr:from>
    <cdr:to>
      <cdr:x>0.45063</cdr:x>
      <cdr:y>0.89158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4082472" y="3968338"/>
          <a:ext cx="581891" cy="52322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2800" b="1" dirty="0"/>
            <a:t>15</a:t>
          </a:r>
        </a:p>
      </cdr:txBody>
    </cdr:sp>
  </cdr:relSizeAnchor>
  <cdr:relSizeAnchor xmlns:cdr="http://schemas.openxmlformats.org/drawingml/2006/chartDrawing">
    <cdr:from>
      <cdr:x>0.57512</cdr:x>
      <cdr:y>0.77672</cdr:y>
    </cdr:from>
    <cdr:to>
      <cdr:x>0.63133</cdr:x>
      <cdr:y>0.88057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5952835" y="3912920"/>
          <a:ext cx="581891" cy="52322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2800" b="1" dirty="0"/>
            <a:t>12</a:t>
          </a:r>
        </a:p>
      </cdr:txBody>
    </cdr:sp>
  </cdr:relSizeAnchor>
  <cdr:relSizeAnchor xmlns:cdr="http://schemas.openxmlformats.org/drawingml/2006/chartDrawing">
    <cdr:from>
      <cdr:x>0.72771</cdr:x>
      <cdr:y>0.77672</cdr:y>
    </cdr:from>
    <cdr:to>
      <cdr:x>0.78392</cdr:x>
      <cdr:y>0.88057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7532254" y="3912920"/>
          <a:ext cx="581891" cy="52322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2800" b="1" dirty="0"/>
            <a:t>18</a:t>
          </a:r>
        </a:p>
      </cdr:txBody>
    </cdr:sp>
  </cdr:relSizeAnchor>
  <cdr:relSizeAnchor xmlns:cdr="http://schemas.openxmlformats.org/drawingml/2006/chartDrawing">
    <cdr:from>
      <cdr:x>0.87628</cdr:x>
      <cdr:y>0.79714</cdr:y>
    </cdr:from>
    <cdr:to>
      <cdr:x>0.9325</cdr:x>
      <cdr:y>0.901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9070108" y="4015794"/>
          <a:ext cx="581891" cy="52322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2800" b="1" dirty="0"/>
            <a:t>41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0.11314</cdr:x>
      <cdr:y>0.75497</cdr:y>
    </cdr:from>
    <cdr:to>
      <cdr:x>0.16935</cdr:x>
      <cdr:y>0.85883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171039" y="3803357"/>
          <a:ext cx="581891" cy="52322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2800" b="1" dirty="0"/>
            <a:t>39</a:t>
          </a:r>
        </a:p>
      </cdr:txBody>
    </cdr:sp>
  </cdr:relSizeAnchor>
  <cdr:relSizeAnchor xmlns:cdr="http://schemas.openxmlformats.org/drawingml/2006/chartDrawing">
    <cdr:from>
      <cdr:x>0.37045</cdr:x>
      <cdr:y>0.75353</cdr:y>
    </cdr:from>
    <cdr:to>
      <cdr:x>0.42667</cdr:x>
      <cdr:y>0.85739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3834411" y="3796100"/>
          <a:ext cx="581891" cy="52322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2800" b="1" dirty="0"/>
            <a:t>35</a:t>
          </a:r>
        </a:p>
      </cdr:txBody>
    </cdr:sp>
  </cdr:relSizeAnchor>
  <cdr:relSizeAnchor xmlns:cdr="http://schemas.openxmlformats.org/drawingml/2006/chartDrawing">
    <cdr:from>
      <cdr:x>0.60182</cdr:x>
      <cdr:y>0.73912</cdr:y>
    </cdr:from>
    <cdr:to>
      <cdr:x>0.65804</cdr:x>
      <cdr:y>0.84298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6229268" y="3723528"/>
          <a:ext cx="581891" cy="52322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2800" b="1" dirty="0"/>
            <a:t>25</a:t>
          </a:r>
        </a:p>
      </cdr:txBody>
    </cdr:sp>
  </cdr:relSizeAnchor>
  <cdr:relSizeAnchor xmlns:cdr="http://schemas.openxmlformats.org/drawingml/2006/chartDrawing">
    <cdr:from>
      <cdr:x>0.84441</cdr:x>
      <cdr:y>0.77369</cdr:y>
    </cdr:from>
    <cdr:to>
      <cdr:x>0.90063</cdr:x>
      <cdr:y>0.87755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8740239" y="3897700"/>
          <a:ext cx="581891" cy="52322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2800" b="1" dirty="0"/>
            <a:t>24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11186-1175-464C-AD4F-1BFCA5D4FFE2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36EA007-A224-41FD-AD5B-727AF36079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831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11186-1175-464C-AD4F-1BFCA5D4FFE2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36EA007-A224-41FD-AD5B-727AF36079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54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11186-1175-464C-AD4F-1BFCA5D4FFE2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36EA007-A224-41FD-AD5B-727AF3607905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978509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11186-1175-464C-AD4F-1BFCA5D4FFE2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36EA007-A224-41FD-AD5B-727AF36079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84299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11186-1175-464C-AD4F-1BFCA5D4FFE2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36EA007-A224-41FD-AD5B-727AF3607905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831347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11186-1175-464C-AD4F-1BFCA5D4FFE2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36EA007-A224-41FD-AD5B-727AF36079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94934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11186-1175-464C-AD4F-1BFCA5D4FFE2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EA007-A224-41FD-AD5B-727AF36079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96965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11186-1175-464C-AD4F-1BFCA5D4FFE2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EA007-A224-41FD-AD5B-727AF36079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3159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11186-1175-464C-AD4F-1BFCA5D4FFE2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EA007-A224-41FD-AD5B-727AF36079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9373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11186-1175-464C-AD4F-1BFCA5D4FFE2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36EA007-A224-41FD-AD5B-727AF36079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3807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11186-1175-464C-AD4F-1BFCA5D4FFE2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36EA007-A224-41FD-AD5B-727AF36079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502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11186-1175-464C-AD4F-1BFCA5D4FFE2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36EA007-A224-41FD-AD5B-727AF36079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6340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11186-1175-464C-AD4F-1BFCA5D4FFE2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EA007-A224-41FD-AD5B-727AF36079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0742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11186-1175-464C-AD4F-1BFCA5D4FFE2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EA007-A224-41FD-AD5B-727AF36079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1943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11186-1175-464C-AD4F-1BFCA5D4FFE2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EA007-A224-41FD-AD5B-727AF36079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4192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11186-1175-464C-AD4F-1BFCA5D4FFE2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36EA007-A224-41FD-AD5B-727AF36079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9902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B11186-1175-464C-AD4F-1BFCA5D4FFE2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36EA007-A224-41FD-AD5B-727AF36079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6850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C50C8A-32CB-4ADB-991C-20CADB3CAC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96844" y="2811275"/>
            <a:ext cx="8915399" cy="185920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</a:rPr>
              <a:t>Удовлетворенность условиями организации образовательного процесса: доступность образования, условия комфортности получения образования, организация питания и проживания, условия для лиц с ограниченными возможностями здоровья и инвалидов</a:t>
            </a:r>
            <a:br>
              <a:rPr lang="ru-RU" sz="3200" b="1" dirty="0">
                <a:solidFill>
                  <a:srgbClr val="002060"/>
                </a:solidFill>
              </a:rPr>
            </a:br>
            <a:r>
              <a:rPr lang="ru-RU" sz="3200" b="1" dirty="0">
                <a:solidFill>
                  <a:srgbClr val="C00000"/>
                </a:solidFill>
              </a:rPr>
              <a:t>РОДИТЕЛИ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9B79CEB-E744-475D-AC06-43B8B56B17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3" y="5458265"/>
            <a:ext cx="8915399" cy="445397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</a:rPr>
              <a:t>Яровое 2023</a:t>
            </a:r>
          </a:p>
        </p:txBody>
      </p:sp>
    </p:spTree>
    <p:extLst>
      <p:ext uri="{BB962C8B-B14F-4D97-AF65-F5344CB8AC3E}">
        <p14:creationId xmlns:p14="http://schemas.microsoft.com/office/powerpoint/2010/main" val="31420183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9F15924-B00E-4DDB-8875-7774895D3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5921" y="188012"/>
            <a:ext cx="10546079" cy="1280890"/>
          </a:xfrm>
        </p:spPr>
        <p:txBody>
          <a:bodyPr>
            <a:noAutofit/>
          </a:bodyPr>
          <a:lstStyle/>
          <a:p>
            <a:r>
              <a:rPr lang="ru-RU" sz="2400" b="1" dirty="0"/>
              <a:t>5.  Обеспечен ли достаточный уровень материально-технической оснащенности образовательного процесса в техникуме (оборудование кабинетов, объектов для проведения практических занятий, библиотек)?</a:t>
            </a:r>
            <a:endParaRPr lang="ru-RU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14" name="Объект 13">
            <a:extLst>
              <a:ext uri="{FF2B5EF4-FFF2-40B4-BE49-F238E27FC236}">
                <a16:creationId xmlns:a16="http://schemas.microsoft.com/office/drawing/2014/main" id="{4118BCBC-D775-4B0E-A683-E0F5A10C4F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8108394"/>
              </p:ext>
            </p:extLst>
          </p:nvPr>
        </p:nvGraphicFramePr>
        <p:xfrm>
          <a:off x="1333335" y="1698171"/>
          <a:ext cx="10350665" cy="5037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031664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9F15924-B00E-4DDB-8875-7774895D3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5921" y="188012"/>
            <a:ext cx="10546079" cy="1280890"/>
          </a:xfrm>
        </p:spPr>
        <p:txBody>
          <a:bodyPr>
            <a:noAutofit/>
          </a:bodyPr>
          <a:lstStyle/>
          <a:p>
            <a:r>
              <a:rPr lang="ru-RU" sz="2400" b="1" dirty="0"/>
              <a:t>5.  Обеспечен ли достаточный уровень материально-технической оснащенности образовательного процесса в техникуме (оборудование кабинетов, объектов для проведения практических занятий, библиотек)?</a:t>
            </a:r>
            <a:endParaRPr lang="ru-RU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14" name="Объект 13">
            <a:extLst>
              <a:ext uri="{FF2B5EF4-FFF2-40B4-BE49-F238E27FC236}">
                <a16:creationId xmlns:a16="http://schemas.microsoft.com/office/drawing/2014/main" id="{4118BCBC-D775-4B0E-A683-E0F5A10C4F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0524270"/>
              </p:ext>
            </p:extLst>
          </p:nvPr>
        </p:nvGraphicFramePr>
        <p:xfrm>
          <a:off x="1333335" y="1698171"/>
          <a:ext cx="10350665" cy="5037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117654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9F15924-B00E-4DDB-8875-7774895D3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5921" y="188012"/>
            <a:ext cx="10546079" cy="1280890"/>
          </a:xfrm>
        </p:spPr>
        <p:txBody>
          <a:bodyPr>
            <a:noAutofit/>
          </a:bodyPr>
          <a:lstStyle/>
          <a:p>
            <a:r>
              <a:rPr lang="ru-RU" sz="2400" b="1" dirty="0"/>
              <a:t>6.  Обеспечены ли организацией условия для охраны и укрепления здоровья, организации питания обучающихся?</a:t>
            </a:r>
            <a:endParaRPr lang="ru-RU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14" name="Объект 13">
            <a:extLst>
              <a:ext uri="{FF2B5EF4-FFF2-40B4-BE49-F238E27FC236}">
                <a16:creationId xmlns:a16="http://schemas.microsoft.com/office/drawing/2014/main" id="{4118BCBC-D775-4B0E-A683-E0F5A10C4F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2270266"/>
              </p:ext>
            </p:extLst>
          </p:nvPr>
        </p:nvGraphicFramePr>
        <p:xfrm>
          <a:off x="1333335" y="1698171"/>
          <a:ext cx="10350665" cy="5037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822243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9F15924-B00E-4DDB-8875-7774895D3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5921" y="188012"/>
            <a:ext cx="10546079" cy="1280890"/>
          </a:xfrm>
        </p:spPr>
        <p:txBody>
          <a:bodyPr>
            <a:noAutofit/>
          </a:bodyPr>
          <a:lstStyle/>
          <a:p>
            <a:r>
              <a:rPr lang="ru-RU" sz="2400" b="1" dirty="0"/>
              <a:t>6.  Обеспечены ли организацией условия для охраны и укрепления здоровья, организации питания обучающихся?</a:t>
            </a:r>
            <a:endParaRPr lang="ru-RU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14" name="Объект 13">
            <a:extLst>
              <a:ext uri="{FF2B5EF4-FFF2-40B4-BE49-F238E27FC236}">
                <a16:creationId xmlns:a16="http://schemas.microsoft.com/office/drawing/2014/main" id="{4118BCBC-D775-4B0E-A683-E0F5A10C4F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0512607"/>
              </p:ext>
            </p:extLst>
          </p:nvPr>
        </p:nvGraphicFramePr>
        <p:xfrm>
          <a:off x="1333335" y="1698171"/>
          <a:ext cx="10350665" cy="5037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888889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9F15924-B00E-4DDB-8875-7774895D3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5921" y="188012"/>
            <a:ext cx="10546079" cy="1280890"/>
          </a:xfrm>
        </p:spPr>
        <p:txBody>
          <a:bodyPr>
            <a:noAutofit/>
          </a:bodyPr>
          <a:lstStyle/>
          <a:p>
            <a:r>
              <a:rPr lang="ru-RU" sz="2400" b="1" dirty="0"/>
              <a:t>7. Обеспечены ли техникумом условия для индивидуальной работы с обучающимися?</a:t>
            </a:r>
            <a:endParaRPr lang="ru-RU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14" name="Объект 13">
            <a:extLst>
              <a:ext uri="{FF2B5EF4-FFF2-40B4-BE49-F238E27FC236}">
                <a16:creationId xmlns:a16="http://schemas.microsoft.com/office/drawing/2014/main" id="{4118BCBC-D775-4B0E-A683-E0F5A10C4F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4769706"/>
              </p:ext>
            </p:extLst>
          </p:nvPr>
        </p:nvGraphicFramePr>
        <p:xfrm>
          <a:off x="1333335" y="1698171"/>
          <a:ext cx="10350665" cy="5037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769227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9F15924-B00E-4DDB-8875-7774895D3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5921" y="188012"/>
            <a:ext cx="10546079" cy="1280890"/>
          </a:xfrm>
        </p:spPr>
        <p:txBody>
          <a:bodyPr>
            <a:noAutofit/>
          </a:bodyPr>
          <a:lstStyle/>
          <a:p>
            <a:r>
              <a:rPr lang="ru-RU" sz="2400" b="1" dirty="0"/>
              <a:t>7. Обеспечены ли техникумом условия для индивидуальной работы с обучающимися?</a:t>
            </a:r>
            <a:endParaRPr lang="ru-RU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14" name="Объект 13">
            <a:extLst>
              <a:ext uri="{FF2B5EF4-FFF2-40B4-BE49-F238E27FC236}">
                <a16:creationId xmlns:a16="http://schemas.microsoft.com/office/drawing/2014/main" id="{4118BCBC-D775-4B0E-A683-E0F5A10C4F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0864585"/>
              </p:ext>
            </p:extLst>
          </p:nvPr>
        </p:nvGraphicFramePr>
        <p:xfrm>
          <a:off x="1333335" y="1698171"/>
          <a:ext cx="10350665" cy="5037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390566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9F15924-B00E-4DDB-8875-7774895D3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5921" y="188012"/>
            <a:ext cx="10546079" cy="1280890"/>
          </a:xfrm>
        </p:spPr>
        <p:txBody>
          <a:bodyPr>
            <a:noAutofit/>
          </a:bodyPr>
          <a:lstStyle/>
          <a:p>
            <a:r>
              <a:rPr lang="ru-RU" sz="2400" b="1" dirty="0"/>
              <a:t>8.  Реализуются ли техникумом дополнительные образовательные программы?</a:t>
            </a:r>
            <a:endParaRPr lang="ru-RU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14" name="Объект 13">
            <a:extLst>
              <a:ext uri="{FF2B5EF4-FFF2-40B4-BE49-F238E27FC236}">
                <a16:creationId xmlns:a16="http://schemas.microsoft.com/office/drawing/2014/main" id="{4118BCBC-D775-4B0E-A683-E0F5A10C4F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3612390"/>
              </p:ext>
            </p:extLst>
          </p:nvPr>
        </p:nvGraphicFramePr>
        <p:xfrm>
          <a:off x="1333335" y="1698171"/>
          <a:ext cx="10350665" cy="5037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148609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9F15924-B00E-4DDB-8875-7774895D3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5921" y="188012"/>
            <a:ext cx="10546079" cy="1280890"/>
          </a:xfrm>
        </p:spPr>
        <p:txBody>
          <a:bodyPr>
            <a:noAutofit/>
          </a:bodyPr>
          <a:lstStyle/>
          <a:p>
            <a:r>
              <a:rPr lang="ru-RU" sz="2400" b="1" dirty="0"/>
              <a:t>8.  Реализуются ли техникумом дополнительные образовательные программы?</a:t>
            </a:r>
            <a:endParaRPr lang="ru-RU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14" name="Объект 13">
            <a:extLst>
              <a:ext uri="{FF2B5EF4-FFF2-40B4-BE49-F238E27FC236}">
                <a16:creationId xmlns:a16="http://schemas.microsoft.com/office/drawing/2014/main" id="{4118BCBC-D775-4B0E-A683-E0F5A10C4F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2943157"/>
              </p:ext>
            </p:extLst>
          </p:nvPr>
        </p:nvGraphicFramePr>
        <p:xfrm>
          <a:off x="1333335" y="1698171"/>
          <a:ext cx="10350665" cy="5037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873942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9F15924-B00E-4DDB-8875-7774895D3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8939" y="166255"/>
            <a:ext cx="10546079" cy="1280890"/>
          </a:xfrm>
        </p:spPr>
        <p:txBody>
          <a:bodyPr>
            <a:noAutofit/>
          </a:bodyPr>
          <a:lstStyle/>
          <a:p>
            <a:r>
              <a:rPr lang="ru-RU" sz="2000" b="1" dirty="0"/>
              <a:t>9.  Обеспечены ли техникумом условия для развития творческих способностей и интересов обучающихся, включая их участие в конкурсах и олимпиадах, выставках, смотрах, физкультурных мероприятиях, спортивных мероприятиях, в том числе в официальных спортивных соревнованиях, и других массовых мероприятиях?</a:t>
            </a:r>
            <a:endParaRPr lang="ru-RU" sz="2000" b="1" dirty="0">
              <a:solidFill>
                <a:srgbClr val="002060"/>
              </a:solidFill>
            </a:endParaRPr>
          </a:p>
        </p:txBody>
      </p:sp>
      <p:graphicFrame>
        <p:nvGraphicFramePr>
          <p:cNvPr id="14" name="Объект 13">
            <a:extLst>
              <a:ext uri="{FF2B5EF4-FFF2-40B4-BE49-F238E27FC236}">
                <a16:creationId xmlns:a16="http://schemas.microsoft.com/office/drawing/2014/main" id="{4118BCBC-D775-4B0E-A683-E0F5A10C4F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7110865"/>
              </p:ext>
            </p:extLst>
          </p:nvPr>
        </p:nvGraphicFramePr>
        <p:xfrm>
          <a:off x="1333335" y="1698171"/>
          <a:ext cx="10350665" cy="5037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116193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9F15924-B00E-4DDB-8875-7774895D3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8939" y="166255"/>
            <a:ext cx="10546079" cy="1280890"/>
          </a:xfrm>
        </p:spPr>
        <p:txBody>
          <a:bodyPr>
            <a:noAutofit/>
          </a:bodyPr>
          <a:lstStyle/>
          <a:p>
            <a:r>
              <a:rPr lang="ru-RU" sz="2000" b="1" dirty="0"/>
              <a:t>9.  Обеспечены ли техникумом условия для развития творческих способностей и интересов обучающихся, включая их участие в конкурсах и олимпиадах, выставках, смотрах, физкультурных мероприятиях, спортивных мероприятиях, в том числе в официальных спортивных соревнованиях, и других массовых мероприятиях?</a:t>
            </a:r>
            <a:endParaRPr lang="ru-RU" sz="2000" b="1" dirty="0">
              <a:solidFill>
                <a:srgbClr val="002060"/>
              </a:solidFill>
            </a:endParaRPr>
          </a:p>
        </p:txBody>
      </p:sp>
      <p:graphicFrame>
        <p:nvGraphicFramePr>
          <p:cNvPr id="14" name="Объект 13">
            <a:extLst>
              <a:ext uri="{FF2B5EF4-FFF2-40B4-BE49-F238E27FC236}">
                <a16:creationId xmlns:a16="http://schemas.microsoft.com/office/drawing/2014/main" id="{4118BCBC-D775-4B0E-A683-E0F5A10C4F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3640863"/>
              </p:ext>
            </p:extLst>
          </p:nvPr>
        </p:nvGraphicFramePr>
        <p:xfrm>
          <a:off x="1333335" y="1698171"/>
          <a:ext cx="10350665" cy="5037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07956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9F15924-B00E-4DDB-8875-7774895D3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5921" y="188012"/>
            <a:ext cx="10546079" cy="1280890"/>
          </a:xfrm>
        </p:spPr>
        <p:txBody>
          <a:bodyPr>
            <a:noAutofit/>
          </a:bodyPr>
          <a:lstStyle/>
          <a:p>
            <a:r>
              <a:rPr lang="ru-RU" sz="2400" b="1" dirty="0"/>
              <a:t>1.	</a:t>
            </a:r>
            <a:r>
              <a:rPr lang="ru-RU" sz="2400" b="1" dirty="0">
                <a:solidFill>
                  <a:srgbClr val="002060"/>
                </a:solidFill>
              </a:rPr>
              <a:t>Достаточно ли полная и актуальная информация об организации и ее деятельности размещена на официальном сайте в информационно-телекоммуникационной сети «Интернет»?</a:t>
            </a:r>
          </a:p>
        </p:txBody>
      </p:sp>
      <p:graphicFrame>
        <p:nvGraphicFramePr>
          <p:cNvPr id="14" name="Объект 13">
            <a:extLst>
              <a:ext uri="{FF2B5EF4-FFF2-40B4-BE49-F238E27FC236}">
                <a16:creationId xmlns:a16="http://schemas.microsoft.com/office/drawing/2014/main" id="{4118BCBC-D775-4B0E-A683-E0F5A10C4F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0234088"/>
              </p:ext>
            </p:extLst>
          </p:nvPr>
        </p:nvGraphicFramePr>
        <p:xfrm>
          <a:off x="1333335" y="1698171"/>
          <a:ext cx="10350665" cy="5037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078181" y="5597236"/>
            <a:ext cx="5818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/>
              <a:t>14</a:t>
            </a:r>
          </a:p>
        </p:txBody>
      </p:sp>
    </p:spTree>
    <p:extLst>
      <p:ext uri="{BB962C8B-B14F-4D97-AF65-F5344CB8AC3E}">
        <p14:creationId xmlns:p14="http://schemas.microsoft.com/office/powerpoint/2010/main" val="21159142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9F15924-B00E-4DDB-8875-7774895D3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8939" y="166255"/>
            <a:ext cx="10546079" cy="1280890"/>
          </a:xfrm>
        </p:spPr>
        <p:txBody>
          <a:bodyPr>
            <a:noAutofit/>
          </a:bodyPr>
          <a:lstStyle/>
          <a:p>
            <a:r>
              <a:rPr lang="ru-RU" sz="2000" b="1" dirty="0"/>
              <a:t>10. Обеспечены ли техникумом условия для обучения и воспитания обучающихся с ограниченными возможностями здоровья и инвалидов?</a:t>
            </a:r>
            <a:endParaRPr lang="ru-RU" sz="2000" b="1" dirty="0">
              <a:solidFill>
                <a:srgbClr val="002060"/>
              </a:solidFill>
            </a:endParaRPr>
          </a:p>
        </p:txBody>
      </p:sp>
      <p:graphicFrame>
        <p:nvGraphicFramePr>
          <p:cNvPr id="14" name="Объект 13">
            <a:extLst>
              <a:ext uri="{FF2B5EF4-FFF2-40B4-BE49-F238E27FC236}">
                <a16:creationId xmlns:a16="http://schemas.microsoft.com/office/drawing/2014/main" id="{4118BCBC-D775-4B0E-A683-E0F5A10C4F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1168903"/>
              </p:ext>
            </p:extLst>
          </p:nvPr>
        </p:nvGraphicFramePr>
        <p:xfrm>
          <a:off x="1333335" y="1447145"/>
          <a:ext cx="10350665" cy="52888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43200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9F15924-B00E-4DDB-8875-7774895D3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8939" y="166255"/>
            <a:ext cx="10546079" cy="1280890"/>
          </a:xfrm>
        </p:spPr>
        <p:txBody>
          <a:bodyPr>
            <a:noAutofit/>
          </a:bodyPr>
          <a:lstStyle/>
          <a:p>
            <a:r>
              <a:rPr lang="ru-RU" sz="2000" b="1" dirty="0"/>
              <a:t>10. Обеспечены ли техникумом условия для обучения и воспитания обучающихся с ограниченными возможностями здоровья и инвалидов?</a:t>
            </a:r>
            <a:endParaRPr lang="ru-RU" sz="2000" b="1" dirty="0">
              <a:solidFill>
                <a:srgbClr val="002060"/>
              </a:solidFill>
            </a:endParaRPr>
          </a:p>
        </p:txBody>
      </p:sp>
      <p:graphicFrame>
        <p:nvGraphicFramePr>
          <p:cNvPr id="14" name="Объект 13">
            <a:extLst>
              <a:ext uri="{FF2B5EF4-FFF2-40B4-BE49-F238E27FC236}">
                <a16:creationId xmlns:a16="http://schemas.microsoft.com/office/drawing/2014/main" id="{4118BCBC-D775-4B0E-A683-E0F5A10C4F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1359729"/>
              </p:ext>
            </p:extLst>
          </p:nvPr>
        </p:nvGraphicFramePr>
        <p:xfrm>
          <a:off x="1333335" y="1698171"/>
          <a:ext cx="10350665" cy="5037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134338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9F15924-B00E-4DDB-8875-7774895D3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5921" y="193964"/>
            <a:ext cx="10546079" cy="1280890"/>
          </a:xfrm>
        </p:spPr>
        <p:txBody>
          <a:bodyPr>
            <a:noAutofit/>
          </a:bodyPr>
          <a:lstStyle/>
          <a:p>
            <a:r>
              <a:rPr lang="ru-RU" sz="2400" b="1" dirty="0"/>
              <a:t>11. Считаете ли Вы работников техникума доброжелательными и вежливыми?</a:t>
            </a:r>
            <a:endParaRPr lang="ru-RU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14" name="Объект 13">
            <a:extLst>
              <a:ext uri="{FF2B5EF4-FFF2-40B4-BE49-F238E27FC236}">
                <a16:creationId xmlns:a16="http://schemas.microsoft.com/office/drawing/2014/main" id="{4118BCBC-D775-4B0E-A683-E0F5A10C4F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5876494"/>
              </p:ext>
            </p:extLst>
          </p:nvPr>
        </p:nvGraphicFramePr>
        <p:xfrm>
          <a:off x="1333335" y="1698171"/>
          <a:ext cx="10350665" cy="5037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224584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9F15924-B00E-4DDB-8875-7774895D3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8939" y="166255"/>
            <a:ext cx="10546079" cy="1280890"/>
          </a:xfrm>
        </p:spPr>
        <p:txBody>
          <a:bodyPr>
            <a:noAutofit/>
          </a:bodyPr>
          <a:lstStyle/>
          <a:p>
            <a:r>
              <a:rPr lang="ru-RU" sz="2400" b="1" dirty="0"/>
              <a:t>11. Считаете ли Вы работников техникума доброжелательными и вежливыми?</a:t>
            </a:r>
            <a:endParaRPr lang="ru-RU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14" name="Объект 13">
            <a:extLst>
              <a:ext uri="{FF2B5EF4-FFF2-40B4-BE49-F238E27FC236}">
                <a16:creationId xmlns:a16="http://schemas.microsoft.com/office/drawing/2014/main" id="{4118BCBC-D775-4B0E-A683-E0F5A10C4F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1183121"/>
              </p:ext>
            </p:extLst>
          </p:nvPr>
        </p:nvGraphicFramePr>
        <p:xfrm>
          <a:off x="1333335" y="1698171"/>
          <a:ext cx="10350665" cy="5037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35168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9F15924-B00E-4DDB-8875-7774895D3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5921" y="193964"/>
            <a:ext cx="10546079" cy="1280890"/>
          </a:xfrm>
        </p:spPr>
        <p:txBody>
          <a:bodyPr>
            <a:noAutofit/>
          </a:bodyPr>
          <a:lstStyle/>
          <a:p>
            <a:r>
              <a:rPr lang="ru-RU" sz="2400" b="1" dirty="0"/>
              <a:t>12. Удовлетворены ли Вы компетентностью работников техникума?</a:t>
            </a:r>
            <a:endParaRPr lang="ru-RU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14" name="Объект 13">
            <a:extLst>
              <a:ext uri="{FF2B5EF4-FFF2-40B4-BE49-F238E27FC236}">
                <a16:creationId xmlns:a16="http://schemas.microsoft.com/office/drawing/2014/main" id="{4118BCBC-D775-4B0E-A683-E0F5A10C4F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5935657"/>
              </p:ext>
            </p:extLst>
          </p:nvPr>
        </p:nvGraphicFramePr>
        <p:xfrm>
          <a:off x="1333335" y="1698171"/>
          <a:ext cx="10350665" cy="5037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422592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9F15924-B00E-4DDB-8875-7774895D3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5921" y="193964"/>
            <a:ext cx="10546079" cy="1280890"/>
          </a:xfrm>
        </p:spPr>
        <p:txBody>
          <a:bodyPr>
            <a:noAutofit/>
          </a:bodyPr>
          <a:lstStyle/>
          <a:p>
            <a:r>
              <a:rPr lang="ru-RU" sz="2400" b="1" dirty="0"/>
              <a:t>12. Удовлетворены ли Вы компетентностью работников техникума?</a:t>
            </a:r>
            <a:endParaRPr lang="ru-RU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14" name="Объект 13">
            <a:extLst>
              <a:ext uri="{FF2B5EF4-FFF2-40B4-BE49-F238E27FC236}">
                <a16:creationId xmlns:a16="http://schemas.microsoft.com/office/drawing/2014/main" id="{4118BCBC-D775-4B0E-A683-E0F5A10C4F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044159"/>
              </p:ext>
            </p:extLst>
          </p:nvPr>
        </p:nvGraphicFramePr>
        <p:xfrm>
          <a:off x="1333335" y="1698171"/>
          <a:ext cx="10350665" cy="5037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344998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9F15924-B00E-4DDB-8875-7774895D3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5921" y="193964"/>
            <a:ext cx="10546079" cy="1280890"/>
          </a:xfrm>
        </p:spPr>
        <p:txBody>
          <a:bodyPr>
            <a:noAutofit/>
          </a:bodyPr>
          <a:lstStyle/>
          <a:p>
            <a:r>
              <a:rPr lang="ru-RU" sz="2400" b="1" dirty="0"/>
              <a:t>13. Удовлетворены ли Вы качеством предоставляемых техникумом образовательных услуг?</a:t>
            </a:r>
            <a:endParaRPr lang="ru-RU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14" name="Объект 13">
            <a:extLst>
              <a:ext uri="{FF2B5EF4-FFF2-40B4-BE49-F238E27FC236}">
                <a16:creationId xmlns:a16="http://schemas.microsoft.com/office/drawing/2014/main" id="{4118BCBC-D775-4B0E-A683-E0F5A10C4F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1657317"/>
              </p:ext>
            </p:extLst>
          </p:nvPr>
        </p:nvGraphicFramePr>
        <p:xfrm>
          <a:off x="1333335" y="1698171"/>
          <a:ext cx="10350665" cy="5037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709216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9F15924-B00E-4DDB-8875-7774895D3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5921" y="193964"/>
            <a:ext cx="10546079" cy="1280890"/>
          </a:xfrm>
        </p:spPr>
        <p:txBody>
          <a:bodyPr>
            <a:noAutofit/>
          </a:bodyPr>
          <a:lstStyle/>
          <a:p>
            <a:r>
              <a:rPr lang="ru-RU" sz="2400" b="1" dirty="0"/>
              <a:t>13. Удовлетворены ли Вы качеством предоставляемых техникумом образовательных услуг?</a:t>
            </a:r>
            <a:endParaRPr lang="ru-RU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14" name="Объект 13">
            <a:extLst>
              <a:ext uri="{FF2B5EF4-FFF2-40B4-BE49-F238E27FC236}">
                <a16:creationId xmlns:a16="http://schemas.microsoft.com/office/drawing/2014/main" id="{4118BCBC-D775-4B0E-A683-E0F5A10C4F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8630672"/>
              </p:ext>
            </p:extLst>
          </p:nvPr>
        </p:nvGraphicFramePr>
        <p:xfrm>
          <a:off x="1333335" y="1698171"/>
          <a:ext cx="10350665" cy="5037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304055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9F15924-B00E-4DDB-8875-7774895D3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5921" y="193964"/>
            <a:ext cx="10546079" cy="1280890"/>
          </a:xfrm>
        </p:spPr>
        <p:txBody>
          <a:bodyPr>
            <a:noAutofit/>
          </a:bodyPr>
          <a:lstStyle/>
          <a:p>
            <a:r>
              <a:rPr lang="ru-RU" sz="2400" b="1" dirty="0"/>
              <a:t>14. Готовы ли Вы рекомендовать техникум Вашим родственникам, друзьям, знакомым?</a:t>
            </a:r>
            <a:endParaRPr lang="ru-RU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14" name="Объект 13">
            <a:extLst>
              <a:ext uri="{FF2B5EF4-FFF2-40B4-BE49-F238E27FC236}">
                <a16:creationId xmlns:a16="http://schemas.microsoft.com/office/drawing/2014/main" id="{4118BCBC-D775-4B0E-A683-E0F5A10C4F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4696045"/>
              </p:ext>
            </p:extLst>
          </p:nvPr>
        </p:nvGraphicFramePr>
        <p:xfrm>
          <a:off x="1333335" y="1698171"/>
          <a:ext cx="10350665" cy="5037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7812934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9F15924-B00E-4DDB-8875-7774895D3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5921" y="193964"/>
            <a:ext cx="10546079" cy="1280890"/>
          </a:xfrm>
        </p:spPr>
        <p:txBody>
          <a:bodyPr>
            <a:noAutofit/>
          </a:bodyPr>
          <a:lstStyle/>
          <a:p>
            <a:r>
              <a:rPr lang="ru-RU" sz="2400" b="1" dirty="0"/>
              <a:t>14. Готовы ли Вы рекомендовать техникум Вашим родственникам, друзьям, знакомым?</a:t>
            </a:r>
            <a:endParaRPr lang="ru-RU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14" name="Объект 13">
            <a:extLst>
              <a:ext uri="{FF2B5EF4-FFF2-40B4-BE49-F238E27FC236}">
                <a16:creationId xmlns:a16="http://schemas.microsoft.com/office/drawing/2014/main" id="{4118BCBC-D775-4B0E-A683-E0F5A10C4F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1505091"/>
              </p:ext>
            </p:extLst>
          </p:nvPr>
        </p:nvGraphicFramePr>
        <p:xfrm>
          <a:off x="1333335" y="1698171"/>
          <a:ext cx="10350665" cy="5037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9636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9F15924-B00E-4DDB-8875-7774895D3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5921" y="188012"/>
            <a:ext cx="10546079" cy="1280890"/>
          </a:xfrm>
        </p:spPr>
        <p:txBody>
          <a:bodyPr>
            <a:noAutofit/>
          </a:bodyPr>
          <a:lstStyle/>
          <a:p>
            <a:r>
              <a:rPr lang="ru-RU" sz="2400" b="1" dirty="0"/>
              <a:t>1.	</a:t>
            </a:r>
            <a:r>
              <a:rPr lang="ru-RU" sz="2400" b="1" dirty="0">
                <a:solidFill>
                  <a:srgbClr val="002060"/>
                </a:solidFill>
              </a:rPr>
              <a:t>Достаточно ли полная и актуальная информация об организации и ее деятельности размещена на официальном сайте в информационно-телекоммуникационной сети «Интернет»?</a:t>
            </a:r>
          </a:p>
        </p:txBody>
      </p:sp>
      <p:graphicFrame>
        <p:nvGraphicFramePr>
          <p:cNvPr id="14" name="Объект 13">
            <a:extLst>
              <a:ext uri="{FF2B5EF4-FFF2-40B4-BE49-F238E27FC236}">
                <a16:creationId xmlns:a16="http://schemas.microsoft.com/office/drawing/2014/main" id="{4118BCBC-D775-4B0E-A683-E0F5A10C4F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7539360"/>
              </p:ext>
            </p:extLst>
          </p:nvPr>
        </p:nvGraphicFramePr>
        <p:xfrm>
          <a:off x="709220" y="1640114"/>
          <a:ext cx="10350665" cy="5037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4725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9F15924-B00E-4DDB-8875-7774895D3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7521" y="246069"/>
            <a:ext cx="10546079" cy="1280890"/>
          </a:xfrm>
        </p:spPr>
        <p:txBody>
          <a:bodyPr>
            <a:noAutofit/>
          </a:bodyPr>
          <a:lstStyle/>
          <a:p>
            <a:r>
              <a:rPr lang="ru-RU" sz="2400" b="1" dirty="0"/>
              <a:t>2. Указаны ли на официальном сайте организации сведения о педагогических работниках организации?</a:t>
            </a:r>
            <a:endParaRPr lang="ru-RU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14" name="Объект 13">
            <a:extLst>
              <a:ext uri="{FF2B5EF4-FFF2-40B4-BE49-F238E27FC236}">
                <a16:creationId xmlns:a16="http://schemas.microsoft.com/office/drawing/2014/main" id="{4118BCBC-D775-4B0E-A683-E0F5A10C4F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1522915"/>
              </p:ext>
            </p:extLst>
          </p:nvPr>
        </p:nvGraphicFramePr>
        <p:xfrm>
          <a:off x="1333335" y="1698171"/>
          <a:ext cx="10350665" cy="5037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88769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9F15924-B00E-4DDB-8875-7774895D3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5921" y="188012"/>
            <a:ext cx="10546079" cy="1280890"/>
          </a:xfrm>
        </p:spPr>
        <p:txBody>
          <a:bodyPr>
            <a:noAutofit/>
          </a:bodyPr>
          <a:lstStyle/>
          <a:p>
            <a:r>
              <a:rPr lang="ru-RU" sz="2400" b="1" dirty="0"/>
              <a:t>2. Указаны ли на официальном сайте организации сведения о педагогических работниках организации?</a:t>
            </a:r>
            <a:endParaRPr lang="ru-RU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14" name="Объект 13">
            <a:extLst>
              <a:ext uri="{FF2B5EF4-FFF2-40B4-BE49-F238E27FC236}">
                <a16:creationId xmlns:a16="http://schemas.microsoft.com/office/drawing/2014/main" id="{4118BCBC-D775-4B0E-A683-E0F5A10C4F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6397113"/>
              </p:ext>
            </p:extLst>
          </p:nvPr>
        </p:nvGraphicFramePr>
        <p:xfrm>
          <a:off x="1333335" y="1698171"/>
          <a:ext cx="10350665" cy="5037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47985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9F15924-B00E-4DDB-8875-7774895D3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5921" y="188012"/>
            <a:ext cx="10546079" cy="1280890"/>
          </a:xfrm>
        </p:spPr>
        <p:txBody>
          <a:bodyPr>
            <a:noAutofit/>
          </a:bodyPr>
          <a:lstStyle/>
          <a:p>
            <a:r>
              <a:rPr lang="ru-RU" sz="2400" b="1" dirty="0"/>
              <a:t>3. Есть ли возможность обратиться в техникум с помощью электронных сервисов, в том числе внести предложения, направленные на улучшение работы организации? </a:t>
            </a:r>
            <a:endParaRPr lang="ru-RU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14" name="Объект 13">
            <a:extLst>
              <a:ext uri="{FF2B5EF4-FFF2-40B4-BE49-F238E27FC236}">
                <a16:creationId xmlns:a16="http://schemas.microsoft.com/office/drawing/2014/main" id="{4118BCBC-D775-4B0E-A683-E0F5A10C4F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6091945"/>
              </p:ext>
            </p:extLst>
          </p:nvPr>
        </p:nvGraphicFramePr>
        <p:xfrm>
          <a:off x="1333335" y="1698171"/>
          <a:ext cx="10350665" cy="5037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637193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9F15924-B00E-4DDB-8875-7774895D3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7521" y="246069"/>
            <a:ext cx="10546079" cy="1280890"/>
          </a:xfrm>
        </p:spPr>
        <p:txBody>
          <a:bodyPr>
            <a:noAutofit/>
          </a:bodyPr>
          <a:lstStyle/>
          <a:p>
            <a:r>
              <a:rPr lang="ru-RU" sz="2400" b="1" dirty="0"/>
              <a:t>3. Есть ли возможность обратиться в техникум с помощью электронных сервисов, в том числе внести предложения, направленные на улучшение работы организации? </a:t>
            </a:r>
            <a:endParaRPr lang="ru-RU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14" name="Объект 13">
            <a:extLst>
              <a:ext uri="{FF2B5EF4-FFF2-40B4-BE49-F238E27FC236}">
                <a16:creationId xmlns:a16="http://schemas.microsoft.com/office/drawing/2014/main" id="{4118BCBC-D775-4B0E-A683-E0F5A10C4F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7826955"/>
              </p:ext>
            </p:extLst>
          </p:nvPr>
        </p:nvGraphicFramePr>
        <p:xfrm>
          <a:off x="1333335" y="1698171"/>
          <a:ext cx="10350665" cy="5037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407376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9F15924-B00E-4DDB-8875-7774895D3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5921" y="188012"/>
            <a:ext cx="10546079" cy="1280890"/>
          </a:xfrm>
        </p:spPr>
        <p:txBody>
          <a:bodyPr>
            <a:noAutofit/>
          </a:bodyPr>
          <a:lstStyle/>
          <a:p>
            <a:r>
              <a:rPr lang="ru-RU" sz="2400" b="1" dirty="0"/>
              <a:t>4. Есть ли возможность узнать о ходе рассмотрения обращения в техникум (по телефону, по электронной почте, с помощью электронных сервисов, доступных на официальном сайте организации)?</a:t>
            </a:r>
            <a:endParaRPr lang="ru-RU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14" name="Объект 13">
            <a:extLst>
              <a:ext uri="{FF2B5EF4-FFF2-40B4-BE49-F238E27FC236}">
                <a16:creationId xmlns:a16="http://schemas.microsoft.com/office/drawing/2014/main" id="{4118BCBC-D775-4B0E-A683-E0F5A10C4F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2378150"/>
              </p:ext>
            </p:extLst>
          </p:nvPr>
        </p:nvGraphicFramePr>
        <p:xfrm>
          <a:off x="1333335" y="1698171"/>
          <a:ext cx="10350665" cy="5037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02542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9F15924-B00E-4DDB-8875-7774895D3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7521" y="246069"/>
            <a:ext cx="10546079" cy="1280890"/>
          </a:xfrm>
        </p:spPr>
        <p:txBody>
          <a:bodyPr>
            <a:noAutofit/>
          </a:bodyPr>
          <a:lstStyle/>
          <a:p>
            <a:r>
              <a:rPr lang="ru-RU" sz="2400" b="1" dirty="0"/>
              <a:t>4. Есть ли возможность узнать о ходе рассмотрения обращения в техникум (по телефону, по электронной почте, с помощью электронных сервисов, доступных на официальном сайте организации)?</a:t>
            </a:r>
            <a:endParaRPr lang="ru-RU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14" name="Объект 13">
            <a:extLst>
              <a:ext uri="{FF2B5EF4-FFF2-40B4-BE49-F238E27FC236}">
                <a16:creationId xmlns:a16="http://schemas.microsoft.com/office/drawing/2014/main" id="{4118BCBC-D775-4B0E-A683-E0F5A10C4F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1915664"/>
              </p:ext>
            </p:extLst>
          </p:nvPr>
        </p:nvGraphicFramePr>
        <p:xfrm>
          <a:off x="1333335" y="1698171"/>
          <a:ext cx="10350665" cy="5037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45035766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301</TotalTime>
  <Words>550</Words>
  <Application>Microsoft Office PowerPoint</Application>
  <PresentationFormat>Широкоэкранный</PresentationFormat>
  <Paragraphs>68</Paragraphs>
  <Slides>29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3" baseType="lpstr">
      <vt:lpstr>Arial</vt:lpstr>
      <vt:lpstr>Century Gothic</vt:lpstr>
      <vt:lpstr>Wingdings 3</vt:lpstr>
      <vt:lpstr>Легкий дым</vt:lpstr>
      <vt:lpstr>Удовлетворенность условиями организации образовательного процесса: доступность образования, условия комфортности получения образования, организация питания и проживания, условия для лиц с ограниченными возможностями здоровья и инвалидов РОДИТЕЛИ</vt:lpstr>
      <vt:lpstr>1. Достаточно ли полная и актуальная информация об организации и ее деятельности размещена на официальном сайте в информационно-телекоммуникационной сети «Интернет»?</vt:lpstr>
      <vt:lpstr>1. Достаточно ли полная и актуальная информация об организации и ее деятельности размещена на официальном сайте в информационно-телекоммуникационной сети «Интернет»?</vt:lpstr>
      <vt:lpstr>2. Указаны ли на официальном сайте организации сведения о педагогических работниках организации?</vt:lpstr>
      <vt:lpstr>2. Указаны ли на официальном сайте организации сведения о педагогических работниках организации?</vt:lpstr>
      <vt:lpstr>3. Есть ли возможность обратиться в техникум с помощью электронных сервисов, в том числе внести предложения, направленные на улучшение работы организации? </vt:lpstr>
      <vt:lpstr>3. Есть ли возможность обратиться в техникум с помощью электронных сервисов, в том числе внести предложения, направленные на улучшение работы организации? </vt:lpstr>
      <vt:lpstr>4. Есть ли возможность узнать о ходе рассмотрения обращения в техникум (по телефону, по электронной почте, с помощью электронных сервисов, доступных на официальном сайте организации)?</vt:lpstr>
      <vt:lpstr>4. Есть ли возможность узнать о ходе рассмотрения обращения в техникум (по телефону, по электронной почте, с помощью электронных сервисов, доступных на официальном сайте организации)?</vt:lpstr>
      <vt:lpstr>5.  Обеспечен ли достаточный уровень материально-технической оснащенности образовательного процесса в техникуме (оборудование кабинетов, объектов для проведения практических занятий, библиотек)?</vt:lpstr>
      <vt:lpstr>5.  Обеспечен ли достаточный уровень материально-технической оснащенности образовательного процесса в техникуме (оборудование кабинетов, объектов для проведения практических занятий, библиотек)?</vt:lpstr>
      <vt:lpstr>6.  Обеспечены ли организацией условия для охраны и укрепления здоровья, организации питания обучающихся?</vt:lpstr>
      <vt:lpstr>6.  Обеспечены ли организацией условия для охраны и укрепления здоровья, организации питания обучающихся?</vt:lpstr>
      <vt:lpstr>7. Обеспечены ли техникумом условия для индивидуальной работы с обучающимися?</vt:lpstr>
      <vt:lpstr>7. Обеспечены ли техникумом условия для индивидуальной работы с обучающимися?</vt:lpstr>
      <vt:lpstr>8.  Реализуются ли техникумом дополнительные образовательные программы?</vt:lpstr>
      <vt:lpstr>8.  Реализуются ли техникумом дополнительные образовательные программы?</vt:lpstr>
      <vt:lpstr>9.  Обеспечены ли техникумом условия для развития творческих способностей и интересов обучающихся, включая их участие в конкурсах и олимпиадах, выставках, смотрах, физкультурных мероприятиях, спортивных мероприятиях, в том числе в официальных спортивных соревнованиях, и других массовых мероприятиях?</vt:lpstr>
      <vt:lpstr>9.  Обеспечены ли техникумом условия для развития творческих способностей и интересов обучающихся, включая их участие в конкурсах и олимпиадах, выставках, смотрах, физкультурных мероприятиях, спортивных мероприятиях, в том числе в официальных спортивных соревнованиях, и других массовых мероприятиях?</vt:lpstr>
      <vt:lpstr>10. Обеспечены ли техникумом условия для обучения и воспитания обучающихся с ограниченными возможностями здоровья и инвалидов?</vt:lpstr>
      <vt:lpstr>10. Обеспечены ли техникумом условия для обучения и воспитания обучающихся с ограниченными возможностями здоровья и инвалидов?</vt:lpstr>
      <vt:lpstr>11. Считаете ли Вы работников техникума доброжелательными и вежливыми?</vt:lpstr>
      <vt:lpstr>11. Считаете ли Вы работников техникума доброжелательными и вежливыми?</vt:lpstr>
      <vt:lpstr>12. Удовлетворены ли Вы компетентностью работников техникума?</vt:lpstr>
      <vt:lpstr>12. Удовлетворены ли Вы компетентностью работников техникума?</vt:lpstr>
      <vt:lpstr>13. Удовлетворены ли Вы качеством предоставляемых техникумом образовательных услуг?</vt:lpstr>
      <vt:lpstr>13. Удовлетворены ли Вы качеством предоставляемых техникумом образовательных услуг?</vt:lpstr>
      <vt:lpstr>14. Готовы ли Вы рекомендовать техникум Вашим родственникам, друзьям, знакомым?</vt:lpstr>
      <vt:lpstr>14. Готовы ли Вы рекомендовать техникум Вашим родственникам, друзьям, знакомым?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lena_yakunina1969@outlook.com</dc:creator>
  <cp:lastModifiedBy>Elena</cp:lastModifiedBy>
  <cp:revision>30</cp:revision>
  <dcterms:created xsi:type="dcterms:W3CDTF">2023-06-20T16:21:05Z</dcterms:created>
  <dcterms:modified xsi:type="dcterms:W3CDTF">2023-09-20T08:19:48Z</dcterms:modified>
</cp:coreProperties>
</file>