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EF8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>
        <p:scale>
          <a:sx n="100" d="100"/>
          <a:sy n="100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E0D2-717C-441B-821C-87FD3F7679CF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1A57-76E9-4CE2-8AE2-B15066C41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44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E0D2-717C-441B-821C-87FD3F7679CF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1A57-76E9-4CE2-8AE2-B15066C41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99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E0D2-717C-441B-821C-87FD3F7679CF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1A57-76E9-4CE2-8AE2-B15066C41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383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E0D2-717C-441B-821C-87FD3F7679CF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1A57-76E9-4CE2-8AE2-B15066C41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788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E0D2-717C-441B-821C-87FD3F7679CF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1A57-76E9-4CE2-8AE2-B15066C41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44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E0D2-717C-441B-821C-87FD3F7679CF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1A57-76E9-4CE2-8AE2-B15066C41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208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E0D2-717C-441B-821C-87FD3F7679CF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1A57-76E9-4CE2-8AE2-B15066C41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085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E0D2-717C-441B-821C-87FD3F7679CF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1A57-76E9-4CE2-8AE2-B15066C41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385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E0D2-717C-441B-821C-87FD3F7679CF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1A57-76E9-4CE2-8AE2-B15066C41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181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E0D2-717C-441B-821C-87FD3F7679CF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1A57-76E9-4CE2-8AE2-B15066C41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386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E0D2-717C-441B-821C-87FD3F7679CF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1A57-76E9-4CE2-8AE2-B15066C41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474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8B47">
            <a:alpha val="2862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CE0D2-717C-441B-821C-87FD3F7679CF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01A57-76E9-4CE2-8AE2-B15066C41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587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849194"/>
              </p:ext>
            </p:extLst>
          </p:nvPr>
        </p:nvGraphicFramePr>
        <p:xfrm>
          <a:off x="96254" y="11268"/>
          <a:ext cx="9047745" cy="68467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15915">
                  <a:extLst>
                    <a:ext uri="{9D8B030D-6E8A-4147-A177-3AD203B41FA5}">
                      <a16:colId xmlns:a16="http://schemas.microsoft.com/office/drawing/2014/main" val="698338581"/>
                    </a:ext>
                  </a:extLst>
                </a:gridCol>
                <a:gridCol w="3015915">
                  <a:extLst>
                    <a:ext uri="{9D8B030D-6E8A-4147-A177-3AD203B41FA5}">
                      <a16:colId xmlns:a16="http://schemas.microsoft.com/office/drawing/2014/main" val="3089098303"/>
                    </a:ext>
                  </a:extLst>
                </a:gridCol>
                <a:gridCol w="3015915">
                  <a:extLst>
                    <a:ext uri="{9D8B030D-6E8A-4147-A177-3AD203B41FA5}">
                      <a16:colId xmlns:a16="http://schemas.microsoft.com/office/drawing/2014/main" val="301340325"/>
                    </a:ext>
                  </a:extLst>
                </a:gridCol>
              </a:tblGrid>
              <a:tr h="6846731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ВЗЯТОЧНИК</a:t>
                      </a:r>
                      <a:r>
                        <a:rPr lang="ru-RU" sz="1100" dirty="0" smtClean="0"/>
                        <a:t>, он же ВЗВТКОПОЛУЧАТЕЛЬ -  </a:t>
                      </a:r>
                      <a:r>
                        <a:rPr lang="ru-RU" sz="1100" baseline="0" dirty="0" smtClean="0"/>
                        <a:t> тот, кто получает взятку, ВЗЯТКОДАТЕЛЬ – тот, кто её даёт.</a:t>
                      </a:r>
                    </a:p>
                    <a:p>
                      <a:endParaRPr lang="ru-RU" sz="1100" baseline="0" dirty="0" smtClean="0"/>
                    </a:p>
                    <a:p>
                      <a:r>
                        <a:rPr lang="ru-RU" sz="1100" b="1" baseline="0" dirty="0" smtClean="0">
                          <a:solidFill>
                            <a:srgbClr val="FF0000"/>
                          </a:solidFill>
                        </a:rPr>
                        <a:t>ВЗЯТКОЙ МОГУТ БЫТЬ:</a:t>
                      </a:r>
                    </a:p>
                    <a:p>
                      <a:pPr marL="171450" indent="-1714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baseline="0" dirty="0" smtClean="0"/>
                        <a:t>материальные ценности, в </a:t>
                      </a:r>
                      <a:r>
                        <a:rPr lang="ru-RU" sz="1100" baseline="0" dirty="0" err="1" smtClean="0"/>
                        <a:t>т.ч</a:t>
                      </a:r>
                      <a:r>
                        <a:rPr lang="ru-RU" sz="1100" baseline="0" dirty="0" smtClean="0"/>
                        <a:t>. деньги, ювелирные изделия, бытовая и иная техника, недвижимость;</a:t>
                      </a:r>
                    </a:p>
                    <a:p>
                      <a:pPr marL="171450" indent="-1714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baseline="0" dirty="0" smtClean="0"/>
                        <a:t>услуги и выгоды, оказанные безвозмездно или по заниженной стоимости.</a:t>
                      </a:r>
                    </a:p>
                    <a:p>
                      <a:pPr marL="171450" indent="-1714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endParaRPr lang="ru-RU" sz="1100" baseline="0" dirty="0" smtClean="0"/>
                    </a:p>
                    <a:p>
                      <a:pPr marL="0" indent="0"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1100" b="1" baseline="0" dirty="0" smtClean="0">
                          <a:solidFill>
                            <a:srgbClr val="FF0000"/>
                          </a:solidFill>
                        </a:rPr>
                        <a:t>ВЗЯТКОПОЛУЧАТЕЛЕМ</a:t>
                      </a:r>
                      <a:r>
                        <a:rPr lang="ru-RU" sz="1100" baseline="0" dirty="0" smtClean="0"/>
                        <a:t> может быть признано только должностное лицо – представитель власти или лицо, выполняющее организационно-распорядительные, административно-хозяйственные функции в государственных органах, органах местного самоуправления (примечание к ст.285 УК РФ)</a:t>
                      </a:r>
                    </a:p>
                    <a:p>
                      <a:pPr marL="0" indent="0"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endParaRPr lang="ru-RU" sz="1100" baseline="0" dirty="0" smtClean="0"/>
                    </a:p>
                    <a:p>
                      <a:pPr marL="0" indent="0"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1100" b="1" baseline="0" dirty="0" smtClean="0">
                          <a:solidFill>
                            <a:srgbClr val="FF0000"/>
                          </a:solidFill>
                        </a:rPr>
                        <a:t>ПРЕДСТАВИТЕЛИ ВЛАСТИ </a:t>
                      </a:r>
                      <a:r>
                        <a:rPr lang="ru-RU" sz="1100" baseline="0" dirty="0" smtClean="0"/>
                        <a:t>-  это государственный или муниципальный чиновник любого ранга: работник областной или городской администрации, мэрии, министерства или ведомства, государственного учреждения, правоохранительного органа, воинской части или военкомата, судья, прокурор, следователь, депутат законодательного органа и др.</a:t>
                      </a:r>
                    </a:p>
                    <a:p>
                      <a:pPr marL="0" indent="0"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endParaRPr lang="ru-RU" sz="1100" baseline="0" dirty="0" smtClean="0"/>
                    </a:p>
                    <a:p>
                      <a:pPr marL="0" indent="0"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1100" b="1" baseline="0" dirty="0" smtClean="0">
                          <a:solidFill>
                            <a:srgbClr val="FF0000"/>
                          </a:solidFill>
                        </a:rPr>
                        <a:t>ЛИЦО, ВЫПОЛНЯЮЩЕЕ ОРГАНИЗАЦИОННО-РАСПОРЯДИТЕЛЬНЫЕ, АДМИНИСТРАТИВНО-ХОЗЯЙСТВЕННЫЕ ФУНКЦИИ 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</a:rPr>
                        <a:t>– это начальник управления или отдела в государственном или муниципальном органе, член государственной экспертной, призывной или экзаменационной комиссии, руководитель образовательной организации, его заместители и руководители факультета, кафедры, главный врач больницы, поликлиники., заведующий отделением и др</a:t>
                      </a:r>
                      <a:r>
                        <a:rPr lang="ru-RU" sz="1100" b="0" baseline="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ru-RU" sz="11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ГЕНЕРАЛЬНАЯ ПРОКУРАТУРА РОССИЙСКОЙ ФЕДЕРАЦИИ ОБЩЕСТВЕННАЯ ПАЛАТА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РОССИЙСКОЙ ФЕДЕРАЦИИ</a:t>
                      </a:r>
                    </a:p>
                    <a:p>
                      <a:pPr algn="ctr"/>
                      <a:r>
                        <a:rPr lang="ru-RU" sz="1400" b="1" dirty="0" smtClean="0"/>
                        <a:t>НАПОМИНАЮТ:</a:t>
                      </a:r>
                    </a:p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О ФАКТАХ КОРРУПЦИИ СООБЩАЙТЕ ПО </a:t>
                      </a:r>
                      <a:r>
                        <a:rPr lang="ru-RU" sz="1400" b="1" baseline="0" dirty="0" smtClean="0"/>
                        <a:t> ТЕЛЕФОНАМ «ГОРЯЧИХ ЛИНИЙ»</a:t>
                      </a:r>
                    </a:p>
                    <a:p>
                      <a:pPr algn="ctr"/>
                      <a:endParaRPr lang="ru-RU" sz="1400" b="1" baseline="0" dirty="0" smtClean="0"/>
                    </a:p>
                    <a:p>
                      <a:pPr algn="ctr"/>
                      <a:r>
                        <a:rPr lang="ru-RU" sz="1400" b="1" baseline="0" dirty="0" smtClean="0"/>
                        <a:t>ПРОКУРАТУРА</a:t>
                      </a:r>
                    </a:p>
                    <a:p>
                      <a:pPr algn="ctr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(3852) 222-079</a:t>
                      </a:r>
                    </a:p>
                    <a:p>
                      <a:pPr algn="ctr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(903) 947-61-57</a:t>
                      </a:r>
                    </a:p>
                    <a:p>
                      <a:pPr algn="ctr"/>
                      <a:endParaRPr lang="ru-RU" sz="14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 Следственного комитета Российской Федерации  по Алтайскому краю</a:t>
                      </a:r>
                    </a:p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(3852) 29-80-94.</a:t>
                      </a:r>
                    </a:p>
                    <a:p>
                      <a:pPr algn="ctr"/>
                      <a:endParaRPr lang="ru-RU" sz="14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ГУ МВД РОССИИ "</a:t>
                      </a:r>
                      <a:r>
                        <a:rPr lang="ru-RU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Славгородский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 Алтайского края </a:t>
                      </a:r>
                    </a:p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(385-68) 50-026</a:t>
                      </a:r>
                    </a:p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(385-68) 21-202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ГЕНЕРАЛЬНАЯ ПРОКУРАТУРА РОССИЙСКОЙ ФЕДЕРАЦИИ ОБЩЕСТВЕННАЯ ПАЛАТА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РОССИЙСКОЙ ФЕДЕРАЦИИ 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7026205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13917" t="-1" r="14084" b="-888"/>
          <a:stretch/>
        </p:blipFill>
        <p:spPr>
          <a:xfrm>
            <a:off x="6340642" y="2831432"/>
            <a:ext cx="2598820" cy="36415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279" y="86280"/>
            <a:ext cx="1147762" cy="12841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3833" y="522221"/>
            <a:ext cx="1540041" cy="6713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4215" y="1107796"/>
            <a:ext cx="2193635" cy="195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77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493862"/>
              </p:ext>
            </p:extLst>
          </p:nvPr>
        </p:nvGraphicFramePr>
        <p:xfrm>
          <a:off x="74427" y="74428"/>
          <a:ext cx="8973879" cy="6797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1293">
                  <a:extLst>
                    <a:ext uri="{9D8B030D-6E8A-4147-A177-3AD203B41FA5}">
                      <a16:colId xmlns:a16="http://schemas.microsoft.com/office/drawing/2014/main" val="33633817"/>
                    </a:ext>
                  </a:extLst>
                </a:gridCol>
                <a:gridCol w="2991293">
                  <a:extLst>
                    <a:ext uri="{9D8B030D-6E8A-4147-A177-3AD203B41FA5}">
                      <a16:colId xmlns:a16="http://schemas.microsoft.com/office/drawing/2014/main" val="1677628688"/>
                    </a:ext>
                  </a:extLst>
                </a:gridCol>
                <a:gridCol w="2991293">
                  <a:extLst>
                    <a:ext uri="{9D8B030D-6E8A-4147-A177-3AD203B41FA5}">
                      <a16:colId xmlns:a16="http://schemas.microsoft.com/office/drawing/2014/main" val="675642339"/>
                    </a:ext>
                  </a:extLst>
                </a:gridCol>
              </a:tblGrid>
              <a:tr h="667724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Коррупция</a:t>
                      </a:r>
                      <a:r>
                        <a:rPr lang="ru-RU" sz="1000" baseline="0" dirty="0" smtClean="0"/>
                        <a:t> – от латинского слова </a:t>
                      </a:r>
                      <a:r>
                        <a:rPr lang="en-US" sz="1000" baseline="0" dirty="0" err="1" smtClean="0"/>
                        <a:t>corrutio</a:t>
                      </a:r>
                      <a:r>
                        <a:rPr lang="ru-RU" sz="1000" baseline="0" dirty="0" smtClean="0"/>
                        <a:t> (порча, подкуп)</a:t>
                      </a:r>
                    </a:p>
                    <a:p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r>
                        <a:rPr lang="ru-RU" sz="1000" baseline="0" dirty="0" smtClean="0"/>
                        <a:t>Согласно Федеральному закону от 25.12.5008 « 273-ФЗ «В противодействии коррупции» под коррупцией понимается:</a:t>
                      </a:r>
                    </a:p>
                    <a:p>
                      <a:pPr marL="171450" indent="-1714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000" baseline="0" dirty="0" smtClean="0"/>
                        <a:t>Злоупотребление служебным положением, дача взятки, получение взятки, злоупотребление полномочиями, коммерческий подкуп либо 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денег, ценностей, иного имущества или услуг имущественного характера, иных имущественных прав для себя или других третьих лиц, либо незаконное предоставление такой выгоды указанному лицу другими физическими лицами;</a:t>
                      </a:r>
                    </a:p>
                    <a:p>
                      <a:pPr marL="171450" indent="-1714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000" baseline="0" dirty="0" smtClean="0"/>
                        <a:t>Совершение перечисленных выше деяний от имени или в интересах юридического лица.</a:t>
                      </a:r>
                    </a:p>
                    <a:p>
                      <a:pPr marL="171450" indent="-1714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endParaRPr lang="ru-RU" sz="1000" baseline="0" dirty="0" smtClean="0"/>
                    </a:p>
                    <a:p>
                      <a:endParaRPr lang="ru-RU" baseline="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УГОЛОВНЫМ</a:t>
                      </a:r>
                      <a:r>
                        <a:rPr lang="ru-RU" sz="1000" baseline="0" dirty="0" smtClean="0"/>
                        <a:t> КОДЕКСОМ РОССИЙСКОЙ ФЕДЕРАЦИИ предусмотрено ЛИШЕНИЕ СВОБОДЫ на длительный срок как за получение взятки, так и за дачу взятки и посредничество.</a:t>
                      </a:r>
                    </a:p>
                    <a:p>
                      <a:r>
                        <a:rPr lang="ru-RU" sz="1000" baseline="0" dirty="0" smtClean="0"/>
                        <a:t>Перед законом отвечает не только тот, кто получает взятку, но и тот, кто взятку даёт, или от чьего имени взятка передается взяткополучателю. Если взятка передается через посредника, то он также подлежит уголовной ответственности за пособничество в даче взятки.</a:t>
                      </a:r>
                    </a:p>
                    <a:p>
                      <a:endParaRPr lang="ru-RU" sz="1000" baseline="0" dirty="0" smtClean="0"/>
                    </a:p>
                    <a:p>
                      <a:endParaRPr lang="ru-RU" sz="1000" baseline="0" dirty="0" smtClean="0"/>
                    </a:p>
                    <a:p>
                      <a:endParaRPr lang="ru-RU" sz="1000" baseline="0" dirty="0" smtClean="0"/>
                    </a:p>
                    <a:p>
                      <a:endParaRPr lang="ru-RU" sz="1000" baseline="0" dirty="0" smtClean="0"/>
                    </a:p>
                    <a:p>
                      <a:endParaRPr lang="ru-RU" sz="1000" baseline="0" dirty="0" smtClean="0"/>
                    </a:p>
                    <a:p>
                      <a:endParaRPr lang="ru-RU" sz="1000" baseline="0" dirty="0" smtClean="0"/>
                    </a:p>
                    <a:p>
                      <a:endParaRPr lang="ru-RU" sz="1000" baseline="0" dirty="0" smtClean="0"/>
                    </a:p>
                    <a:p>
                      <a:endParaRPr lang="ru-RU" sz="1000" baseline="0" dirty="0" smtClean="0"/>
                    </a:p>
                    <a:p>
                      <a:endParaRPr lang="ru-RU" sz="1000" baseline="0" dirty="0" smtClean="0"/>
                    </a:p>
                    <a:p>
                      <a:endParaRPr lang="ru-RU" sz="1000" baseline="0" dirty="0" smtClean="0"/>
                    </a:p>
                    <a:p>
                      <a:endParaRPr lang="ru-RU" sz="1000" baseline="0" dirty="0" smtClean="0"/>
                    </a:p>
                    <a:p>
                      <a:endParaRPr lang="ru-RU" sz="1000" baseline="0" dirty="0" smtClean="0"/>
                    </a:p>
                    <a:p>
                      <a:endParaRPr lang="ru-RU" sz="1000" baseline="0" dirty="0" smtClean="0"/>
                    </a:p>
                    <a:p>
                      <a:endParaRPr lang="ru-RU" sz="1000" baseline="0" dirty="0" smtClean="0"/>
                    </a:p>
                    <a:p>
                      <a:endParaRPr lang="ru-RU" sz="1000" baseline="0" dirty="0" smtClean="0"/>
                    </a:p>
                    <a:p>
                      <a:pPr algn="ctr"/>
                      <a:r>
                        <a:rPr lang="ru-RU" sz="1000" b="1" baseline="0" dirty="0" smtClean="0">
                          <a:solidFill>
                            <a:srgbClr val="FF0000"/>
                          </a:solidFill>
                        </a:rPr>
                        <a:t>НАКАЗАНИЯ для ВЗЯТОЧНИКОВ: </a:t>
                      </a:r>
                    </a:p>
                    <a:p>
                      <a:r>
                        <a:rPr lang="ru-RU" sz="1000" baseline="0" dirty="0" smtClean="0"/>
                        <a:t>ШТРАФ – от 25 до 100 сумм взятки</a:t>
                      </a:r>
                    </a:p>
                    <a:p>
                      <a:r>
                        <a:rPr lang="ru-RU" sz="1000" baseline="0" dirty="0" smtClean="0"/>
                        <a:t>ЛИШЕНИЕ СВОБОДЫ -  до 15 лет</a:t>
                      </a:r>
                    </a:p>
                    <a:p>
                      <a:r>
                        <a:rPr lang="ru-RU" sz="1000" baseline="0" dirty="0" smtClean="0"/>
                        <a:t>Дополнительный вид наказания – лишение права занимать определенные должности или заниматься определенной деятельностью до 3-х лет.</a:t>
                      </a:r>
                    </a:p>
                    <a:p>
                      <a:pPr algn="ctr"/>
                      <a:r>
                        <a:rPr lang="ru-RU" sz="1000" b="1" baseline="0" dirty="0" smtClean="0">
                          <a:solidFill>
                            <a:srgbClr val="FF0000"/>
                          </a:solidFill>
                        </a:rPr>
                        <a:t>НАКАЗАНИЕ для ВЗЯТКОДАТЕЛЕЙ:</a:t>
                      </a:r>
                    </a:p>
                    <a:p>
                      <a:r>
                        <a:rPr lang="ru-RU" sz="1000" baseline="0" dirty="0" smtClean="0"/>
                        <a:t>ШТРАФ – от 15 до 90 сумм взятки</a:t>
                      </a:r>
                    </a:p>
                    <a:p>
                      <a:r>
                        <a:rPr lang="ru-RU" sz="1000" baseline="0" dirty="0" smtClean="0"/>
                        <a:t>ЛИШЕНИЕ СВОБОДЫ -  до 12 лет</a:t>
                      </a:r>
                    </a:p>
                    <a:p>
                      <a:pPr algn="ctr"/>
                      <a:r>
                        <a:rPr lang="ru-RU" sz="1000" b="1" baseline="0" dirty="0" smtClean="0">
                          <a:solidFill>
                            <a:srgbClr val="FF0000"/>
                          </a:solidFill>
                        </a:rPr>
                        <a:t>НАКАЗАНИЕ для ПОСРЕДНИКОВ</a:t>
                      </a:r>
                      <a:r>
                        <a:rPr lang="ru-RU" sz="1000" baseline="0" dirty="0" smtClean="0"/>
                        <a:t>:</a:t>
                      </a:r>
                    </a:p>
                    <a:p>
                      <a:r>
                        <a:rPr lang="ru-RU" sz="1000" baseline="0" dirty="0" smtClean="0"/>
                        <a:t>ШТРАФ – от 20 до 90 сумм взятки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/>
                        <a:t>ЛИШЕНИЕ СВОБОДЫ -  до 12 лет + 70 сумм взятки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/>
                        <a:t>Лицо давшее взятку, освобождается от уголовной ответственности, если оно активно способствовало раскрытию и (или) расследованию преступления и после совершения преступления добровольно сообщило о даче взятки правоохранительным органам</a:t>
                      </a:r>
                      <a:endParaRPr lang="ru-RU" sz="1000" baseline="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 smtClean="0"/>
                    </a:p>
                    <a:p>
                      <a:endParaRPr lang="ru-RU" sz="900" dirty="0" smtClean="0"/>
                    </a:p>
                    <a:p>
                      <a:endParaRPr lang="ru-RU" sz="900" dirty="0" smtClean="0"/>
                    </a:p>
                    <a:p>
                      <a:endParaRPr lang="ru-RU" sz="900" dirty="0" smtClean="0"/>
                    </a:p>
                    <a:p>
                      <a:endParaRPr lang="ru-RU" sz="900" dirty="0" smtClean="0"/>
                    </a:p>
                    <a:p>
                      <a:endParaRPr lang="ru-RU" sz="900" dirty="0" smtClean="0"/>
                    </a:p>
                    <a:p>
                      <a:endParaRPr lang="ru-RU" sz="900" dirty="0" smtClean="0"/>
                    </a:p>
                    <a:p>
                      <a:endParaRPr lang="ru-RU" sz="900" dirty="0" smtClean="0"/>
                    </a:p>
                    <a:p>
                      <a:endParaRPr lang="ru-RU" sz="900" dirty="0" smtClean="0"/>
                    </a:p>
                    <a:p>
                      <a:endParaRPr lang="ru-RU" sz="900" dirty="0" smtClean="0"/>
                    </a:p>
                    <a:p>
                      <a:endParaRPr lang="ru-RU" sz="900" dirty="0" smtClean="0"/>
                    </a:p>
                    <a:p>
                      <a:endParaRPr lang="ru-RU" sz="900" dirty="0" smtClean="0"/>
                    </a:p>
                    <a:p>
                      <a:r>
                        <a:rPr lang="ru-RU" sz="900" dirty="0" smtClean="0"/>
                        <a:t>В 2012 году установлено: за</a:t>
                      </a:r>
                      <a:r>
                        <a:rPr lang="ru-RU" sz="900" baseline="0" dirty="0" smtClean="0"/>
                        <a:t> совершение коррупционных преступлений привлечены к уголовной ответственности 7433 лица, в том числе должностные лица:</a:t>
                      </a:r>
                    </a:p>
                    <a:p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			</a:t>
                      </a:r>
                    </a:p>
                    <a:p>
                      <a:endParaRPr lang="ru-RU" sz="900" dirty="0" smtClean="0"/>
                    </a:p>
                    <a:p>
                      <a:endParaRPr lang="ru-RU" sz="900" dirty="0" smtClean="0"/>
                    </a:p>
                    <a:p>
                      <a:endParaRPr lang="ru-RU" sz="900" dirty="0" smtClean="0"/>
                    </a:p>
                    <a:p>
                      <a:endParaRPr lang="ru-RU" sz="900" dirty="0" smtClean="0"/>
                    </a:p>
                    <a:p>
                      <a:endParaRPr lang="ru-RU" sz="900" dirty="0" smtClean="0"/>
                    </a:p>
                    <a:p>
                      <a:endParaRPr lang="ru-RU" sz="900" dirty="0" smtClean="0"/>
                    </a:p>
                    <a:p>
                      <a:endParaRPr lang="ru-RU" sz="900" dirty="0" smtClean="0"/>
                    </a:p>
                    <a:p>
                      <a:endParaRPr lang="ru-RU" sz="900" dirty="0" smtClean="0"/>
                    </a:p>
                    <a:p>
                      <a:endParaRPr lang="ru-RU" sz="900" dirty="0" smtClean="0"/>
                    </a:p>
                    <a:p>
                      <a:endParaRPr lang="ru-RU" sz="900" dirty="0" smtClean="0"/>
                    </a:p>
                    <a:p>
                      <a:endParaRPr lang="ru-RU" sz="900" dirty="0" smtClean="0"/>
                    </a:p>
                    <a:p>
                      <a:endParaRPr lang="ru-RU" sz="900" dirty="0" smtClean="0"/>
                    </a:p>
                    <a:p>
                      <a:endParaRPr lang="ru-RU" sz="900" dirty="0" smtClean="0"/>
                    </a:p>
                    <a:p>
                      <a:endParaRPr lang="ru-RU" sz="900" dirty="0" smtClean="0"/>
                    </a:p>
                    <a:p>
                      <a:r>
                        <a:rPr lang="ru-RU" sz="900" dirty="0" smtClean="0"/>
                        <a:t> </a:t>
                      </a:r>
                    </a:p>
                    <a:p>
                      <a:endParaRPr lang="ru-RU" sz="900" dirty="0" smtClean="0"/>
                    </a:p>
                    <a:p>
                      <a:r>
                        <a:rPr lang="ru-RU" sz="900" dirty="0" smtClean="0"/>
                        <a:t>Количество коррупционных преступлений по направленным в суд уголовным  делам,  совершенных  должностными лицами, составило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21 263.</a:t>
                      </a:r>
                    </a:p>
                    <a:p>
                      <a:r>
                        <a:rPr lang="ru-RU" sz="900" dirty="0" smtClean="0"/>
                        <a:t>Преобладающими сферами деятельности, в которых совершились указанные преступления,</a:t>
                      </a:r>
                      <a:r>
                        <a:rPr lang="ru-RU" sz="900" baseline="0" dirty="0" smtClean="0"/>
                        <a:t> являются</a:t>
                      </a:r>
                    </a:p>
                    <a:p>
                      <a:endParaRPr lang="ru-RU" sz="900" baseline="0" dirty="0" smtClean="0"/>
                    </a:p>
                    <a:p>
                      <a:endParaRPr lang="ru-RU" sz="900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823999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025660"/>
              </p:ext>
            </p:extLst>
          </p:nvPr>
        </p:nvGraphicFramePr>
        <p:xfrm>
          <a:off x="6060558" y="74428"/>
          <a:ext cx="2987748" cy="1600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3874">
                  <a:extLst>
                    <a:ext uri="{9D8B030D-6E8A-4147-A177-3AD203B41FA5}">
                      <a16:colId xmlns:a16="http://schemas.microsoft.com/office/drawing/2014/main" val="4201605200"/>
                    </a:ext>
                  </a:extLst>
                </a:gridCol>
                <a:gridCol w="1493874">
                  <a:extLst>
                    <a:ext uri="{9D8B030D-6E8A-4147-A177-3AD203B41FA5}">
                      <a16:colId xmlns:a16="http://schemas.microsoft.com/office/drawing/2014/main" val="3718463002"/>
                    </a:ext>
                  </a:extLst>
                </a:gridCol>
              </a:tblGrid>
              <a:tr h="13016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2012</a:t>
                      </a:r>
                      <a:r>
                        <a:rPr lang="ru-RU" sz="900" baseline="0" dirty="0" smtClean="0"/>
                        <a:t> год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2011</a:t>
                      </a:r>
                      <a:r>
                        <a:rPr lang="ru-RU" sz="900" baseline="0" dirty="0" smtClean="0"/>
                        <a:t> год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773599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Факты</a:t>
                      </a:r>
                      <a:r>
                        <a:rPr lang="ru-RU" sz="900" baseline="0" dirty="0" smtClean="0"/>
                        <a:t> получения взятки (ст.290 УК РФ)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3205152"/>
                  </a:ext>
                </a:extLst>
              </a:tr>
              <a:tr h="21548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6576-1687 лиц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6947-2169 </a:t>
                      </a:r>
                      <a:r>
                        <a:rPr lang="ru-RU" sz="900" dirty="0" smtClean="0"/>
                        <a:t>лиц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776335"/>
                  </a:ext>
                </a:extLst>
              </a:tr>
              <a:tr h="20095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Факты</a:t>
                      </a:r>
                      <a:r>
                        <a:rPr lang="ru-RU" sz="900" baseline="0" dirty="0" smtClean="0"/>
                        <a:t> дачи взятки (ст.291 УК РФ)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3678891"/>
                  </a:ext>
                </a:extLst>
              </a:tr>
              <a:tr h="2183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3182-2071</a:t>
                      </a:r>
                      <a:r>
                        <a:rPr lang="ru-RU" sz="900" dirty="0" smtClean="0"/>
                        <a:t>лиц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4005-3545</a:t>
                      </a:r>
                      <a:r>
                        <a:rPr lang="ru-RU" sz="900" dirty="0" smtClean="0"/>
                        <a:t>лиц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740412"/>
                  </a:ext>
                </a:extLst>
              </a:tr>
              <a:tr h="167372"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Факты посредничества во </a:t>
                      </a:r>
                      <a:r>
                        <a:rPr lang="ru-RU" sz="900" dirty="0" err="1" smtClean="0"/>
                        <a:t>взятничестве</a:t>
                      </a:r>
                      <a:r>
                        <a:rPr lang="ru-RU" sz="900" dirty="0" smtClean="0"/>
                        <a:t> (ст. 291</a:t>
                      </a:r>
                      <a:r>
                        <a:rPr lang="ru-RU" sz="900" baseline="0" dirty="0" smtClean="0"/>
                        <a:t> УК РФ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3772412"/>
                  </a:ext>
                </a:extLst>
              </a:tr>
              <a:tr h="1807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399-151</a:t>
                      </a:r>
                      <a:r>
                        <a:rPr lang="ru-RU" sz="900" dirty="0" smtClean="0"/>
                        <a:t>лицо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7726501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31767"/>
              </p:ext>
            </p:extLst>
          </p:nvPr>
        </p:nvGraphicFramePr>
        <p:xfrm>
          <a:off x="6076506" y="2225130"/>
          <a:ext cx="2955851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4856">
                  <a:extLst>
                    <a:ext uri="{9D8B030D-6E8A-4147-A177-3AD203B41FA5}">
                      <a16:colId xmlns:a16="http://schemas.microsoft.com/office/drawing/2014/main" val="1468655728"/>
                    </a:ext>
                  </a:extLst>
                </a:gridCol>
                <a:gridCol w="520995">
                  <a:extLst>
                    <a:ext uri="{9D8B030D-6E8A-4147-A177-3AD203B41FA5}">
                      <a16:colId xmlns:a16="http://schemas.microsoft.com/office/drawing/2014/main" val="2811722237"/>
                    </a:ext>
                  </a:extLst>
                </a:gridCol>
              </a:tblGrid>
              <a:tr h="116958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u="none" strike="noStrike" kern="1200" baseline="0" dirty="0" smtClean="0"/>
                        <a:t>правоохранительных органов </a:t>
                      </a:r>
                      <a:endParaRPr lang="ru-RU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baseline="0" dirty="0" smtClean="0"/>
                        <a:t>2120</a:t>
                      </a:r>
                      <a:endParaRPr lang="ru-RU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87847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u="none" strike="noStrike" kern="1200" baseline="0" dirty="0" smtClean="0"/>
                        <a:t>органов местного самоуправления </a:t>
                      </a:r>
                      <a:endParaRPr lang="ru-RU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baseline="0" dirty="0" smtClean="0"/>
                        <a:t>840</a:t>
                      </a:r>
                      <a:endParaRPr lang="ru-RU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1021006"/>
                  </a:ext>
                </a:extLst>
              </a:tr>
              <a:tr h="20485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u="none" strike="noStrike" kern="1200" baseline="0" dirty="0" smtClean="0"/>
                        <a:t>органов социальной защиты и здравоохранения</a:t>
                      </a:r>
                      <a:endParaRPr lang="ru-RU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baseline="0" dirty="0" smtClean="0"/>
                        <a:t>659</a:t>
                      </a:r>
                      <a:endParaRPr lang="ru-RU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256980"/>
                  </a:ext>
                </a:extLst>
              </a:tr>
              <a:tr h="21808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u="none" strike="noStrike" kern="1200" baseline="0" dirty="0" smtClean="0"/>
                        <a:t>государственных и муниципальных учреждений и предприятий</a:t>
                      </a:r>
                      <a:endParaRPr lang="ru-RU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baseline="0" dirty="0" smtClean="0"/>
                        <a:t>469</a:t>
                      </a:r>
                      <a:endParaRPr lang="ru-RU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5180719"/>
                  </a:ext>
                </a:extLst>
              </a:tr>
              <a:tr h="139758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u="none" strike="noStrike" kern="1200" baseline="0" dirty="0" smtClean="0"/>
                        <a:t>науки и образовательных учреждений</a:t>
                      </a:r>
                      <a:endParaRPr lang="ru-RU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baseline="0" dirty="0" smtClean="0"/>
                        <a:t>396</a:t>
                      </a:r>
                      <a:endParaRPr lang="ru-RU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9280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u="none" strike="noStrike" kern="1200" baseline="0" dirty="0" smtClean="0"/>
                        <a:t>органов государственного и муниципального контроля</a:t>
                      </a:r>
                      <a:endParaRPr lang="ru-RU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baseline="0" dirty="0" smtClean="0"/>
                        <a:t>115</a:t>
                      </a:r>
                      <a:endParaRPr lang="ru-RU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9503456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259543"/>
              </p:ext>
            </p:extLst>
          </p:nvPr>
        </p:nvGraphicFramePr>
        <p:xfrm>
          <a:off x="6150933" y="5373490"/>
          <a:ext cx="2806996" cy="1254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6095">
                  <a:extLst>
                    <a:ext uri="{9D8B030D-6E8A-4147-A177-3AD203B41FA5}">
                      <a16:colId xmlns:a16="http://schemas.microsoft.com/office/drawing/2014/main" val="1447295851"/>
                    </a:ext>
                  </a:extLst>
                </a:gridCol>
                <a:gridCol w="850901">
                  <a:extLst>
                    <a:ext uri="{9D8B030D-6E8A-4147-A177-3AD203B41FA5}">
                      <a16:colId xmlns:a16="http://schemas.microsoft.com/office/drawing/2014/main" val="3357807335"/>
                    </a:ext>
                  </a:extLst>
                </a:gridCol>
              </a:tblGrid>
              <a:tr h="176619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правоохранительных органов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26 %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3084656"/>
                  </a:ext>
                </a:extLst>
              </a:tr>
              <a:tr h="257840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здравоохранение и  социальное обеспечение 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17,8 %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9419432"/>
                  </a:ext>
                </a:extLst>
              </a:tr>
              <a:tr h="188669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образование и наука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0794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финансовая 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6,2 %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418497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326" y="2368731"/>
            <a:ext cx="2250666" cy="147981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191916" y="1674628"/>
            <a:ext cx="2738900" cy="694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FF0000"/>
                </a:solidFill>
              </a:rPr>
              <a:t>Уголовная ответственность за получении либо передачу незаконного вознаграждения при КОММЕРЧЕСКОМ ПОДКУПЕ ПРЕДУСМОТРЕНА СТ.204 УК РФ</a:t>
            </a:r>
            <a:endParaRPr lang="ru-RU" sz="1000" b="1" dirty="0">
              <a:solidFill>
                <a:srgbClr val="FF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59" y="453576"/>
            <a:ext cx="1944793" cy="1012024"/>
          </a:xfrm>
          <a:prstGeom prst="rect">
            <a:avLst/>
          </a:prstGeom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013531"/>
              </p:ext>
            </p:extLst>
          </p:nvPr>
        </p:nvGraphicFramePr>
        <p:xfrm>
          <a:off x="103509" y="4391757"/>
          <a:ext cx="2983099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3749">
                  <a:extLst>
                    <a:ext uri="{9D8B030D-6E8A-4147-A177-3AD203B41FA5}">
                      <a16:colId xmlns:a16="http://schemas.microsoft.com/office/drawing/2014/main" val="2503953904"/>
                    </a:ext>
                  </a:extLst>
                </a:gridCol>
                <a:gridCol w="2419350">
                  <a:extLst>
                    <a:ext uri="{9D8B030D-6E8A-4147-A177-3AD203B41FA5}">
                      <a16:colId xmlns:a16="http://schemas.microsoft.com/office/drawing/2014/main" val="1827596775"/>
                    </a:ext>
                  </a:extLst>
                </a:gridCol>
              </a:tblGrid>
              <a:tr h="2051108"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Ознакомлен- значит защищен…</a:t>
                      </a:r>
                    </a:p>
                    <a:p>
                      <a:r>
                        <a:rPr lang="ru-RU" sz="900" dirty="0" smtClean="0"/>
                        <a:t>Давать взятку ОПАСНО, поскольку</a:t>
                      </a:r>
                      <a:r>
                        <a:rPr lang="ru-RU" sz="900" baseline="0" dirty="0" smtClean="0"/>
                        <a:t> законом на государственных и муниципальных служащих возложена обязанность уведомлять работодателя и органы прокуратуры о фактах его склонения к совершению коррупционного преступления. </a:t>
                      </a:r>
                    </a:p>
                    <a:p>
                      <a:r>
                        <a:rPr lang="ru-RU" sz="900" baseline="0" dirty="0" smtClean="0"/>
                        <a:t>Если же взятку у Вас ВЫМОГАЮТ, незамедлительно сообщите об этом в правоохранительные органы. </a:t>
                      </a:r>
                    </a:p>
                    <a:p>
                      <a:r>
                        <a:rPr lang="ru-RU" sz="900" baseline="0" dirty="0" smtClean="0"/>
                        <a:t>ВАЖНО! Выполнив требования вымогателя и не заявив о факте дачи взятки в компетентные  органы, ВЫ можете оказаться привлеченными к уголовной ответственности наряду с взяточником при выявлении факта взятки правоохранительными органами.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8431287"/>
                  </a:ext>
                </a:extLst>
              </a:tr>
            </a:tbl>
          </a:graphicData>
        </a:graphic>
      </p:graphicFrame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/>
          <a:srcRect l="29723" t="1" r="35794" b="-4073"/>
          <a:stretch/>
        </p:blipFill>
        <p:spPr>
          <a:xfrm>
            <a:off x="0" y="4492135"/>
            <a:ext cx="795519" cy="208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120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</TotalTime>
  <Words>712</Words>
  <Application>Microsoft Office PowerPoint</Application>
  <PresentationFormat>Экран (4:3)</PresentationFormat>
  <Paragraphs>143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CAB-205</dc:creator>
  <cp:lastModifiedBy>CAB-205</cp:lastModifiedBy>
  <cp:revision>17</cp:revision>
  <dcterms:created xsi:type="dcterms:W3CDTF">2023-01-23T03:33:04Z</dcterms:created>
  <dcterms:modified xsi:type="dcterms:W3CDTF">2023-01-23T06:57:54Z</dcterms:modified>
</cp:coreProperties>
</file>