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61" r:id="rId4"/>
    <p:sldId id="257" r:id="rId5"/>
    <p:sldId id="271" r:id="rId6"/>
    <p:sldId id="272" r:id="rId7"/>
    <p:sldId id="273" r:id="rId8"/>
    <p:sldId id="274" r:id="rId9"/>
    <p:sldId id="275" r:id="rId10"/>
    <p:sldId id="281" r:id="rId11"/>
    <p:sldId id="276" r:id="rId12"/>
    <p:sldId id="277" r:id="rId13"/>
    <p:sldId id="258" r:id="rId14"/>
    <p:sldId id="278" r:id="rId15"/>
    <p:sldId id="279" r:id="rId16"/>
    <p:sldId id="266" r:id="rId17"/>
    <p:sldId id="280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>
      <p:cViewPr varScale="1">
        <p:scale>
          <a:sx n="75" d="100"/>
          <a:sy n="75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DE4B-F4FB-458F-BB6D-84B62FAFB7F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6E0D-2B8F-4E67-8E9F-A0037CFA89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DE4B-F4FB-458F-BB6D-84B62FAFB7F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6E0D-2B8F-4E67-8E9F-A0037CFA8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DE4B-F4FB-458F-BB6D-84B62FAFB7F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6E0D-2B8F-4E67-8E9F-A0037CFA8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DE4B-F4FB-458F-BB6D-84B62FAFB7F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6E0D-2B8F-4E67-8E9F-A0037CFA8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DE4B-F4FB-458F-BB6D-84B62FAFB7F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6E0D-2B8F-4E67-8E9F-A0037CFA89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DE4B-F4FB-458F-BB6D-84B62FAFB7F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6E0D-2B8F-4E67-8E9F-A0037CFA8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DE4B-F4FB-458F-BB6D-84B62FAFB7F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6E0D-2B8F-4E67-8E9F-A0037CFA8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DE4B-F4FB-458F-BB6D-84B62FAFB7F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6E0D-2B8F-4E67-8E9F-A0037CFA8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DE4B-F4FB-458F-BB6D-84B62FAFB7F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6E0D-2B8F-4E67-8E9F-A0037CFA89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DE4B-F4FB-458F-BB6D-84B62FAFB7F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6E0D-2B8F-4E67-8E9F-A0037CFA8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DE4B-F4FB-458F-BB6D-84B62FAFB7F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6E0D-2B8F-4E67-8E9F-A0037CFA89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57DE4B-F4FB-458F-BB6D-84B62FAFB7F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01E6E0D-2B8F-4E67-8E9F-A0037CFA89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zn.admtyumen.ru/image?file=/cms_data/usercontent/regionaleditor/%D0%B4%D0%BE%D0%BA%D1%83%D0%BC%D0%B5%D0%BD%D1%82%D1%8B/%D0%BF%D1%80%D0%BE%D1%84%D0%B5%D1%81%D1%81%D0%B8%D0%BE%D0%BD%D0%B0%D0%BB%D1%8C%D0%BD%D0%BE%D0%B5%20%D0%BE%D0%B1%D1%83%D1%87%D0%B5%D0%BD%D0%B8%D0%B5/%D1%81%D1%82%D0%B0%D0%B6%D0%B8%D1%80%D0%BE%D0%B2%D0%BA%D0%B0/%D1%80%D0%B8%D1%81%20.2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965" y="1484784"/>
            <a:ext cx="4739073" cy="114271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5301208"/>
            <a:ext cx="2411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Преподаватель: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185039"/>
            <a:ext cx="7904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кейсами партнеров проекта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Профстажировка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85050" y="6079706"/>
            <a:ext cx="1309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5301208"/>
            <a:ext cx="3972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Рычкова Оксана Сергеевна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905812" y="476672"/>
            <a:ext cx="7772400" cy="10246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МИНИСТЕРСТВО ОБРАЗОВАНИЯ И НАУКИ АЛТАЙСКОГО КРАЯ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КРАЕВОЕ ГОСУДАРСТВЕННОЕ БЮДЖЕТНОЕ ПРОФЕССИОНАЛЬНОЕ ОБРАЗОВАТЕЛЬНОЕ УЧРЕЖДЕНИЕ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«ЯРОВСКОЙ ПОЛИТЕХНИЧЕСКИЙ ТЕХНИКУМ»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376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итоговой конкурсной работы, которая должна быть выставлена на сайт </a:t>
            </a:r>
            <a:r>
              <a:rPr lang="ru-RU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Профстажировки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 основными аспектами конкурсной работы, состоящая из 5 слайдов.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антиплагиат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692368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6"/>
            <a:ext cx="8933688" cy="472514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Кейс: ООО «Эверест»</a:t>
            </a:r>
            <a:br>
              <a:rPr lang="ru-RU" sz="2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 дипломной работы:</a:t>
            </a:r>
            <a:br>
              <a:rPr lang="ru-RU" sz="2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Разработка сезонного меню кофейни</a:t>
            </a:r>
            <a:r>
              <a:rPr lang="ru-RU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czn.admtyumen.ru/image?file=/cms_data/usercontent/regionaleditor/%D0%B4%D0%BE%D0%BA%D1%83%D0%BC%D0%B5%D0%BD%D1%82%D1%8B/%D0%BF%D1%80%D0%BE%D1%84%D0%B5%D1%81%D1%81%D0%B8%D0%BE%D0%BD%D0%B0%D0%BB%D1%8C%D0%BD%D0%BE%D0%B5%20%D0%BE%D0%B1%D1%83%D1%87%D0%B5%D0%BD%D0%B8%D0%B5/%D1%81%D1%82%D0%B0%D0%B6%D0%B8%D1%80%D0%BE%D0%B2%D0%BA%D0%B0/%D1%80%D0%B8%D1%81%20.2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328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976569"/>
            <a:ext cx="363589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участника:</a:t>
            </a:r>
          </a:p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Статус участника: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1576" y="400506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Пурик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Кристина Альфредовна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Студентка 4 курса, специальность «Технология продукции общественного питания»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КГБПОУ «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Яровской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политехнический техникум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>
              <a:spcBef>
                <a:spcPct val="20000"/>
              </a:spcBef>
              <a:defRPr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603558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54868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2400" b="1" kern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Исследование конкурентной среды</a:t>
            </a:r>
            <a:endParaRPr lang="ru-RU" sz="1800" b="1" kern="0" dirty="0">
              <a:solidFill>
                <a:sysClr val="windowText" lastClr="000000"/>
              </a:solidFill>
              <a:effectLst/>
              <a:ea typeface="+mn-ea"/>
              <a:cs typeface="+mn-cs"/>
            </a:endParaRPr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49275"/>
            <a:ext cx="6804247" cy="64081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04248" y="548680"/>
            <a:ext cx="2339752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Исходя из результатов анализа конкурентной среды, можно сделать вывод о том, что кофейне-кондитерской «</a:t>
            </a:r>
            <a:r>
              <a:rPr lang="ru-RU" sz="10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ТортШер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необходимо уделить пристальное внимание таким факторам как: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05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Конкуренты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поскольку кофейне-кондитерской «</a:t>
            </a:r>
            <a:r>
              <a:rPr lang="ru-RU" sz="10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ТортШер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необходимо постоянно осуществлять мониторинг конкурентной среды, отслеживать положение конкурентов; качество обслуживания и предлагаемых блюд; стоимость услуг; долю рынка; использование последних достижений в технологиях; эффективность рекламы; квалификацию персонала.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05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Маркетинговой деятельности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настоящее время это является одним из главных способов привлечения посетителей. В качестве маркетингового приема можно использовать презентации. Например, проводить презентации по поводу новой странички в меню, представления нового шеф-повара, приступившего к работе в заведении и по другим причинам. Целью презентации является активизация общего интереса потенциальных клиентов для посещения кофейни</a:t>
            </a:r>
            <a:r>
              <a:rPr lang="ru-RU" sz="105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22864104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5571367"/>
              </p:ext>
            </p:extLst>
          </p:nvPr>
        </p:nvGraphicFramePr>
        <p:xfrm>
          <a:off x="107503" y="306927"/>
          <a:ext cx="4566533" cy="6146418"/>
        </p:xfrm>
        <a:graphic>
          <a:graphicData uri="http://schemas.openxmlformats.org/drawingml/2006/table">
            <a:tbl>
              <a:tblPr firstRow="1" firstCol="1" bandRow="1"/>
              <a:tblGrid>
                <a:gridCol w="279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2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55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блюда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Выход,г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Цена,руб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93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Горячие напитки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Кофе  «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Американо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100мл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60-00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Кофе  чёрный «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Эспрессо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100мл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45-00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Капучино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100мл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70-00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Чай брусничный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150мл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35-00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Зеленый чай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150мл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40-00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Матча чай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100мл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100-00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09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Холодные напитки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Апельсиновый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фреш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200мл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100-00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Ананасовый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фреш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200мл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100-00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Лаймовый зеленый смузи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150мл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120-00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Минеральная вода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500мл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33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Холодные блюда и закуски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Рыбное ассорти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350-00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5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Бутерброд со слабосоленым лососем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50г 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Мясное ассорти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350-00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Овощное ассорти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        250г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270-00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Салат «Греческий»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100-00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Салат «Летний»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33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Горячие закуски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Блинчики с курицей и грибами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Жареный сыр «Сулугуни»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100г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33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Супы 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5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Куриный суп с домашней лапшой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250г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      90-00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Томатный суп «Гаспачо»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250/30г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100-00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33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Горячие блюда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Лосось запеченный с овощами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150/30г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230-00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25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pc="-15" dirty="0">
                          <a:latin typeface="Times New Roman"/>
                          <a:ea typeface="Times New Roman"/>
                          <a:cs typeface="Times New Roman"/>
                        </a:rPr>
                        <a:t>Медальоны из говядины с овощами гриль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150/80г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250-00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25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Куриная отбивная с помидором и сыром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200г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220-00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225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Рулетики из индейки с черносливом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280-00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630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Сладкие блюда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latin typeface="Times New Roman"/>
                          <a:ea typeface="Times New Roman"/>
                          <a:cs typeface="Times New Roman"/>
                        </a:rPr>
                        <a:t>Чизкейк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 шоколадный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120г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100-00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225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Мороженое с йогуртом и орешками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130-00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Мороженое «Шоколадное»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150г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120-00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Кукурузные тарталетки с тыквой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233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Хлебобулочные и мучные кондитерские изделия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22978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525"/>
                        </a:spcAft>
                      </a:pPr>
                      <a:r>
                        <a:rPr lang="ru-RU" sz="700" spc="-15">
                          <a:latin typeface="Times New Roman"/>
                          <a:ea typeface="Times New Roman"/>
                          <a:cs typeface="Times New Roman"/>
                        </a:rPr>
                        <a:t>Американский донатс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Слойка с яблоком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100г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Диетические вафли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80-00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2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Банановый кекс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122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800" dirty="0" err="1">
                          <a:latin typeface="Times New Roman"/>
                          <a:ea typeface="Times New Roman"/>
                          <a:cs typeface="Times New Roman"/>
                        </a:rPr>
                        <a:t>Цельнозерновой</a:t>
                      </a:r>
                      <a:r>
                        <a:rPr lang="ru-RU" sz="700" kern="1800" dirty="0">
                          <a:latin typeface="Times New Roman"/>
                          <a:ea typeface="Times New Roman"/>
                          <a:cs typeface="Times New Roman"/>
                        </a:rPr>
                        <a:t> хлеб со льном и кунжутом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25г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5-00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5994609"/>
              </p:ext>
            </p:extLst>
          </p:nvPr>
        </p:nvGraphicFramePr>
        <p:xfrm>
          <a:off x="4788024" y="307775"/>
          <a:ext cx="4320480" cy="6073552"/>
        </p:xfrm>
        <a:graphic>
          <a:graphicData uri="http://schemas.openxmlformats.org/drawingml/2006/table">
            <a:tbl>
              <a:tblPr firstRow="1" firstCol="1" bandRow="1"/>
              <a:tblGrid>
                <a:gridCol w="2467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1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1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блюда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Выход,г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Цена,руб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90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Горячие напитки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Кофе  «Американо»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100мл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60-00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Кофе  чёрный «Эспрессо»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100мл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45-00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Латте Макиато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100мл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60-00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Имбирный чай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150мл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50-00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Чай чёрный с лимоном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150мл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35-00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Чай брусничный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150мл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35-00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Горячий шоколад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150мл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55-00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590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Холодные напитки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2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Сок яблочный «Добрый»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200мл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80-00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Сок апельсиновый «Добрый»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200мл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80-00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Смузи (клубника+лайм)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150мл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100-00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Минеральная вода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500мл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30-00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590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Холодные блюда и закуски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Рыбное ассорти 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250г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350-00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Тарталетки с икрой и сливочным сыром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 шт/25г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85-00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Бутерброд с гуакамоле и помидороми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        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Мясное ассорти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        250г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350-00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Салат «Цезарь» классический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Салат с рукколой и кедровыми орешками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110-00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67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Горячие закуски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4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Бутерброд с шампиньонами/сыром/солеными огурцами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6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Жульен с курицей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170-00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67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Супы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3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Бульон куриный с гренками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230/20мл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      90-00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Грибной суп-пюре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250мл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85-00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67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Горячие блюда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spc="-15">
                          <a:latin typeface="Times New Roman"/>
                          <a:ea typeface="Times New Roman"/>
                          <a:cs typeface="Times New Roman"/>
                        </a:rPr>
                        <a:t>Стейк из семги на овощной подушке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        250г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280-00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3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Курица в апельсиновом соусе с рисом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120/100г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240-00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Жаркое по-домашнему из свинины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250-00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23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Бефстроганов из говядины с грибами в сливочном соусе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200-00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267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Сладкие блюда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Клубнично-банановое суфле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100г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Чизкейк классический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120г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100-00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Воздушное желе с курагой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23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Морковный капкейк с творожным кремом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267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Хлебобулочные и мучные кондитерские изделия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Шарлотка с льняной мукой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125г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100-00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23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800" dirty="0">
                          <a:latin typeface="Times New Roman"/>
                          <a:ea typeface="Times New Roman"/>
                          <a:cs typeface="Times New Roman"/>
                        </a:rPr>
                        <a:t>Овсяное печенье с пеканом и клюквой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70-00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Шоколадный </a:t>
                      </a:r>
                      <a:r>
                        <a:rPr lang="ru-RU" sz="700" dirty="0" err="1">
                          <a:latin typeface="Times New Roman"/>
                          <a:ea typeface="Times New Roman"/>
                          <a:cs typeface="Times New Roman"/>
                        </a:rPr>
                        <a:t>маффин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80г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60-00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6453337"/>
            <a:ext cx="8856984" cy="323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Постоянно обновляемое с</a:t>
            </a:r>
            <a:r>
              <a:rPr lang="ru-RU" sz="15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езонное меню поддерживает интерес постоянных клиентов и привлекает новых</a:t>
            </a:r>
            <a:endParaRPr lang="ru-RU" sz="15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9552" y="54590"/>
            <a:ext cx="820891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Меню летнего сезона                                                                                                      Меню зимнего сезона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42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94136" cy="63985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Расчет цены на десерт «</a:t>
            </a:r>
            <a:r>
              <a:rPr lang="ru-RU" sz="1200" b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Клубнично-банановое</a:t>
            </a:r>
            <a:br>
              <a:rPr lang="ru-RU" sz="1200" b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суфле</a:t>
            </a:r>
            <a:r>
              <a:rPr lang="ru-RU" sz="1200" b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  <a:r>
              <a:rPr lang="ru-RU" sz="1200" b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(Пример ценообразования</a:t>
            </a:r>
            <a:r>
              <a:rPr lang="ru-RU" sz="1200" b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br>
              <a:rPr lang="ru-RU" sz="1200" b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200" b="1" dirty="0">
              <a:solidFill>
                <a:prstClr val="black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Товарооборот предприятия кофейни «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ТортШер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рассчитан на примере обновлённого зимнего меню  с учётом продукции собственного производства и покупных товаров.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8164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116632"/>
            <a:ext cx="41532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Штатное расписание работников предприятия</a:t>
            </a:r>
            <a:r>
              <a:rPr lang="ru-RU" sz="14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4409"/>
            <a:ext cx="4801274" cy="54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2420888"/>
            <a:ext cx="3952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Цена блюда 7672/100 = 77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45297"/>
            <a:ext cx="6349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Сводные экономические показатели проекта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185049"/>
            <a:ext cx="8964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Товарооборот предприятия кофейни «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ТортШер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рассчитан на примере обновлённого зимнего меню  с учётом продукции собственного производства и покупных товаров.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238930"/>
            <a:ext cx="3816423" cy="29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805975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91880" cy="548680"/>
          </a:xfrm>
        </p:spPr>
        <p:txBody>
          <a:bodyPr/>
          <a:lstStyle/>
          <a:p>
            <a:pPr lvl="0" indent="450850" fontAlgn="base">
              <a:spcAft>
                <a:spcPct val="0"/>
              </a:spcAft>
            </a:pPr>
            <a:r>
              <a:rPr lang="ru-RU" sz="1400" b="1" i="1" dirty="0">
                <a:solidFill>
                  <a:prstClr val="black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Прибыль и рентабельность кофейни «</a:t>
            </a:r>
            <a:r>
              <a:rPr lang="ru-RU" sz="1400" b="1" i="1" dirty="0" err="1">
                <a:solidFill>
                  <a:prstClr val="black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ТортШер</a:t>
            </a:r>
            <a:r>
              <a:rPr lang="ru-RU" sz="1400" b="1" i="1" dirty="0">
                <a:solidFill>
                  <a:prstClr val="black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»:</a:t>
            </a:r>
            <a:endParaRPr lang="ru-RU" sz="1800" b="1" i="1" dirty="0">
              <a:solidFill>
                <a:prstClr val="black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95011"/>
            <a:ext cx="5004048" cy="5662989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Расчёт рентабельности реализованной продукции (ROM) рассчитывается по формуле: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ROM = Чистая прибыль / себестоимость продукции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ROM =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0,87       или     87%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39959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0"/>
            <a:ext cx="514806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>
              <a:lnSpc>
                <a:spcPct val="14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Инвестиции, их эффективность</a:t>
            </a:r>
            <a:endParaRPr lang="ru-RU" sz="2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48680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Рентабельность продаж используется как основной индикатор оценки финансовой эффективности компаний с относительно небольшими объемами основных средств и собственного капитала.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64904"/>
            <a:ext cx="9144000" cy="4437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ходе выполнения выпускной квалификационной работы можно прийти к выводу, что продукция которая планируется реализовываться в кофейне «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ТортШер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будет пользоваться большим спросом у посетителей, так как имеет высокий уровень рентабельности. Также при  выполнении работы были выполнены все поставленные ею задачи: 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Составлена оценка конкурентной среды</a:t>
            </a:r>
            <a:endParaRPr lang="ru-RU" sz="1400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Составлено два сезонных меню кофейни.</a:t>
            </a:r>
            <a:endParaRPr lang="ru-RU" sz="1400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Разработаны технико-технологические карты на новые сладкие блюда и мучные кулинарные изделия. </a:t>
            </a:r>
            <a:endParaRPr lang="ru-RU" sz="1400" dirty="0">
              <a:solidFill>
                <a:prstClr val="black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Составлены технологические схемы. </a:t>
            </a:r>
            <a:endParaRPr lang="ru-RU" sz="1400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Составлена калькуляционная карта на одно изделие.</a:t>
            </a:r>
            <a:endParaRPr lang="ru-RU" sz="1400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Описана организация производства и работы предприятия.</a:t>
            </a:r>
            <a:endParaRPr lang="ru-RU" sz="1400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Разработана производственная программа кофейни «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</a:rPr>
              <a:t>ТортШер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».</a:t>
            </a:r>
            <a:endParaRPr lang="ru-RU" sz="1400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Рассчитана сырьевая ведомость на один рабочий день.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 Произведены расчёты основных экономических показателей.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888557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"/>
            <a:ext cx="8892480" cy="4571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82296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участия в проекте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Профстажировка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8880"/>
            <a:ext cx="2963230" cy="197548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980729"/>
            <a:ext cx="3888432" cy="5184576"/>
          </a:xfrm>
          <a:prstGeom prst="rect">
            <a:avLst/>
          </a:prstGeom>
        </p:spPr>
      </p:pic>
      <p:pic>
        <p:nvPicPr>
          <p:cNvPr id="7" name="Рисунок 6" descr="C:\Users\Админ\Desktop\Сертификат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74441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5812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возникшие при подготовке конкурсных работ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 из требований работодателей при выполнении конкурсной работы-предложить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 видение графического дизайна бумажного и электронного варианта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 меню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включенное в общую концепцию заведения согласно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брендбуку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поэтому, считаю, необходимо привлекать преподавателей информатики.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Работодатели из других регионов не заинтересованы в сотрудничестве, поэтому, считаю, необходимо заинтересовывать местных работодателей в участии в проекте, так как происходит прямой контакт, а значит более эффективное сотрудничество. 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9557291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610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5012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Кофейня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ТортШер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в г. Тюмени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2420818" cy="27732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8222"/>
            <a:ext cx="2702074" cy="25159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166153"/>
            <a:ext cx="410445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г. Тюмень,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М. Горького, дом 70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myslide.ru/documents_7/6da11fc54c92df531765c891772836db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3999" cy="68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687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20880" cy="11521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 городе Тюмени не хватает предприятий общественного питания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достаточным ассортиментом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-десертов.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317432" cy="54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82296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</a:t>
            </a:r>
            <a:r>
              <a:rPr lang="ru-RU" sz="20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</a:t>
            </a:r>
            <a:r>
              <a:rPr lang="ru-RU" sz="20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согласно исследованиям рынка в г. Тюмень недостаточно предприятий общественного питания, реализующих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пп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-десерты. </a:t>
            </a:r>
          </a:p>
          <a:p>
            <a:pPr marL="82296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sz="20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Разработать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 модернизации кофейни «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ТортШер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на 70 посадочных мест в г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Тюмени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2296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</a:t>
            </a:r>
            <a:r>
              <a:rPr lang="ru-RU" sz="20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endParaRPr lang="ru-RU" sz="20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Составить характеристику помещений предприятия;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Составить анализ исследования конкурентной среды;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Составить два варианта меню для предприятия общественного питания - кофейни.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Разработать технико-технологические карты десерты и мучные кондитерские изделия по меню.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Составить технологические схемы на блюда по меню.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Разработать производственную программу предприятия.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Рассчитать и оформить сырьевую ведомость на один рабочий день.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Рассчитать прибыль и рентабельность проектируемого заведения.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800" dirty="0"/>
          </a:p>
        </p:txBody>
      </p:sp>
      <p:pic>
        <p:nvPicPr>
          <p:cNvPr id="1026" name="Picture 2" descr="https://myslide.ru/documents_7/6da11fc54c92df531765c891772836db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182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9942" y="-21775"/>
            <a:ext cx="531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Исследование конкурентной среды</a:t>
            </a:r>
            <a:endParaRPr kumimoji="0" lang="ru-RU" sz="1800" b="1" i="0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0244944"/>
              </p:ext>
            </p:extLst>
          </p:nvPr>
        </p:nvGraphicFramePr>
        <p:xfrm>
          <a:off x="107504" y="439891"/>
          <a:ext cx="8856984" cy="6378730"/>
        </p:xfrm>
        <a:graphic>
          <a:graphicData uri="http://schemas.openxmlformats.org/drawingml/2006/table">
            <a:tbl>
              <a:tblPr firstRow="1" firstCol="1" bandRow="1"/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7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29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5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Название кофейни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Средний чек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Посадочные места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Часы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Популярные блюда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Разделы в меню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Дополнительные услуги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Кофейня-кондитерская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ТортШер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700 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10:00-22:00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Блинчики с наполнением, сырники с изюмом и малиновым соусом, салат цезарь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Завтраки, закуски, салаты, супы, пиццы, десерты и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тд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Кенди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-бар, торты и пироги на заказ, мастер-классы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МаксиМ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800-1000 руб.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07:30-23:00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Блины на ряженке, салат лосось с помидорами, киноа и огурцами,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гранола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клубникой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Завтраки, салаты, закуски, десерты,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гор.блюда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Детская комната, бизнес-ланч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7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Клюква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12:00-24:00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Борщ традиционный, салат «Цезарь с креветками»,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фирменный десерт «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Клюква»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Постное, сезонное, блинное, гриль,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детское,диетическое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фитнес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экзотик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Бизнес-ланч, торты и пирожные на заказ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Кофеин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600-800 руб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9:00–16:00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Скрэмбл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 лососем, блины с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ветчиной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сыром,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баноффи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Завтраки, салаты, супы,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гор.блюд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блины, десерты.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Бизнес-ланч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, винная карта,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еда на вынос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Чайка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800-1000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11:00–21:00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Каре ягненка, крылья в медовом соусе, сливочная пана-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котта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Блюда на гриле, 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гор.закуски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гор.блюда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десерты, пасты, салаты и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т.д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Детская комната,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бизнес-ланч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, доставка еды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8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Самеба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800-1000 руб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12:00–22:00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Лобио с грецким орехом, салат «Цитрусовый», пирожное «Дюшес»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Хол.закуски, салаты, гор.блюда,хинкали,выпечка и т.д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Торты на заказ, детская комната, винная карта, доставка еды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Cafe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15/86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900-1000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10:00–22:00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Ризотто с креветками,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вегас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стейк, пицца «Маргарита»,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тирамису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Салаты, закуски, супы, паста, пицца, блюдо на гриле, десерты и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тд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Бизнес-ланч, доставка еды, кофе с собой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Своя Компания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800-1000 руб.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12:00–0:00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Том Ям, рис с креветками и овощами, борщ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Салаты, закуски, пицца, роллы, горячее, десерты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Бизнес –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ланч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, детская комната, завтраки, доставка еды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22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проекте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Профстажировка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регистрации в кейсах партнеров было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зарегестрировано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обучающихся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выпускных квалификационных работ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 по специальности «Технология продукции общественного питания», 1 по специальности «Сварочное дело»)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курсовых работ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специальности «Технология продукции общественного питания»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2156894829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кейсов партнеров по специальности «Технология продукции общественного питания»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4000" b="1" dirty="0" smtClean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7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1.Кейс: ООО Эверест, Тюменская область, г. Тюмень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7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детского ПП-меню</a:t>
            </a:r>
            <a:r>
              <a:rPr lang="ru-RU" sz="7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7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7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Кейс: ООО Эверест, Тюменская область, г. Тюмень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7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сезонного меню</a:t>
            </a:r>
            <a:r>
              <a:rPr lang="ru-RU" sz="7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7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7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7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Кейс: ИП </a:t>
            </a:r>
            <a:r>
              <a:rPr lang="ru-RU" sz="7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Логвин</a:t>
            </a:r>
            <a:r>
              <a:rPr lang="ru-RU" sz="7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Н.Д., </a:t>
            </a:r>
            <a:r>
              <a:rPr lang="ru-RU" sz="7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Смоленская </a:t>
            </a:r>
            <a:r>
              <a:rPr lang="ru-RU" sz="7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область,Смоленск</a:t>
            </a:r>
            <a:r>
              <a:rPr lang="ru-RU" sz="7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7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7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7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Разработка диетического меню, способствующего развитию персонализированного </a:t>
            </a:r>
            <a:r>
              <a:rPr lang="ru-RU" sz="7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подхода к  </a:t>
            </a:r>
            <a:r>
              <a:rPr lang="ru-RU" sz="7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клиентам</a:t>
            </a:r>
            <a:br>
              <a:rPr lang="ru-RU" sz="7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7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0190057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Кейс</a:t>
            </a:r>
            <a:r>
              <a:rPr lang="ru-RU" sz="2400" b="1" dirty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: ООО Эверест, Тюменская область, г. Тюмень</a:t>
            </a:r>
            <a:br>
              <a:rPr lang="ru-RU" sz="2400" b="1" dirty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lang="ru-RU" sz="2400" b="1" dirty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Разработка детского ПП-меню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  <a:br>
              <a:rPr lang="ru-RU" sz="2400" b="1" dirty="0" smtClean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выполнения конкурсной работы необходимо:</a:t>
            </a:r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актуальный в Тюмени ассортимент ПП-десертов (без орехов,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глютена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иных аллергенов) среди городских кондитерских;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продуктовую и ингредиентную линейку кофейни-кондитерской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ТортШер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 сделать предложение по замене или дополнению используемых ингредиентов на более здоровые;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2 предложения десертного ассортимента: для детей и для взрослых на ПП, с возможностью пересечения ассортиментов и формирования уникального предложения по здоровым и вкусным десертам.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разработки концепции необходимо исследовать: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Запрос общества (люди на ПП, мамы детей разных возрастных групп: 1-5 лет, 6-12 лет, здоровое ежедневное питание в фитнес-индустрии) на здоровые десерты;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 подачи (ассортиментная линейка, комплексное предложение, формат сета);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29754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400" b="1" dirty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Кейс: ООО Эверест, Тюменская область, г. Тюмень</a:t>
            </a:r>
            <a:br>
              <a:rPr lang="ru-RU" sz="2400" b="1" dirty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lang="ru-RU" sz="2400" b="1" dirty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Разработка сезонного 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меню</a:t>
            </a:r>
            <a:br>
              <a:rPr lang="ru-RU" sz="2400" b="1" dirty="0" smtClean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выполнения конкурсной работы необходимо:</a:t>
            </a:r>
            <a: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исследование ассортимента десертов и напитков, предлагаемых наиболее востребованными заведениями города со схожим средним чеком (800-1000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исследований необходимо разработать 2 варианта сезонного меню 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кофейни Тор Шер (стандартное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ПП);</a:t>
            </a:r>
            <a:endParaRPr lang="ru-RU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расчеты, демонстрирующие рентабельность затрат на запуск предложенного меню в производство, технологические карты (время приготовления до 25 мин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разработки концепции необходимо 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исследовать:</a:t>
            </a:r>
          </a:p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Общую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инфраструктуру заведений общественного питания;</a:t>
            </a:r>
            <a:endParaRPr lang="ru-RU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Часы работы (обратив внимание на особо загруженное время по дням недели);</a:t>
            </a:r>
            <a:endParaRPr lang="ru-RU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чек;</a:t>
            </a:r>
            <a:endParaRPr lang="ru-RU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посадочных мест;</a:t>
            </a:r>
            <a:endParaRPr lang="ru-RU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Выгодно реализуемые позиции существующего в кофейне меню;</a:t>
            </a:r>
            <a:endParaRPr lang="ru-RU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организации обслуживания выездных мероприятий (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кэнди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-бары, детские утренники, мастер-классы,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кейтеринг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т.п.);</a:t>
            </a:r>
            <a:endParaRPr lang="ru-RU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кондитерской для расширения меню сезонными и ПП-десертами.</a:t>
            </a:r>
            <a:endParaRPr lang="ru-RU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9203483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Кейс</a:t>
            </a:r>
            <a:r>
              <a:rPr lang="ru-RU" sz="2400" b="1" dirty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: ИП </a:t>
            </a:r>
            <a:r>
              <a:rPr lang="ru-RU" sz="2400" b="1" dirty="0" err="1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Логвин</a:t>
            </a:r>
            <a:r>
              <a:rPr lang="ru-RU" sz="2400" b="1" dirty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Н.Д., Смоленская </a:t>
            </a:r>
            <a:r>
              <a:rPr lang="ru-RU" sz="2400" b="1" dirty="0" err="1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область,Смоленск</a:t>
            </a:r>
            <a:r>
              <a:rPr lang="ru-RU" sz="2400" b="1" dirty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br>
              <a:rPr lang="ru-RU" sz="2400" b="1" dirty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lang="ru-RU" sz="2400" b="1" dirty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Разработка диетического меню, способствующего развитию персонализированного подхода к  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клиентам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выполнения конкурсной работы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spcAft>
                <a:spcPts val="1500"/>
              </a:spcAft>
            </a:pPr>
            <a:r>
              <a:rPr lang="ru-RU" dirty="0">
                <a:solidFill>
                  <a:srgbClr val="3A415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изучению: заболеваний требующих диетического питания,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изучение новых и давно используемых диет,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изучение состава блюд с продуктами диетического питания,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разработка новых блюд в свете современных диет,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составление меню на основе имеющегося на предприятии,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 определение возможностей корректно собрать информацию о клиентах для тактичного предложения диетических блюд</a:t>
            </a:r>
            <a:r>
              <a:rPr lang="ru-RU" sz="2800" dirty="0">
                <a:latin typeface="Montserrat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035144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7850</TotalTime>
  <Words>1744</Words>
  <Application>Microsoft Office PowerPoint</Application>
  <PresentationFormat>Экран (4:3)</PresentationFormat>
  <Paragraphs>394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МИНИСТЕРСТВО ОБРАЗОВАНИЯ И НАУКИ АЛТАЙСКОГО КРАЯ КРАЕВОЕ ГОСУДАРСТВЕННОЕ БЮДЖЕТНОЕ ПРОФЕССИОНАЛЬНОЕ ОБРАЗОВАТЕЛЬНОЕ УЧРЕЖДЕНИЕ  «ЯРОВСКОЙ ПОЛИТЕХНИЧЕСКИЙ ТЕХНИКУМ» </vt:lpstr>
      <vt:lpstr>Кофейня «ТортШер» в г. Тюмени</vt:lpstr>
      <vt:lpstr>      Проблема – в городе Тюмени не хватает предприятий общественного питания с достаточным ассортиментом пп-десертов.</vt:lpstr>
      <vt:lpstr>Слайд 4</vt:lpstr>
      <vt:lpstr>Участие в проекте Профстажировка 2.0</vt:lpstr>
      <vt:lpstr>Темы кейсов партнеров по специальности «Технология продукции общественного питания»</vt:lpstr>
      <vt:lpstr>Кейс: ООО Эверест, Тюменская область, г. Тюмень Разработка детского ПП-меню. В рамках выполнения конкурсной работы необходимо: </vt:lpstr>
      <vt:lpstr>Кейс: ООО Эверест, Тюменская область, г. Тюмень Разработка сезонного меню В рамках выполнения конкурсной работы необходимо: </vt:lpstr>
      <vt:lpstr> Кейс: ИП Логвин Н.Д., Смоленская область,Смоленск  Разработка диетического меню, способствующего развитию персонализированного подхода к  клиентам В рамках выполнения конкурсной работы необходимо: </vt:lpstr>
      <vt:lpstr>Формат итоговой конкурсной работы, которая должна быть выставлена на сайт Профстажировки 2.0</vt:lpstr>
      <vt:lpstr>Слайд 11</vt:lpstr>
      <vt:lpstr>Исследование конкурентной среды</vt:lpstr>
      <vt:lpstr>Слайд 13</vt:lpstr>
      <vt:lpstr>Расчет цены на десерт «Клубнично-банановое  суфле» (Пример ценообразования) </vt:lpstr>
      <vt:lpstr>Прибыль и рентабельность кофейни «ТортШер»:</vt:lpstr>
      <vt:lpstr>Слайд 16</vt:lpstr>
      <vt:lpstr>Проблемы, возникшие при подготовке конкурсных работ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90</cp:revision>
  <dcterms:created xsi:type="dcterms:W3CDTF">2020-06-10T08:33:20Z</dcterms:created>
  <dcterms:modified xsi:type="dcterms:W3CDTF">2020-11-30T15:37:39Z</dcterms:modified>
</cp:coreProperties>
</file>