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480"/>
    <a:srgbClr val="47B6EE"/>
    <a:srgbClr val="3EA8D0"/>
    <a:srgbClr val="3C7F88"/>
    <a:srgbClr val="FCA7DE"/>
    <a:srgbClr val="FCA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ome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1B9E-46EC-878A-06596C200A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Лист1!$E$15:$E$16</c:f>
              <c:strCache>
                <c:ptCount val="2"/>
                <c:pt idx="0">
                  <c:v>зарегистрированы</c:v>
                </c:pt>
                <c:pt idx="1">
                  <c:v>одобрены</c:v>
                </c:pt>
              </c:strCache>
            </c:strRef>
          </c:cat>
          <c:val>
            <c:numRef>
              <c:f>Лист1!$F$15:$F$16</c:f>
              <c:numCache>
                <c:formatCode>General</c:formatCode>
                <c:ptCount val="2"/>
                <c:pt idx="0">
                  <c:v>44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E-46EC-878A-06596C200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1349693251533832E-2"/>
                  <c:y val="-2.631578947368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61-4507-89BC-B0DB1750A49F}"/>
                </c:ext>
              </c:extLst>
            </c:dLbl>
            <c:dLbl>
              <c:idx val="1"/>
              <c:layout>
                <c:manualLayout>
                  <c:x val="0.11042944785276065"/>
                  <c:y val="-8.771929824561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61-4507-89BC-B0DB1750A49F}"/>
                </c:ext>
              </c:extLst>
            </c:dLbl>
            <c:dLbl>
              <c:idx val="2"/>
              <c:layout>
                <c:manualLayout>
                  <c:x val="0.153374233128834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61-4507-89BC-B0DB1750A4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61-4507-89BC-B0DB1750A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135552"/>
        <c:axId val="90141440"/>
        <c:axId val="0"/>
      </c:bar3DChart>
      <c:catAx>
        <c:axId val="9013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0141440"/>
        <c:crosses val="autoZero"/>
        <c:auto val="1"/>
        <c:lblAlgn val="ctr"/>
        <c:lblOffset val="100"/>
        <c:noMultiLvlLbl val="0"/>
      </c:catAx>
      <c:valAx>
        <c:axId val="901414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013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D98C8-1641-4896-B331-86080656A33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844CB45-2CCF-4BFB-9D9C-09683723C28A}">
      <dgm:prSet phldrT="[Текст]"/>
      <dgm:spPr>
        <a:scene3d>
          <a:camera prst="obliqueBottomRigh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Привлечь представителей рынка труда городов Яровое и Славгород к участию в реализации проекта</a:t>
          </a:r>
        </a:p>
      </dgm:t>
    </dgm:pt>
    <dgm:pt modelId="{9B78292B-81B9-4ED0-9746-D391701B1561}" type="parTrans" cxnId="{DED55C42-B332-461D-87A7-DA809B7CD2FA}">
      <dgm:prSet/>
      <dgm:spPr/>
      <dgm:t>
        <a:bodyPr/>
        <a:lstStyle/>
        <a:p>
          <a:endParaRPr lang="ru-RU"/>
        </a:p>
      </dgm:t>
    </dgm:pt>
    <dgm:pt modelId="{0BBD9A52-55E3-4808-93AF-E005209C848E}" type="sibTrans" cxnId="{DED55C42-B332-461D-87A7-DA809B7CD2FA}">
      <dgm:prSet/>
      <dgm:spPr/>
      <dgm:t>
        <a:bodyPr/>
        <a:lstStyle/>
        <a:p>
          <a:endParaRPr lang="ru-RU"/>
        </a:p>
      </dgm:t>
    </dgm:pt>
    <dgm:pt modelId="{019089D4-3FA5-4EBD-845F-DAC42465107A}">
      <dgm:prSet phldrT="[Текст]"/>
      <dgm:spPr>
        <a:scene3d>
          <a:camera prst="obliqueBottomRigh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Повысить мотивацию преподавателей к применению механизмов практико-ориентированного подхода и проектных методов в образовательном процессе с непосредственным участием работодателей</a:t>
          </a:r>
        </a:p>
      </dgm:t>
    </dgm:pt>
    <dgm:pt modelId="{159B23B2-C1E9-42E1-B438-DE1F25A7CD1A}" type="parTrans" cxnId="{75C7EFAC-32FC-4606-9301-06A7ED098CB0}">
      <dgm:prSet/>
      <dgm:spPr/>
      <dgm:t>
        <a:bodyPr/>
        <a:lstStyle/>
        <a:p>
          <a:endParaRPr lang="ru-RU"/>
        </a:p>
      </dgm:t>
    </dgm:pt>
    <dgm:pt modelId="{A5A22525-C681-4138-A5F3-A6654AB40BCF}" type="sibTrans" cxnId="{75C7EFAC-32FC-4606-9301-06A7ED098CB0}">
      <dgm:prSet/>
      <dgm:spPr/>
      <dgm:t>
        <a:bodyPr/>
        <a:lstStyle/>
        <a:p>
          <a:endParaRPr lang="ru-RU"/>
        </a:p>
      </dgm:t>
    </dgm:pt>
    <dgm:pt modelId="{E761C2E8-1206-4E45-A677-FA947513D0B7}">
      <dgm:prSet phldrT="[Текст]"/>
      <dgm:spPr>
        <a:scene3d>
          <a:camera prst="obliqueBottomRigh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Повысить интерес обучающихся к проектной деятельности</a:t>
          </a:r>
        </a:p>
      </dgm:t>
    </dgm:pt>
    <dgm:pt modelId="{DD5F6A27-AA3F-4912-81AA-3DC2ABE1855B}" type="parTrans" cxnId="{14BCC56B-5F0B-4103-874F-F7C5E1BEB51E}">
      <dgm:prSet/>
      <dgm:spPr/>
      <dgm:t>
        <a:bodyPr/>
        <a:lstStyle/>
        <a:p>
          <a:endParaRPr lang="ru-RU"/>
        </a:p>
      </dgm:t>
    </dgm:pt>
    <dgm:pt modelId="{4F5D2B57-483D-4EDD-8854-3851B1E26890}" type="sibTrans" cxnId="{14BCC56B-5F0B-4103-874F-F7C5E1BEB51E}">
      <dgm:prSet/>
      <dgm:spPr/>
      <dgm:t>
        <a:bodyPr/>
        <a:lstStyle/>
        <a:p>
          <a:endParaRPr lang="ru-RU"/>
        </a:p>
      </dgm:t>
    </dgm:pt>
    <dgm:pt modelId="{92773F5C-AB22-46ED-86D3-46F7CCDF273A}" type="pres">
      <dgm:prSet presAssocID="{DE4D98C8-1641-4896-B331-86080656A33E}" presName="linearFlow" presStyleCnt="0">
        <dgm:presLayoutVars>
          <dgm:dir/>
          <dgm:resizeHandles val="exact"/>
        </dgm:presLayoutVars>
      </dgm:prSet>
      <dgm:spPr/>
    </dgm:pt>
    <dgm:pt modelId="{AA5FB787-0228-485C-B85A-0D0F48F82BD1}" type="pres">
      <dgm:prSet presAssocID="{5844CB45-2CCF-4BFB-9D9C-09683723C28A}" presName="composite" presStyleCnt="0"/>
      <dgm:spPr/>
    </dgm:pt>
    <dgm:pt modelId="{DA59C99D-D1C9-4933-A1CF-4D13770E2478}" type="pres">
      <dgm:prSet presAssocID="{5844CB45-2CCF-4BFB-9D9C-09683723C28A}" presName="imgShp" presStyleLbl="fgImgPlace1" presStyleIdx="0" presStyleCnt="3" custScaleX="172694" custLinFactNeighborX="-70830" custLinFactNeighborY="-22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E21E33-A896-43BF-AEAF-99826B2E159B}" type="pres">
      <dgm:prSet presAssocID="{5844CB45-2CCF-4BFB-9D9C-09683723C28A}" presName="txShp" presStyleLbl="node1" presStyleIdx="0" presStyleCnt="3" custScaleX="111867" custLinFactNeighborX="9407" custLinFactNeighborY="5585">
        <dgm:presLayoutVars>
          <dgm:bulletEnabled val="1"/>
        </dgm:presLayoutVars>
      </dgm:prSet>
      <dgm:spPr/>
    </dgm:pt>
    <dgm:pt modelId="{89BA2902-6556-4948-AAF8-14229408E58B}" type="pres">
      <dgm:prSet presAssocID="{0BBD9A52-55E3-4808-93AF-E005209C848E}" presName="spacing" presStyleCnt="0"/>
      <dgm:spPr/>
    </dgm:pt>
    <dgm:pt modelId="{ACC277D7-88FC-4C14-9729-B72BB6D3C1C4}" type="pres">
      <dgm:prSet presAssocID="{019089D4-3FA5-4EBD-845F-DAC42465107A}" presName="composite" presStyleCnt="0"/>
      <dgm:spPr/>
    </dgm:pt>
    <dgm:pt modelId="{2229BD2A-7167-4B8F-991B-2BDDB72EFF9A}" type="pres">
      <dgm:prSet presAssocID="{019089D4-3FA5-4EBD-845F-DAC42465107A}" presName="imgShp" presStyleLbl="fgImgPlace1" presStyleIdx="1" presStyleCnt="3" custScaleX="142903" custLinFactNeighborX="-68582" custLinFactNeighborY="-56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23A102-22DA-4B0C-BDD3-75BC687FFDE4}" type="pres">
      <dgm:prSet presAssocID="{019089D4-3FA5-4EBD-845F-DAC42465107A}" presName="txShp" presStyleLbl="node1" presStyleIdx="1" presStyleCnt="3" custScaleX="116264" custScaleY="160124" custLinFactNeighborX="9537" custLinFactNeighborY="1124">
        <dgm:presLayoutVars>
          <dgm:bulletEnabled val="1"/>
        </dgm:presLayoutVars>
      </dgm:prSet>
      <dgm:spPr/>
    </dgm:pt>
    <dgm:pt modelId="{4403E7E2-0FC0-47AD-B249-6584A10DBAEA}" type="pres">
      <dgm:prSet presAssocID="{A5A22525-C681-4138-A5F3-A6654AB40BCF}" presName="spacing" presStyleCnt="0"/>
      <dgm:spPr/>
    </dgm:pt>
    <dgm:pt modelId="{D5A3187B-8A49-4BE2-A0AC-4F9EA328CA36}" type="pres">
      <dgm:prSet presAssocID="{E761C2E8-1206-4E45-A677-FA947513D0B7}" presName="composite" presStyleCnt="0"/>
      <dgm:spPr/>
    </dgm:pt>
    <dgm:pt modelId="{6E010924-5F7E-4735-9C96-C49D8EC5125C}" type="pres">
      <dgm:prSet presAssocID="{E761C2E8-1206-4E45-A677-FA947513D0B7}" presName="imgShp" presStyleLbl="fgImgPlace1" presStyleIdx="2" presStyleCnt="3" custScaleX="199678" custLinFactNeighborX="-775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49845F8-5308-44DB-A705-016510CCA47B}" type="pres">
      <dgm:prSet presAssocID="{E761C2E8-1206-4E45-A677-FA947513D0B7}" presName="txShp" presStyleLbl="node1" presStyleIdx="2" presStyleCnt="3" custScaleX="104864" custLinFactNeighborX="8428" custLinFactNeighborY="-10119">
        <dgm:presLayoutVars>
          <dgm:bulletEnabled val="1"/>
        </dgm:presLayoutVars>
      </dgm:prSet>
      <dgm:spPr/>
    </dgm:pt>
  </dgm:ptLst>
  <dgm:cxnLst>
    <dgm:cxn modelId="{A83D8440-FD26-490E-9970-2643F4E47820}" type="presOf" srcId="{019089D4-3FA5-4EBD-845F-DAC42465107A}" destId="{9423A102-22DA-4B0C-BDD3-75BC687FFDE4}" srcOrd="0" destOrd="0" presId="urn:microsoft.com/office/officeart/2005/8/layout/vList3#1"/>
    <dgm:cxn modelId="{E0AA6E60-A3BB-460A-B47D-F7BE1A09D474}" type="presOf" srcId="{DE4D98C8-1641-4896-B331-86080656A33E}" destId="{92773F5C-AB22-46ED-86D3-46F7CCDF273A}" srcOrd="0" destOrd="0" presId="urn:microsoft.com/office/officeart/2005/8/layout/vList3#1"/>
    <dgm:cxn modelId="{DED55C42-B332-461D-87A7-DA809B7CD2FA}" srcId="{DE4D98C8-1641-4896-B331-86080656A33E}" destId="{5844CB45-2CCF-4BFB-9D9C-09683723C28A}" srcOrd="0" destOrd="0" parTransId="{9B78292B-81B9-4ED0-9746-D391701B1561}" sibTransId="{0BBD9A52-55E3-4808-93AF-E005209C848E}"/>
    <dgm:cxn modelId="{14BCC56B-5F0B-4103-874F-F7C5E1BEB51E}" srcId="{DE4D98C8-1641-4896-B331-86080656A33E}" destId="{E761C2E8-1206-4E45-A677-FA947513D0B7}" srcOrd="2" destOrd="0" parTransId="{DD5F6A27-AA3F-4912-81AA-3DC2ABE1855B}" sibTransId="{4F5D2B57-483D-4EDD-8854-3851B1E26890}"/>
    <dgm:cxn modelId="{CFAF3057-77AF-44B0-9BD1-484548B19BD9}" type="presOf" srcId="{E761C2E8-1206-4E45-A677-FA947513D0B7}" destId="{D49845F8-5308-44DB-A705-016510CCA47B}" srcOrd="0" destOrd="0" presId="urn:microsoft.com/office/officeart/2005/8/layout/vList3#1"/>
    <dgm:cxn modelId="{8E20298E-AEA8-4FA9-92E1-CF8AFD742B32}" type="presOf" srcId="{5844CB45-2CCF-4BFB-9D9C-09683723C28A}" destId="{86E21E33-A896-43BF-AEAF-99826B2E159B}" srcOrd="0" destOrd="0" presId="urn:microsoft.com/office/officeart/2005/8/layout/vList3#1"/>
    <dgm:cxn modelId="{75C7EFAC-32FC-4606-9301-06A7ED098CB0}" srcId="{DE4D98C8-1641-4896-B331-86080656A33E}" destId="{019089D4-3FA5-4EBD-845F-DAC42465107A}" srcOrd="1" destOrd="0" parTransId="{159B23B2-C1E9-42E1-B438-DE1F25A7CD1A}" sibTransId="{A5A22525-C681-4138-A5F3-A6654AB40BCF}"/>
    <dgm:cxn modelId="{D8BDDFC0-49FE-4CEF-AE41-5CC29ECCC742}" type="presParOf" srcId="{92773F5C-AB22-46ED-86D3-46F7CCDF273A}" destId="{AA5FB787-0228-485C-B85A-0D0F48F82BD1}" srcOrd="0" destOrd="0" presId="urn:microsoft.com/office/officeart/2005/8/layout/vList3#1"/>
    <dgm:cxn modelId="{DB9EB7DD-ED5B-4009-90F5-B838A46B6158}" type="presParOf" srcId="{AA5FB787-0228-485C-B85A-0D0F48F82BD1}" destId="{DA59C99D-D1C9-4933-A1CF-4D13770E2478}" srcOrd="0" destOrd="0" presId="urn:microsoft.com/office/officeart/2005/8/layout/vList3#1"/>
    <dgm:cxn modelId="{D55EA61D-737E-4197-8789-379ACD98623D}" type="presParOf" srcId="{AA5FB787-0228-485C-B85A-0D0F48F82BD1}" destId="{86E21E33-A896-43BF-AEAF-99826B2E159B}" srcOrd="1" destOrd="0" presId="urn:microsoft.com/office/officeart/2005/8/layout/vList3#1"/>
    <dgm:cxn modelId="{552ADCA4-457A-4A38-AEF4-D795A0547032}" type="presParOf" srcId="{92773F5C-AB22-46ED-86D3-46F7CCDF273A}" destId="{89BA2902-6556-4948-AAF8-14229408E58B}" srcOrd="1" destOrd="0" presId="urn:microsoft.com/office/officeart/2005/8/layout/vList3#1"/>
    <dgm:cxn modelId="{4B54E62A-9CF4-45BA-8AFC-CF3B9A8EB626}" type="presParOf" srcId="{92773F5C-AB22-46ED-86D3-46F7CCDF273A}" destId="{ACC277D7-88FC-4C14-9729-B72BB6D3C1C4}" srcOrd="2" destOrd="0" presId="urn:microsoft.com/office/officeart/2005/8/layout/vList3#1"/>
    <dgm:cxn modelId="{79A59356-ABD7-4750-9DD8-E49CFF2D5BAF}" type="presParOf" srcId="{ACC277D7-88FC-4C14-9729-B72BB6D3C1C4}" destId="{2229BD2A-7167-4B8F-991B-2BDDB72EFF9A}" srcOrd="0" destOrd="0" presId="urn:microsoft.com/office/officeart/2005/8/layout/vList3#1"/>
    <dgm:cxn modelId="{FF5BE868-8E3C-4181-AC37-9E4748AD4928}" type="presParOf" srcId="{ACC277D7-88FC-4C14-9729-B72BB6D3C1C4}" destId="{9423A102-22DA-4B0C-BDD3-75BC687FFDE4}" srcOrd="1" destOrd="0" presId="urn:microsoft.com/office/officeart/2005/8/layout/vList3#1"/>
    <dgm:cxn modelId="{6C9E7E91-92A0-45AD-8236-89AF82B2D922}" type="presParOf" srcId="{92773F5C-AB22-46ED-86D3-46F7CCDF273A}" destId="{4403E7E2-0FC0-47AD-B249-6584A10DBAEA}" srcOrd="3" destOrd="0" presId="urn:microsoft.com/office/officeart/2005/8/layout/vList3#1"/>
    <dgm:cxn modelId="{0EE487A1-6CE5-4E50-AAA4-7DDC63AF3491}" type="presParOf" srcId="{92773F5C-AB22-46ED-86D3-46F7CCDF273A}" destId="{D5A3187B-8A49-4BE2-A0AC-4F9EA328CA36}" srcOrd="4" destOrd="0" presId="urn:microsoft.com/office/officeart/2005/8/layout/vList3#1"/>
    <dgm:cxn modelId="{AD2EC8FA-0462-4F4E-B916-F6CA2D553955}" type="presParOf" srcId="{D5A3187B-8A49-4BE2-A0AC-4F9EA328CA36}" destId="{6E010924-5F7E-4735-9C96-C49D8EC5125C}" srcOrd="0" destOrd="0" presId="urn:microsoft.com/office/officeart/2005/8/layout/vList3#1"/>
    <dgm:cxn modelId="{D8AD549F-4E3B-4315-98B0-B6E37AFCC24D}" type="presParOf" srcId="{D5A3187B-8A49-4BE2-A0AC-4F9EA328CA36}" destId="{D49845F8-5308-44DB-A705-016510CCA47B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0C09EC-4EDF-4704-ADF2-1ED3BCEBAE48}" type="doc">
      <dgm:prSet loTypeId="urn:microsoft.com/office/officeart/2005/8/layout/hProcess9" loCatId="process" qsTypeId="urn:microsoft.com/office/officeart/2005/8/quickstyle/simple1" qsCatId="simple" csTypeId="urn:microsoft.com/office/officeart/2005/8/colors/accent4_5" csCatId="accent4" phldr="1"/>
      <dgm:spPr/>
    </dgm:pt>
    <dgm:pt modelId="{ED64A4D9-E533-4BC9-B457-0CE2FFD07091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15</a:t>
          </a:r>
        </a:p>
      </dgm:t>
    </dgm:pt>
    <dgm:pt modelId="{AC0BA8FD-2658-483D-88D2-93D06D68FFF3}" type="parTrans" cxnId="{8F9E2CE9-7EDC-4F3E-A22C-B3A80B6CFABC}">
      <dgm:prSet/>
      <dgm:spPr/>
      <dgm:t>
        <a:bodyPr/>
        <a:lstStyle/>
        <a:p>
          <a:endParaRPr lang="ru-RU"/>
        </a:p>
      </dgm:t>
    </dgm:pt>
    <dgm:pt modelId="{2169138A-C303-4EE4-8FE5-9547B8DFECD1}" type="sibTrans" cxnId="{8F9E2CE9-7EDC-4F3E-A22C-B3A80B6CFABC}">
      <dgm:prSet/>
      <dgm:spPr/>
      <dgm:t>
        <a:bodyPr/>
        <a:lstStyle/>
        <a:p>
          <a:endParaRPr lang="ru-RU"/>
        </a:p>
      </dgm:t>
    </dgm:pt>
    <dgm:pt modelId="{17BB8AF8-9097-4CFD-BA6D-4D9EBDCAB676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25</a:t>
          </a:r>
        </a:p>
      </dgm:t>
    </dgm:pt>
    <dgm:pt modelId="{7604C962-47A1-4DE4-9E6E-BA200A579493}" type="parTrans" cxnId="{05374CE2-8711-4C5A-8E3C-0729659C1B43}">
      <dgm:prSet/>
      <dgm:spPr/>
      <dgm:t>
        <a:bodyPr/>
        <a:lstStyle/>
        <a:p>
          <a:endParaRPr lang="ru-RU"/>
        </a:p>
      </dgm:t>
    </dgm:pt>
    <dgm:pt modelId="{3BCCC15A-2CF5-430D-B445-8C2F61D75C6D}" type="sibTrans" cxnId="{05374CE2-8711-4C5A-8E3C-0729659C1B43}">
      <dgm:prSet/>
      <dgm:spPr/>
      <dgm:t>
        <a:bodyPr/>
        <a:lstStyle/>
        <a:p>
          <a:endParaRPr lang="ru-RU"/>
        </a:p>
      </dgm:t>
    </dgm:pt>
    <dgm:pt modelId="{543F4EBD-E46C-4804-9FB2-60075904F94C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50</a:t>
          </a:r>
        </a:p>
      </dgm:t>
    </dgm:pt>
    <dgm:pt modelId="{4CA3DD7B-C12C-494C-A067-134622A0C2E5}" type="parTrans" cxnId="{CC81F40B-6A1F-4A74-97A7-D343355595E0}">
      <dgm:prSet/>
      <dgm:spPr/>
      <dgm:t>
        <a:bodyPr/>
        <a:lstStyle/>
        <a:p>
          <a:endParaRPr lang="ru-RU"/>
        </a:p>
      </dgm:t>
    </dgm:pt>
    <dgm:pt modelId="{6BBA4B98-1EA2-44CE-9442-8942717EBD34}" type="sibTrans" cxnId="{CC81F40B-6A1F-4A74-97A7-D343355595E0}">
      <dgm:prSet/>
      <dgm:spPr/>
      <dgm:t>
        <a:bodyPr/>
        <a:lstStyle/>
        <a:p>
          <a:endParaRPr lang="ru-RU"/>
        </a:p>
      </dgm:t>
    </dgm:pt>
    <dgm:pt modelId="{D7F190BB-E81A-4D48-8203-E79CFDF7DA4F}" type="pres">
      <dgm:prSet presAssocID="{710C09EC-4EDF-4704-ADF2-1ED3BCEBAE48}" presName="CompostProcess" presStyleCnt="0">
        <dgm:presLayoutVars>
          <dgm:dir/>
          <dgm:resizeHandles val="exact"/>
        </dgm:presLayoutVars>
      </dgm:prSet>
      <dgm:spPr/>
    </dgm:pt>
    <dgm:pt modelId="{A99DFADF-EAEB-4F58-94B7-1DB21626EA61}" type="pres">
      <dgm:prSet presAssocID="{710C09EC-4EDF-4704-ADF2-1ED3BCEBAE48}" presName="arrow" presStyleLbl="bgShp" presStyleIdx="0" presStyleCnt="1"/>
      <dgm:spPr/>
    </dgm:pt>
    <dgm:pt modelId="{1ABD9C86-EE2B-4099-8E14-FD1F917F8CA7}" type="pres">
      <dgm:prSet presAssocID="{710C09EC-4EDF-4704-ADF2-1ED3BCEBAE48}" presName="linearProcess" presStyleCnt="0"/>
      <dgm:spPr/>
    </dgm:pt>
    <dgm:pt modelId="{63A0D794-56F3-4E67-821F-EED5F94A7C66}" type="pres">
      <dgm:prSet presAssocID="{ED64A4D9-E533-4BC9-B457-0CE2FFD07091}" presName="textNode" presStyleLbl="node1" presStyleIdx="0" presStyleCnt="3">
        <dgm:presLayoutVars>
          <dgm:bulletEnabled val="1"/>
        </dgm:presLayoutVars>
      </dgm:prSet>
      <dgm:spPr/>
    </dgm:pt>
    <dgm:pt modelId="{3400C7A3-A1EB-4BFB-81C2-9153A1629AFF}" type="pres">
      <dgm:prSet presAssocID="{2169138A-C303-4EE4-8FE5-9547B8DFECD1}" presName="sibTrans" presStyleCnt="0"/>
      <dgm:spPr/>
    </dgm:pt>
    <dgm:pt modelId="{FE5D2DAE-ACE6-41D9-A75E-CA8E9CD9B4EB}" type="pres">
      <dgm:prSet presAssocID="{17BB8AF8-9097-4CFD-BA6D-4D9EBDCAB676}" presName="textNode" presStyleLbl="node1" presStyleIdx="1" presStyleCnt="3" custLinFactNeighborX="-44100">
        <dgm:presLayoutVars>
          <dgm:bulletEnabled val="1"/>
        </dgm:presLayoutVars>
      </dgm:prSet>
      <dgm:spPr/>
    </dgm:pt>
    <dgm:pt modelId="{0058F5C5-C7EF-4635-B125-32BDEC77663D}" type="pres">
      <dgm:prSet presAssocID="{3BCCC15A-2CF5-430D-B445-8C2F61D75C6D}" presName="sibTrans" presStyleCnt="0"/>
      <dgm:spPr/>
    </dgm:pt>
    <dgm:pt modelId="{B573162D-409C-4376-86FC-6AC334579874}" type="pres">
      <dgm:prSet presAssocID="{543F4EBD-E46C-4804-9FB2-60075904F94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81F40B-6A1F-4A74-97A7-D343355595E0}" srcId="{710C09EC-4EDF-4704-ADF2-1ED3BCEBAE48}" destId="{543F4EBD-E46C-4804-9FB2-60075904F94C}" srcOrd="2" destOrd="0" parTransId="{4CA3DD7B-C12C-494C-A067-134622A0C2E5}" sibTransId="{6BBA4B98-1EA2-44CE-9442-8942717EBD34}"/>
    <dgm:cxn modelId="{FB773A20-FB2C-445E-8D54-CC518B60E7B5}" type="presOf" srcId="{710C09EC-4EDF-4704-ADF2-1ED3BCEBAE48}" destId="{D7F190BB-E81A-4D48-8203-E79CFDF7DA4F}" srcOrd="0" destOrd="0" presId="urn:microsoft.com/office/officeart/2005/8/layout/hProcess9"/>
    <dgm:cxn modelId="{3DE9904B-AFA3-482E-BCD0-AEAB448BB576}" type="presOf" srcId="{ED64A4D9-E533-4BC9-B457-0CE2FFD07091}" destId="{63A0D794-56F3-4E67-821F-EED5F94A7C66}" srcOrd="0" destOrd="0" presId="urn:microsoft.com/office/officeart/2005/8/layout/hProcess9"/>
    <dgm:cxn modelId="{247CEABC-2399-4ACB-89E6-CF7F82958C57}" type="presOf" srcId="{17BB8AF8-9097-4CFD-BA6D-4D9EBDCAB676}" destId="{FE5D2DAE-ACE6-41D9-A75E-CA8E9CD9B4EB}" srcOrd="0" destOrd="0" presId="urn:microsoft.com/office/officeart/2005/8/layout/hProcess9"/>
    <dgm:cxn modelId="{1CE9FFD9-DE28-4605-AE9F-063174F837FD}" type="presOf" srcId="{543F4EBD-E46C-4804-9FB2-60075904F94C}" destId="{B573162D-409C-4376-86FC-6AC334579874}" srcOrd="0" destOrd="0" presId="urn:microsoft.com/office/officeart/2005/8/layout/hProcess9"/>
    <dgm:cxn modelId="{05374CE2-8711-4C5A-8E3C-0729659C1B43}" srcId="{710C09EC-4EDF-4704-ADF2-1ED3BCEBAE48}" destId="{17BB8AF8-9097-4CFD-BA6D-4D9EBDCAB676}" srcOrd="1" destOrd="0" parTransId="{7604C962-47A1-4DE4-9E6E-BA200A579493}" sibTransId="{3BCCC15A-2CF5-430D-B445-8C2F61D75C6D}"/>
    <dgm:cxn modelId="{8F9E2CE9-7EDC-4F3E-A22C-B3A80B6CFABC}" srcId="{710C09EC-4EDF-4704-ADF2-1ED3BCEBAE48}" destId="{ED64A4D9-E533-4BC9-B457-0CE2FFD07091}" srcOrd="0" destOrd="0" parTransId="{AC0BA8FD-2658-483D-88D2-93D06D68FFF3}" sibTransId="{2169138A-C303-4EE4-8FE5-9547B8DFECD1}"/>
    <dgm:cxn modelId="{F1E383EF-B9DB-4F0B-8F4E-3061A92CC3DA}" type="presParOf" srcId="{D7F190BB-E81A-4D48-8203-E79CFDF7DA4F}" destId="{A99DFADF-EAEB-4F58-94B7-1DB21626EA61}" srcOrd="0" destOrd="0" presId="urn:microsoft.com/office/officeart/2005/8/layout/hProcess9"/>
    <dgm:cxn modelId="{6D719B38-9F15-48D9-8032-EE5D8017A63C}" type="presParOf" srcId="{D7F190BB-E81A-4D48-8203-E79CFDF7DA4F}" destId="{1ABD9C86-EE2B-4099-8E14-FD1F917F8CA7}" srcOrd="1" destOrd="0" presId="urn:microsoft.com/office/officeart/2005/8/layout/hProcess9"/>
    <dgm:cxn modelId="{E8D4F387-8964-41E8-9012-FF1AA47A6D42}" type="presParOf" srcId="{1ABD9C86-EE2B-4099-8E14-FD1F917F8CA7}" destId="{63A0D794-56F3-4E67-821F-EED5F94A7C66}" srcOrd="0" destOrd="0" presId="urn:microsoft.com/office/officeart/2005/8/layout/hProcess9"/>
    <dgm:cxn modelId="{DA71E772-F091-4D7F-91A6-F5D95CDE9A20}" type="presParOf" srcId="{1ABD9C86-EE2B-4099-8E14-FD1F917F8CA7}" destId="{3400C7A3-A1EB-4BFB-81C2-9153A1629AFF}" srcOrd="1" destOrd="0" presId="urn:microsoft.com/office/officeart/2005/8/layout/hProcess9"/>
    <dgm:cxn modelId="{C957FD0B-635D-41AB-8FCF-F1E445D6ACEB}" type="presParOf" srcId="{1ABD9C86-EE2B-4099-8E14-FD1F917F8CA7}" destId="{FE5D2DAE-ACE6-41D9-A75E-CA8E9CD9B4EB}" srcOrd="2" destOrd="0" presId="urn:microsoft.com/office/officeart/2005/8/layout/hProcess9"/>
    <dgm:cxn modelId="{1CC94E28-B4E5-447E-89C9-E4FF4F4F9D3D}" type="presParOf" srcId="{1ABD9C86-EE2B-4099-8E14-FD1F917F8CA7}" destId="{0058F5C5-C7EF-4635-B125-32BDEC77663D}" srcOrd="3" destOrd="0" presId="urn:microsoft.com/office/officeart/2005/8/layout/hProcess9"/>
    <dgm:cxn modelId="{C18C1128-1D2E-4E94-8E8C-B235FE514DDC}" type="presParOf" srcId="{1ABD9C86-EE2B-4099-8E14-FD1F917F8CA7}" destId="{B573162D-409C-4376-86FC-6AC3345798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43BC70-22F0-410C-9402-FD5930A38819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B1EC098-29EE-48F6-8BAC-AF7F07FA56F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10</a:t>
          </a:r>
        </a:p>
      </dgm:t>
    </dgm:pt>
    <dgm:pt modelId="{0577F4FA-47A8-4AF5-97B0-7E1F461BE859}" type="parTrans" cxnId="{DF1F2BF9-B204-400D-8602-DB4182B90AA9}">
      <dgm:prSet/>
      <dgm:spPr/>
      <dgm:t>
        <a:bodyPr/>
        <a:lstStyle/>
        <a:p>
          <a:endParaRPr lang="ru-RU"/>
        </a:p>
      </dgm:t>
    </dgm:pt>
    <dgm:pt modelId="{D8B7E01F-DAA5-4955-BAFB-9BF411674A1B}" type="sibTrans" cxnId="{DF1F2BF9-B204-400D-8602-DB4182B90AA9}">
      <dgm:prSet/>
      <dgm:spPr/>
      <dgm:t>
        <a:bodyPr/>
        <a:lstStyle/>
        <a:p>
          <a:endParaRPr lang="ru-RU"/>
        </a:p>
      </dgm:t>
    </dgm:pt>
    <dgm:pt modelId="{1387FE81-8132-48BB-86E2-9EEB886781E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20</a:t>
          </a:r>
        </a:p>
      </dgm:t>
    </dgm:pt>
    <dgm:pt modelId="{5D694A59-6A94-4642-A631-1FE3FAE359F9}" type="parTrans" cxnId="{C12B6B22-73A2-4200-85A4-E258EF751194}">
      <dgm:prSet/>
      <dgm:spPr/>
      <dgm:t>
        <a:bodyPr/>
        <a:lstStyle/>
        <a:p>
          <a:endParaRPr lang="ru-RU"/>
        </a:p>
      </dgm:t>
    </dgm:pt>
    <dgm:pt modelId="{E6372330-C932-4AF7-80F2-B9C6DB57E617}" type="sibTrans" cxnId="{C12B6B22-73A2-4200-85A4-E258EF751194}">
      <dgm:prSet/>
      <dgm:spPr/>
      <dgm:t>
        <a:bodyPr/>
        <a:lstStyle/>
        <a:p>
          <a:endParaRPr lang="ru-RU"/>
        </a:p>
      </dgm:t>
    </dgm:pt>
    <dgm:pt modelId="{2F563A37-4509-4148-8181-35E254A4D36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30</a:t>
          </a:r>
        </a:p>
      </dgm:t>
    </dgm:pt>
    <dgm:pt modelId="{63568295-9F4A-4855-BBE7-F98DA2002B74}" type="parTrans" cxnId="{087AE4AA-B6D3-4164-BBE9-38ABA51F9C23}">
      <dgm:prSet/>
      <dgm:spPr/>
      <dgm:t>
        <a:bodyPr/>
        <a:lstStyle/>
        <a:p>
          <a:endParaRPr lang="ru-RU"/>
        </a:p>
      </dgm:t>
    </dgm:pt>
    <dgm:pt modelId="{A1F87D89-9E75-4ABA-B5AD-05D9568CC734}" type="sibTrans" cxnId="{087AE4AA-B6D3-4164-BBE9-38ABA51F9C23}">
      <dgm:prSet/>
      <dgm:spPr/>
      <dgm:t>
        <a:bodyPr/>
        <a:lstStyle/>
        <a:p>
          <a:endParaRPr lang="ru-RU"/>
        </a:p>
      </dgm:t>
    </dgm:pt>
    <dgm:pt modelId="{16BD8463-6FD3-44C1-840D-1A0AAD9860E4}" type="pres">
      <dgm:prSet presAssocID="{A443BC70-22F0-410C-9402-FD5930A38819}" presName="Name0" presStyleCnt="0">
        <dgm:presLayoutVars>
          <dgm:dir/>
          <dgm:resizeHandles val="exact"/>
        </dgm:presLayoutVars>
      </dgm:prSet>
      <dgm:spPr/>
    </dgm:pt>
    <dgm:pt modelId="{38BA3A43-1A97-4F4B-8BD4-2BE1DC06593C}" type="pres">
      <dgm:prSet presAssocID="{CB1EC098-29EE-48F6-8BAC-AF7F07FA56FC}" presName="node" presStyleLbl="node1" presStyleIdx="0" presStyleCnt="3">
        <dgm:presLayoutVars>
          <dgm:bulletEnabled val="1"/>
        </dgm:presLayoutVars>
      </dgm:prSet>
      <dgm:spPr/>
    </dgm:pt>
    <dgm:pt modelId="{6F88BBD7-CB7E-4356-BD7E-45EAA2F6BBCD}" type="pres">
      <dgm:prSet presAssocID="{D8B7E01F-DAA5-4955-BAFB-9BF411674A1B}" presName="sibTrans" presStyleCnt="0"/>
      <dgm:spPr/>
    </dgm:pt>
    <dgm:pt modelId="{3D28E2A0-A29F-429C-A852-59579A596F9A}" type="pres">
      <dgm:prSet presAssocID="{1387FE81-8132-48BB-86E2-9EEB886781EA}" presName="node" presStyleLbl="node1" presStyleIdx="1" presStyleCnt="3">
        <dgm:presLayoutVars>
          <dgm:bulletEnabled val="1"/>
        </dgm:presLayoutVars>
      </dgm:prSet>
      <dgm:spPr/>
    </dgm:pt>
    <dgm:pt modelId="{EE0FC434-777F-4F5B-844A-B98A1439D9FA}" type="pres">
      <dgm:prSet presAssocID="{E6372330-C932-4AF7-80F2-B9C6DB57E617}" presName="sibTrans" presStyleCnt="0"/>
      <dgm:spPr/>
    </dgm:pt>
    <dgm:pt modelId="{46E16BCB-BFC2-4CC0-8272-DA96EAF86BE3}" type="pres">
      <dgm:prSet presAssocID="{2F563A37-4509-4148-8181-35E254A4D36A}" presName="node" presStyleLbl="node1" presStyleIdx="2" presStyleCnt="3">
        <dgm:presLayoutVars>
          <dgm:bulletEnabled val="1"/>
        </dgm:presLayoutVars>
      </dgm:prSet>
      <dgm:spPr/>
    </dgm:pt>
  </dgm:ptLst>
  <dgm:cxnLst>
    <dgm:cxn modelId="{C12B6B22-73A2-4200-85A4-E258EF751194}" srcId="{A443BC70-22F0-410C-9402-FD5930A38819}" destId="{1387FE81-8132-48BB-86E2-9EEB886781EA}" srcOrd="1" destOrd="0" parTransId="{5D694A59-6A94-4642-A631-1FE3FAE359F9}" sibTransId="{E6372330-C932-4AF7-80F2-B9C6DB57E617}"/>
    <dgm:cxn modelId="{35D35229-8E05-4EC2-84A9-A8545EFDB726}" type="presOf" srcId="{A443BC70-22F0-410C-9402-FD5930A38819}" destId="{16BD8463-6FD3-44C1-840D-1A0AAD9860E4}" srcOrd="0" destOrd="0" presId="urn:microsoft.com/office/officeart/2005/8/layout/hList6"/>
    <dgm:cxn modelId="{087AE4AA-B6D3-4164-BBE9-38ABA51F9C23}" srcId="{A443BC70-22F0-410C-9402-FD5930A38819}" destId="{2F563A37-4509-4148-8181-35E254A4D36A}" srcOrd="2" destOrd="0" parTransId="{63568295-9F4A-4855-BBE7-F98DA2002B74}" sibTransId="{A1F87D89-9E75-4ABA-B5AD-05D9568CC734}"/>
    <dgm:cxn modelId="{084BD9AF-AD70-4DB9-B961-1631F77D0CAE}" type="presOf" srcId="{CB1EC098-29EE-48F6-8BAC-AF7F07FA56FC}" destId="{38BA3A43-1A97-4F4B-8BD4-2BE1DC06593C}" srcOrd="0" destOrd="0" presId="urn:microsoft.com/office/officeart/2005/8/layout/hList6"/>
    <dgm:cxn modelId="{3B837CEA-D15E-4158-97BA-8A6FA2A15B21}" type="presOf" srcId="{2F563A37-4509-4148-8181-35E254A4D36A}" destId="{46E16BCB-BFC2-4CC0-8272-DA96EAF86BE3}" srcOrd="0" destOrd="0" presId="urn:microsoft.com/office/officeart/2005/8/layout/hList6"/>
    <dgm:cxn modelId="{9FAC5AF2-55E8-4EA4-9685-EBA56ADC06F6}" type="presOf" srcId="{1387FE81-8132-48BB-86E2-9EEB886781EA}" destId="{3D28E2A0-A29F-429C-A852-59579A596F9A}" srcOrd="0" destOrd="0" presId="urn:microsoft.com/office/officeart/2005/8/layout/hList6"/>
    <dgm:cxn modelId="{DF1F2BF9-B204-400D-8602-DB4182B90AA9}" srcId="{A443BC70-22F0-410C-9402-FD5930A38819}" destId="{CB1EC098-29EE-48F6-8BAC-AF7F07FA56FC}" srcOrd="0" destOrd="0" parTransId="{0577F4FA-47A8-4AF5-97B0-7E1F461BE859}" sibTransId="{D8B7E01F-DAA5-4955-BAFB-9BF411674A1B}"/>
    <dgm:cxn modelId="{32432BD2-E94F-400D-A57A-F0766986E3D1}" type="presParOf" srcId="{16BD8463-6FD3-44C1-840D-1A0AAD9860E4}" destId="{38BA3A43-1A97-4F4B-8BD4-2BE1DC06593C}" srcOrd="0" destOrd="0" presId="urn:microsoft.com/office/officeart/2005/8/layout/hList6"/>
    <dgm:cxn modelId="{B55BEBB8-8310-4862-BDB1-F4769809DC00}" type="presParOf" srcId="{16BD8463-6FD3-44C1-840D-1A0AAD9860E4}" destId="{6F88BBD7-CB7E-4356-BD7E-45EAA2F6BBCD}" srcOrd="1" destOrd="0" presId="urn:microsoft.com/office/officeart/2005/8/layout/hList6"/>
    <dgm:cxn modelId="{374B76AC-8DC0-4C06-8B02-87C60901A77F}" type="presParOf" srcId="{16BD8463-6FD3-44C1-840D-1A0AAD9860E4}" destId="{3D28E2A0-A29F-429C-A852-59579A596F9A}" srcOrd="2" destOrd="0" presId="urn:microsoft.com/office/officeart/2005/8/layout/hList6"/>
    <dgm:cxn modelId="{440EFEF3-DA56-460C-94E9-4136B0A6C143}" type="presParOf" srcId="{16BD8463-6FD3-44C1-840D-1A0AAD9860E4}" destId="{EE0FC434-777F-4F5B-844A-B98A1439D9FA}" srcOrd="3" destOrd="0" presId="urn:microsoft.com/office/officeart/2005/8/layout/hList6"/>
    <dgm:cxn modelId="{F65F5DBC-ED1D-4403-9523-C346FDDECFE7}" type="presParOf" srcId="{16BD8463-6FD3-44C1-840D-1A0AAD9860E4}" destId="{46E16BCB-BFC2-4CC0-8272-DA96EAF86BE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BF940-295D-4CCA-96BA-0FF70A56DD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23EC98-DC97-4602-9423-F57B744D133E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>
              <a:solidFill>
                <a:srgbClr val="000000"/>
              </a:solidFill>
            </a:rPr>
            <a:t>Возможное нежелание работодателей участвовать в реализации проекта</a:t>
          </a:r>
          <a:endParaRPr lang="ru-RU" sz="2000" dirty="0"/>
        </a:p>
      </dgm:t>
    </dgm:pt>
    <dgm:pt modelId="{2A95662F-8898-461C-A39B-FF5372E2A094}" type="parTrans" cxnId="{A4F0043F-8095-49C4-9D5E-B605AD439ADA}">
      <dgm:prSet/>
      <dgm:spPr/>
      <dgm:t>
        <a:bodyPr/>
        <a:lstStyle/>
        <a:p>
          <a:endParaRPr lang="ru-RU"/>
        </a:p>
      </dgm:t>
    </dgm:pt>
    <dgm:pt modelId="{E9B8F04D-F347-4D9B-A935-58119FC5A5B7}" type="sibTrans" cxnId="{A4F0043F-8095-49C4-9D5E-B605AD439ADA}">
      <dgm:prSet/>
      <dgm:spPr/>
      <dgm:t>
        <a:bodyPr/>
        <a:lstStyle/>
        <a:p>
          <a:endParaRPr lang="ru-RU"/>
        </a:p>
      </dgm:t>
    </dgm:pt>
    <dgm:pt modelId="{B629C0FE-6C81-4EEF-9FF5-383DCDFDB019}">
      <dgm:prSet phldrT="[Текст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b="1" dirty="0"/>
            <a:t>Разъяснение  п</a:t>
          </a:r>
          <a:r>
            <a:rPr lang="ru-RU" sz="1800" b="1" i="0" dirty="0"/>
            <a:t>реимуществ участия в проекте со стороны предприятий (решение реальных проблем, привлечение лучших студентов)</a:t>
          </a:r>
          <a:endParaRPr lang="ru-RU" sz="1800" b="1" dirty="0"/>
        </a:p>
      </dgm:t>
    </dgm:pt>
    <dgm:pt modelId="{84DDB21D-6331-4654-A0FA-F4BB964637AF}" type="parTrans" cxnId="{E457B952-6411-400B-8DD5-E923E267E946}">
      <dgm:prSet/>
      <dgm:spPr/>
      <dgm:t>
        <a:bodyPr/>
        <a:lstStyle/>
        <a:p>
          <a:endParaRPr lang="ru-RU"/>
        </a:p>
      </dgm:t>
    </dgm:pt>
    <dgm:pt modelId="{51B4F532-BAC5-4885-A4F3-3E14E57A24F4}" type="sibTrans" cxnId="{E457B952-6411-400B-8DD5-E923E267E946}">
      <dgm:prSet/>
      <dgm:spPr/>
      <dgm:t>
        <a:bodyPr/>
        <a:lstStyle/>
        <a:p>
          <a:endParaRPr lang="ru-RU"/>
        </a:p>
      </dgm:t>
    </dgm:pt>
    <dgm:pt modelId="{C699E388-8003-4EFE-ACDE-522B16775C8F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>
              <a:solidFill>
                <a:srgbClr val="000000"/>
              </a:solidFill>
            </a:rPr>
            <a:t>Отсутствие обратной связи со стороны предприятий-партнёров </a:t>
          </a:r>
          <a:endParaRPr lang="ru-RU" sz="2000" dirty="0"/>
        </a:p>
      </dgm:t>
    </dgm:pt>
    <dgm:pt modelId="{B616AD38-CDB9-48A3-9F45-97025DE80EEB}" type="parTrans" cxnId="{63421129-0DF6-4D7A-ADDA-30F54D179EC3}">
      <dgm:prSet/>
      <dgm:spPr/>
      <dgm:t>
        <a:bodyPr/>
        <a:lstStyle/>
        <a:p>
          <a:endParaRPr lang="ru-RU"/>
        </a:p>
      </dgm:t>
    </dgm:pt>
    <dgm:pt modelId="{911A44A2-8F24-4FBC-AC43-1CACE753BE67}" type="sibTrans" cxnId="{63421129-0DF6-4D7A-ADDA-30F54D179EC3}">
      <dgm:prSet/>
      <dgm:spPr/>
      <dgm:t>
        <a:bodyPr/>
        <a:lstStyle/>
        <a:p>
          <a:endParaRPr lang="ru-RU"/>
        </a:p>
      </dgm:t>
    </dgm:pt>
    <dgm:pt modelId="{FF4CA78D-0FE1-47DC-8E87-67467C6465B4}">
      <dgm:prSet phldrT="[Текст]" custT="1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sz="1800" b="1" dirty="0"/>
            <a:t>Тесный контакт с предприятиями и бизнес- партнерами, совместные мероприятия, привлечение к реализации образовательных программ</a:t>
          </a:r>
        </a:p>
      </dgm:t>
    </dgm:pt>
    <dgm:pt modelId="{1DA59DC0-5F70-48CF-A6E8-7DB0DB0AC4C8}" type="parTrans" cxnId="{059BAFF1-BDD0-4D36-A5D8-A80156AD6E07}">
      <dgm:prSet/>
      <dgm:spPr/>
      <dgm:t>
        <a:bodyPr/>
        <a:lstStyle/>
        <a:p>
          <a:endParaRPr lang="ru-RU"/>
        </a:p>
      </dgm:t>
    </dgm:pt>
    <dgm:pt modelId="{D89F9C36-B0EB-4C39-BA94-18A842CCAB0D}" type="sibTrans" cxnId="{059BAFF1-BDD0-4D36-A5D8-A80156AD6E07}">
      <dgm:prSet/>
      <dgm:spPr/>
      <dgm:t>
        <a:bodyPr/>
        <a:lstStyle/>
        <a:p>
          <a:endParaRPr lang="ru-RU"/>
        </a:p>
      </dgm:t>
    </dgm:pt>
    <dgm:pt modelId="{7E26D2C4-4D49-4E83-95B6-23E1918F342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65147002-9C09-452E-B7A2-803EC385DF6A}" type="parTrans" cxnId="{ABE133B6-B7E9-4C5B-BAFE-6F1C2FE4743A}">
      <dgm:prSet/>
      <dgm:spPr/>
      <dgm:t>
        <a:bodyPr/>
        <a:lstStyle/>
        <a:p>
          <a:endParaRPr lang="ru-RU"/>
        </a:p>
      </dgm:t>
    </dgm:pt>
    <dgm:pt modelId="{CFB91F19-8952-40C3-9D08-741B43EDED1B}" type="sibTrans" cxnId="{ABE133B6-B7E9-4C5B-BAFE-6F1C2FE4743A}">
      <dgm:prSet/>
      <dgm:spPr/>
      <dgm:t>
        <a:bodyPr/>
        <a:lstStyle/>
        <a:p>
          <a:endParaRPr lang="ru-RU"/>
        </a:p>
      </dgm:t>
    </dgm:pt>
    <dgm:pt modelId="{7221CE1D-0DEF-4726-B222-626A2BE99CB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9D2E6C5B-49F6-4937-AF86-2273206BDC9D}" type="parTrans" cxnId="{41A32D83-A12E-4184-9EA4-2F957E9C3A25}">
      <dgm:prSet/>
      <dgm:spPr/>
      <dgm:t>
        <a:bodyPr/>
        <a:lstStyle/>
        <a:p>
          <a:endParaRPr lang="ru-RU"/>
        </a:p>
      </dgm:t>
    </dgm:pt>
    <dgm:pt modelId="{A255AF1C-3651-4BA4-BE3D-20E58475D8CC}" type="sibTrans" cxnId="{41A32D83-A12E-4184-9EA4-2F957E9C3A25}">
      <dgm:prSet/>
      <dgm:spPr/>
      <dgm:t>
        <a:bodyPr/>
        <a:lstStyle/>
        <a:p>
          <a:endParaRPr lang="ru-RU"/>
        </a:p>
      </dgm:t>
    </dgm:pt>
    <dgm:pt modelId="{F9C8E545-D931-4555-AAD4-097B91F52D31}" type="pres">
      <dgm:prSet presAssocID="{E4FBF940-295D-4CCA-96BA-0FF70A56DDCA}" presName="Name0" presStyleCnt="0">
        <dgm:presLayoutVars>
          <dgm:dir/>
          <dgm:animLvl val="lvl"/>
          <dgm:resizeHandles/>
        </dgm:presLayoutVars>
      </dgm:prSet>
      <dgm:spPr/>
    </dgm:pt>
    <dgm:pt modelId="{1F398BC4-3A6C-40B7-A565-7787C3E58366}" type="pres">
      <dgm:prSet presAssocID="{BC23EC98-DC97-4602-9423-F57B744D133E}" presName="linNode" presStyleCnt="0"/>
      <dgm:spPr/>
    </dgm:pt>
    <dgm:pt modelId="{3904C765-5A81-40AB-915F-57CF2738AAB6}" type="pres">
      <dgm:prSet presAssocID="{BC23EC98-DC97-4602-9423-F57B744D133E}" presName="parentShp" presStyleLbl="node1" presStyleIdx="0" presStyleCnt="4" custScaleX="106745">
        <dgm:presLayoutVars>
          <dgm:bulletEnabled val="1"/>
        </dgm:presLayoutVars>
      </dgm:prSet>
      <dgm:spPr/>
    </dgm:pt>
    <dgm:pt modelId="{073BF7AF-EC78-47C8-8318-131916541A57}" type="pres">
      <dgm:prSet presAssocID="{BC23EC98-DC97-4602-9423-F57B744D133E}" presName="childShp" presStyleLbl="bgAccFollowNode1" presStyleIdx="0" presStyleCnt="4" custScaleY="128437" custLinFactNeighborX="-2357" custLinFactNeighborY="1174">
        <dgm:presLayoutVars>
          <dgm:bulletEnabled val="1"/>
        </dgm:presLayoutVars>
      </dgm:prSet>
      <dgm:spPr/>
    </dgm:pt>
    <dgm:pt modelId="{9A722929-0E9F-4A10-9186-F8BD42D18160}" type="pres">
      <dgm:prSet presAssocID="{E9B8F04D-F347-4D9B-A935-58119FC5A5B7}" presName="spacing" presStyleCnt="0"/>
      <dgm:spPr/>
    </dgm:pt>
    <dgm:pt modelId="{D6D929CE-C167-4EDE-A4AA-973176F9AC54}" type="pres">
      <dgm:prSet presAssocID="{C699E388-8003-4EFE-ACDE-522B16775C8F}" presName="linNode" presStyleCnt="0"/>
      <dgm:spPr/>
    </dgm:pt>
    <dgm:pt modelId="{EC70497C-5194-4441-99BD-28D9D0018D18}" type="pres">
      <dgm:prSet presAssocID="{C699E388-8003-4EFE-ACDE-522B16775C8F}" presName="parentShp" presStyleLbl="node1" presStyleIdx="1" presStyleCnt="4" custScaleX="108211" custLinFactNeighborX="540" custLinFactNeighborY="-13574">
        <dgm:presLayoutVars>
          <dgm:bulletEnabled val="1"/>
        </dgm:presLayoutVars>
      </dgm:prSet>
      <dgm:spPr/>
    </dgm:pt>
    <dgm:pt modelId="{C4510D61-3642-4C43-9767-0C2F5D175CE0}" type="pres">
      <dgm:prSet presAssocID="{C699E388-8003-4EFE-ACDE-522B16775C8F}" presName="childShp" presStyleLbl="bgAccFollowNode1" presStyleIdx="1" presStyleCnt="4" custScaleY="135603" custLinFactNeighborY="-9332">
        <dgm:presLayoutVars>
          <dgm:bulletEnabled val="1"/>
        </dgm:presLayoutVars>
      </dgm:prSet>
      <dgm:spPr/>
    </dgm:pt>
    <dgm:pt modelId="{56A57FFE-F9DF-4F26-8CE0-CAA1ACF28FC3}" type="pres">
      <dgm:prSet presAssocID="{911A44A2-8F24-4FBC-AC43-1CACE753BE67}" presName="spacing" presStyleCnt="0"/>
      <dgm:spPr/>
    </dgm:pt>
    <dgm:pt modelId="{50B4C658-DC2F-486B-9E21-106BC22A3C99}" type="pres">
      <dgm:prSet presAssocID="{7E26D2C4-4D49-4E83-95B6-23E1918F3420}" presName="linNode" presStyleCnt="0"/>
      <dgm:spPr/>
    </dgm:pt>
    <dgm:pt modelId="{A990FAC6-662F-4003-8DF1-85410ED6A9DA}" type="pres">
      <dgm:prSet presAssocID="{7E26D2C4-4D49-4E83-95B6-23E1918F3420}" presName="parentShp" presStyleLbl="node1" presStyleIdx="2" presStyleCnt="4" custScaleX="114076" custLinFactNeighborX="-808" custLinFactNeighborY="-11744">
        <dgm:presLayoutVars>
          <dgm:bulletEnabled val="1"/>
        </dgm:presLayoutVars>
      </dgm:prSet>
      <dgm:spPr/>
    </dgm:pt>
    <dgm:pt modelId="{8936CAA9-B0A3-4481-BBBD-E0FDD3CBFDEE}" type="pres">
      <dgm:prSet presAssocID="{7E26D2C4-4D49-4E83-95B6-23E1918F3420}" presName="childShp" presStyleLbl="bgAccFollowNode1" presStyleIdx="2" presStyleCnt="4" custLinFactNeighborX="461" custLinFactNeighborY="-9396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</dgm:pt>
    <dgm:pt modelId="{29CC0DF7-B1F9-4B26-A96A-1841E8D133F4}" type="pres">
      <dgm:prSet presAssocID="{CFB91F19-8952-40C3-9D08-741B43EDED1B}" presName="spacing" presStyleCnt="0"/>
      <dgm:spPr/>
    </dgm:pt>
    <dgm:pt modelId="{FE2CE005-65F9-4250-9460-F7A24A273349}" type="pres">
      <dgm:prSet presAssocID="{7221CE1D-0DEF-4726-B222-626A2BE99CB0}" presName="linNode" presStyleCnt="0"/>
      <dgm:spPr/>
    </dgm:pt>
    <dgm:pt modelId="{BC9AA2DB-0B8F-43B1-AEA1-7828E5F03A60}" type="pres">
      <dgm:prSet presAssocID="{7221CE1D-0DEF-4726-B222-626A2BE99CB0}" presName="parentShp" presStyleLbl="node1" presStyleIdx="3" presStyleCnt="4" custScaleX="111144" custScaleY="128374" custLinFactNeighborX="-255" custLinFactNeighborY="-4260">
        <dgm:presLayoutVars>
          <dgm:bulletEnabled val="1"/>
        </dgm:presLayoutVars>
      </dgm:prSet>
      <dgm:spPr/>
    </dgm:pt>
    <dgm:pt modelId="{E68A7FD0-F96A-4EA2-A251-8669345B244F}" type="pres">
      <dgm:prSet presAssocID="{7221CE1D-0DEF-4726-B222-626A2BE99CB0}" presName="childShp" presStyleLbl="bgAccFollowNode1" presStyleIdx="3" presStyleCnt="4" custLinFactNeighborX="799" custLinFactNeighborY="-16442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 prst="slope"/>
        </a:sp3d>
      </dgm:spPr>
    </dgm:pt>
  </dgm:ptLst>
  <dgm:cxnLst>
    <dgm:cxn modelId="{1D93B519-CFDD-4147-B2EE-6F686A4B3A8B}" type="presOf" srcId="{7E26D2C4-4D49-4E83-95B6-23E1918F3420}" destId="{A990FAC6-662F-4003-8DF1-85410ED6A9DA}" srcOrd="0" destOrd="0" presId="urn:microsoft.com/office/officeart/2005/8/layout/vList6"/>
    <dgm:cxn modelId="{83A4011A-2E14-4BB4-808B-2EAC8AB11DA4}" type="presOf" srcId="{FF4CA78D-0FE1-47DC-8E87-67467C6465B4}" destId="{C4510D61-3642-4C43-9767-0C2F5D175CE0}" srcOrd="0" destOrd="0" presId="urn:microsoft.com/office/officeart/2005/8/layout/vList6"/>
    <dgm:cxn modelId="{63421129-0DF6-4D7A-ADDA-30F54D179EC3}" srcId="{E4FBF940-295D-4CCA-96BA-0FF70A56DDCA}" destId="{C699E388-8003-4EFE-ACDE-522B16775C8F}" srcOrd="1" destOrd="0" parTransId="{B616AD38-CDB9-48A3-9F45-97025DE80EEB}" sibTransId="{911A44A2-8F24-4FBC-AC43-1CACE753BE67}"/>
    <dgm:cxn modelId="{E600803E-6B6F-48BB-9BCD-936654556256}" type="presOf" srcId="{BC23EC98-DC97-4602-9423-F57B744D133E}" destId="{3904C765-5A81-40AB-915F-57CF2738AAB6}" srcOrd="0" destOrd="0" presId="urn:microsoft.com/office/officeart/2005/8/layout/vList6"/>
    <dgm:cxn modelId="{A4F0043F-8095-49C4-9D5E-B605AD439ADA}" srcId="{E4FBF940-295D-4CCA-96BA-0FF70A56DDCA}" destId="{BC23EC98-DC97-4602-9423-F57B744D133E}" srcOrd="0" destOrd="0" parTransId="{2A95662F-8898-461C-A39B-FF5372E2A094}" sibTransId="{E9B8F04D-F347-4D9B-A935-58119FC5A5B7}"/>
    <dgm:cxn modelId="{08798041-67C2-4D6C-968E-DFDA33555C10}" type="presOf" srcId="{C699E388-8003-4EFE-ACDE-522B16775C8F}" destId="{EC70497C-5194-4441-99BD-28D9D0018D18}" srcOrd="0" destOrd="0" presId="urn:microsoft.com/office/officeart/2005/8/layout/vList6"/>
    <dgm:cxn modelId="{E457B952-6411-400B-8DD5-E923E267E946}" srcId="{BC23EC98-DC97-4602-9423-F57B744D133E}" destId="{B629C0FE-6C81-4EEF-9FF5-383DCDFDB019}" srcOrd="0" destOrd="0" parTransId="{84DDB21D-6331-4654-A0FA-F4BB964637AF}" sibTransId="{51B4F532-BAC5-4885-A4F3-3E14E57A24F4}"/>
    <dgm:cxn modelId="{41A32D83-A12E-4184-9EA4-2F957E9C3A25}" srcId="{E4FBF940-295D-4CCA-96BA-0FF70A56DDCA}" destId="{7221CE1D-0DEF-4726-B222-626A2BE99CB0}" srcOrd="3" destOrd="0" parTransId="{9D2E6C5B-49F6-4937-AF86-2273206BDC9D}" sibTransId="{A255AF1C-3651-4BA4-BE3D-20E58475D8CC}"/>
    <dgm:cxn modelId="{5A69B88F-765A-4C47-9A41-77FBFEFBBC12}" type="presOf" srcId="{7221CE1D-0DEF-4726-B222-626A2BE99CB0}" destId="{BC9AA2DB-0B8F-43B1-AEA1-7828E5F03A60}" srcOrd="0" destOrd="0" presId="urn:microsoft.com/office/officeart/2005/8/layout/vList6"/>
    <dgm:cxn modelId="{E7E93B91-74D7-4BC6-AAD4-E756DC449285}" type="presOf" srcId="{E4FBF940-295D-4CCA-96BA-0FF70A56DDCA}" destId="{F9C8E545-D931-4555-AAD4-097B91F52D31}" srcOrd="0" destOrd="0" presId="urn:microsoft.com/office/officeart/2005/8/layout/vList6"/>
    <dgm:cxn modelId="{0350F8AA-0172-4DEF-8C1B-12A72D4E8C02}" type="presOf" srcId="{B629C0FE-6C81-4EEF-9FF5-383DCDFDB019}" destId="{073BF7AF-EC78-47C8-8318-131916541A57}" srcOrd="0" destOrd="0" presId="urn:microsoft.com/office/officeart/2005/8/layout/vList6"/>
    <dgm:cxn modelId="{ABE133B6-B7E9-4C5B-BAFE-6F1C2FE4743A}" srcId="{E4FBF940-295D-4CCA-96BA-0FF70A56DDCA}" destId="{7E26D2C4-4D49-4E83-95B6-23E1918F3420}" srcOrd="2" destOrd="0" parTransId="{65147002-9C09-452E-B7A2-803EC385DF6A}" sibTransId="{CFB91F19-8952-40C3-9D08-741B43EDED1B}"/>
    <dgm:cxn modelId="{059BAFF1-BDD0-4D36-A5D8-A80156AD6E07}" srcId="{C699E388-8003-4EFE-ACDE-522B16775C8F}" destId="{FF4CA78D-0FE1-47DC-8E87-67467C6465B4}" srcOrd="0" destOrd="0" parTransId="{1DA59DC0-5F70-48CF-A6E8-7DB0DB0AC4C8}" sibTransId="{D89F9C36-B0EB-4C39-BA94-18A842CCAB0D}"/>
    <dgm:cxn modelId="{138ABDFB-B122-4098-9F0F-BB5B371A108B}" type="presParOf" srcId="{F9C8E545-D931-4555-AAD4-097B91F52D31}" destId="{1F398BC4-3A6C-40B7-A565-7787C3E58366}" srcOrd="0" destOrd="0" presId="urn:microsoft.com/office/officeart/2005/8/layout/vList6"/>
    <dgm:cxn modelId="{E40F14A8-7EEF-48FB-A5A0-D5133F378DA2}" type="presParOf" srcId="{1F398BC4-3A6C-40B7-A565-7787C3E58366}" destId="{3904C765-5A81-40AB-915F-57CF2738AAB6}" srcOrd="0" destOrd="0" presId="urn:microsoft.com/office/officeart/2005/8/layout/vList6"/>
    <dgm:cxn modelId="{9AC2C94D-77AA-462A-B1F3-BDA67031EAC5}" type="presParOf" srcId="{1F398BC4-3A6C-40B7-A565-7787C3E58366}" destId="{073BF7AF-EC78-47C8-8318-131916541A57}" srcOrd="1" destOrd="0" presId="urn:microsoft.com/office/officeart/2005/8/layout/vList6"/>
    <dgm:cxn modelId="{F4158971-79B1-41D0-A489-1D1467BCE298}" type="presParOf" srcId="{F9C8E545-D931-4555-AAD4-097B91F52D31}" destId="{9A722929-0E9F-4A10-9186-F8BD42D18160}" srcOrd="1" destOrd="0" presId="urn:microsoft.com/office/officeart/2005/8/layout/vList6"/>
    <dgm:cxn modelId="{0B8657C0-8110-40DF-9EFA-AF99394BFECB}" type="presParOf" srcId="{F9C8E545-D931-4555-AAD4-097B91F52D31}" destId="{D6D929CE-C167-4EDE-A4AA-973176F9AC54}" srcOrd="2" destOrd="0" presId="urn:microsoft.com/office/officeart/2005/8/layout/vList6"/>
    <dgm:cxn modelId="{D3AC06F8-E53E-44CC-85A7-B529B0EF9CC8}" type="presParOf" srcId="{D6D929CE-C167-4EDE-A4AA-973176F9AC54}" destId="{EC70497C-5194-4441-99BD-28D9D0018D18}" srcOrd="0" destOrd="0" presId="urn:microsoft.com/office/officeart/2005/8/layout/vList6"/>
    <dgm:cxn modelId="{E1F5629A-3E8B-472F-A2BE-F948E8760F12}" type="presParOf" srcId="{D6D929CE-C167-4EDE-A4AA-973176F9AC54}" destId="{C4510D61-3642-4C43-9767-0C2F5D175CE0}" srcOrd="1" destOrd="0" presId="urn:microsoft.com/office/officeart/2005/8/layout/vList6"/>
    <dgm:cxn modelId="{0DF8CC7C-F028-4CAC-9DBC-39E60713C78D}" type="presParOf" srcId="{F9C8E545-D931-4555-AAD4-097B91F52D31}" destId="{56A57FFE-F9DF-4F26-8CE0-CAA1ACF28FC3}" srcOrd="3" destOrd="0" presId="urn:microsoft.com/office/officeart/2005/8/layout/vList6"/>
    <dgm:cxn modelId="{00C0B4CC-10E0-4043-AA8B-B3D48BAFDAD8}" type="presParOf" srcId="{F9C8E545-D931-4555-AAD4-097B91F52D31}" destId="{50B4C658-DC2F-486B-9E21-106BC22A3C99}" srcOrd="4" destOrd="0" presId="urn:microsoft.com/office/officeart/2005/8/layout/vList6"/>
    <dgm:cxn modelId="{421E2793-7F5E-40DA-BAB2-7273CF79C8B4}" type="presParOf" srcId="{50B4C658-DC2F-486B-9E21-106BC22A3C99}" destId="{A990FAC6-662F-4003-8DF1-85410ED6A9DA}" srcOrd="0" destOrd="0" presId="urn:microsoft.com/office/officeart/2005/8/layout/vList6"/>
    <dgm:cxn modelId="{D334B5EF-934E-47EB-A76C-82096825CF70}" type="presParOf" srcId="{50B4C658-DC2F-486B-9E21-106BC22A3C99}" destId="{8936CAA9-B0A3-4481-BBBD-E0FDD3CBFDEE}" srcOrd="1" destOrd="0" presId="urn:microsoft.com/office/officeart/2005/8/layout/vList6"/>
    <dgm:cxn modelId="{3806ABD3-2AEB-4084-A157-573FE57F0AEF}" type="presParOf" srcId="{F9C8E545-D931-4555-AAD4-097B91F52D31}" destId="{29CC0DF7-B1F9-4B26-A96A-1841E8D133F4}" srcOrd="5" destOrd="0" presId="urn:microsoft.com/office/officeart/2005/8/layout/vList6"/>
    <dgm:cxn modelId="{80AC01AF-1172-4A22-B684-71E16198773F}" type="presParOf" srcId="{F9C8E545-D931-4555-AAD4-097B91F52D31}" destId="{FE2CE005-65F9-4250-9460-F7A24A273349}" srcOrd="6" destOrd="0" presId="urn:microsoft.com/office/officeart/2005/8/layout/vList6"/>
    <dgm:cxn modelId="{1080D91E-4E25-4F4B-980D-037C4240CC20}" type="presParOf" srcId="{FE2CE005-65F9-4250-9460-F7A24A273349}" destId="{BC9AA2DB-0B8F-43B1-AEA1-7828E5F03A60}" srcOrd="0" destOrd="0" presId="urn:microsoft.com/office/officeart/2005/8/layout/vList6"/>
    <dgm:cxn modelId="{22FB128E-EEFA-4966-BC40-D400B79E778B}" type="presParOf" srcId="{FE2CE005-65F9-4250-9460-F7A24A273349}" destId="{E68A7FD0-F96A-4EA2-A251-8669345B244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21E33-A896-43BF-AEAF-99826B2E159B}">
      <dsp:nvSpPr>
        <dsp:cNvPr id="0" name=""/>
        <dsp:cNvSpPr/>
      </dsp:nvSpPr>
      <dsp:spPr>
        <a:xfrm rot="10800000">
          <a:off x="1889047" y="54883"/>
          <a:ext cx="6405559" cy="9676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9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Привлечь представителей рынка труда городов Яровое и Славгород к участию в реализации проекта</a:t>
          </a:r>
        </a:p>
      </dsp:txBody>
      <dsp:txXfrm rot="10800000">
        <a:off x="2130952" y="54883"/>
        <a:ext cx="6163654" cy="967620"/>
      </dsp:txXfrm>
    </dsp:sp>
    <dsp:sp modelId="{DA59C99D-D1C9-4933-A1CF-4D13770E2478}">
      <dsp:nvSpPr>
        <dsp:cNvPr id="0" name=""/>
        <dsp:cNvSpPr/>
      </dsp:nvSpPr>
      <dsp:spPr>
        <a:xfrm>
          <a:off x="169276" y="0"/>
          <a:ext cx="1671022" cy="9676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3A102-22DA-4B0C-BDD3-75BC687FFDE4}">
      <dsp:nvSpPr>
        <dsp:cNvPr id="0" name=""/>
        <dsp:cNvSpPr/>
      </dsp:nvSpPr>
      <dsp:spPr>
        <a:xfrm rot="10800000">
          <a:off x="1635594" y="1268179"/>
          <a:ext cx="6657333" cy="1549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9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Повысить мотивацию преподавателей к применению механизмов практико-ориентированного подхода и проектных методов в образовательном процессе с непосредственным участием работодателей</a:t>
          </a:r>
        </a:p>
      </dsp:txBody>
      <dsp:txXfrm rot="10800000">
        <a:off x="2022942" y="1268179"/>
        <a:ext cx="6269985" cy="1549392"/>
      </dsp:txXfrm>
    </dsp:sp>
    <dsp:sp modelId="{2229BD2A-7167-4B8F-991B-2BDDB72EFF9A}">
      <dsp:nvSpPr>
        <dsp:cNvPr id="0" name=""/>
        <dsp:cNvSpPr/>
      </dsp:nvSpPr>
      <dsp:spPr>
        <a:xfrm>
          <a:off x="200151" y="1493790"/>
          <a:ext cx="1382758" cy="9676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845F8-5308-44DB-A705-016510CCA47B}">
      <dsp:nvSpPr>
        <dsp:cNvPr id="0" name=""/>
        <dsp:cNvSpPr/>
      </dsp:nvSpPr>
      <dsp:spPr>
        <a:xfrm rot="10800000">
          <a:off x="2199011" y="2997624"/>
          <a:ext cx="6004564" cy="9676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bliqueBottomRigh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69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Повысить интерес обучающихся к проектной деятельности</a:t>
          </a:r>
        </a:p>
      </dsp:txBody>
      <dsp:txXfrm rot="10800000">
        <a:off x="2440916" y="2997624"/>
        <a:ext cx="5762659" cy="967620"/>
      </dsp:txXfrm>
    </dsp:sp>
    <dsp:sp modelId="{6E010924-5F7E-4735-9C96-C49D8EC5125C}">
      <dsp:nvSpPr>
        <dsp:cNvPr id="0" name=""/>
        <dsp:cNvSpPr/>
      </dsp:nvSpPr>
      <dsp:spPr>
        <a:xfrm>
          <a:off x="138974" y="3095538"/>
          <a:ext cx="1932125" cy="9676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DFADF-EAEB-4F58-94B7-1DB21626EA61}">
      <dsp:nvSpPr>
        <dsp:cNvPr id="0" name=""/>
        <dsp:cNvSpPr/>
      </dsp:nvSpPr>
      <dsp:spPr>
        <a:xfrm>
          <a:off x="171449" y="0"/>
          <a:ext cx="1943100" cy="14224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0D794-56F3-4E67-821F-EED5F94A7C66}">
      <dsp:nvSpPr>
        <dsp:cNvPr id="0" name=""/>
        <dsp:cNvSpPr/>
      </dsp:nvSpPr>
      <dsp:spPr>
        <a:xfrm>
          <a:off x="56703" y="426720"/>
          <a:ext cx="685800" cy="56896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C00000"/>
              </a:solidFill>
            </a:rPr>
            <a:t>15</a:t>
          </a:r>
        </a:p>
      </dsp:txBody>
      <dsp:txXfrm>
        <a:off x="84477" y="454494"/>
        <a:ext cx="630252" cy="513412"/>
      </dsp:txXfrm>
    </dsp:sp>
    <dsp:sp modelId="{FE5D2DAE-ACE6-41D9-A75E-CA8E9CD9B4EB}">
      <dsp:nvSpPr>
        <dsp:cNvPr id="0" name=""/>
        <dsp:cNvSpPr/>
      </dsp:nvSpPr>
      <dsp:spPr>
        <a:xfrm>
          <a:off x="774699" y="426720"/>
          <a:ext cx="685800" cy="56896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C00000"/>
              </a:solidFill>
            </a:rPr>
            <a:t>25</a:t>
          </a:r>
        </a:p>
      </dsp:txBody>
      <dsp:txXfrm>
        <a:off x="802473" y="454494"/>
        <a:ext cx="630252" cy="513412"/>
      </dsp:txXfrm>
    </dsp:sp>
    <dsp:sp modelId="{B573162D-409C-4376-86FC-6AC334579874}">
      <dsp:nvSpPr>
        <dsp:cNvPr id="0" name=""/>
        <dsp:cNvSpPr/>
      </dsp:nvSpPr>
      <dsp:spPr>
        <a:xfrm>
          <a:off x="1543496" y="426720"/>
          <a:ext cx="685800" cy="568960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C00000"/>
              </a:solidFill>
            </a:rPr>
            <a:t>50</a:t>
          </a:r>
        </a:p>
      </dsp:txBody>
      <dsp:txXfrm>
        <a:off x="1571270" y="454494"/>
        <a:ext cx="630252" cy="513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A3A43-1A97-4F4B-8BD4-2BE1DC06593C}">
      <dsp:nvSpPr>
        <dsp:cNvPr id="0" name=""/>
        <dsp:cNvSpPr/>
      </dsp:nvSpPr>
      <dsp:spPr>
        <a:xfrm rot="16200000">
          <a:off x="-395140" y="395392"/>
          <a:ext cx="1447800" cy="657014"/>
        </a:xfrm>
        <a:prstGeom prst="flowChartManualOperati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0" tIns="0" rIns="15658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002060"/>
              </a:solidFill>
            </a:rPr>
            <a:t>10</a:t>
          </a:r>
        </a:p>
      </dsp:txBody>
      <dsp:txXfrm rot="5400000">
        <a:off x="253" y="289559"/>
        <a:ext cx="657014" cy="868680"/>
      </dsp:txXfrm>
    </dsp:sp>
    <dsp:sp modelId="{3D28E2A0-A29F-429C-A852-59579A596F9A}">
      <dsp:nvSpPr>
        <dsp:cNvPr id="0" name=""/>
        <dsp:cNvSpPr/>
      </dsp:nvSpPr>
      <dsp:spPr>
        <a:xfrm rot="16200000">
          <a:off x="311149" y="395392"/>
          <a:ext cx="1447800" cy="657014"/>
        </a:xfrm>
        <a:prstGeom prst="flowChartManualOperati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0" tIns="0" rIns="15658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002060"/>
              </a:solidFill>
            </a:rPr>
            <a:t>20</a:t>
          </a:r>
        </a:p>
      </dsp:txBody>
      <dsp:txXfrm rot="5400000">
        <a:off x="706542" y="289559"/>
        <a:ext cx="657014" cy="868680"/>
      </dsp:txXfrm>
    </dsp:sp>
    <dsp:sp modelId="{46E16BCB-BFC2-4CC0-8272-DA96EAF86BE3}">
      <dsp:nvSpPr>
        <dsp:cNvPr id="0" name=""/>
        <dsp:cNvSpPr/>
      </dsp:nvSpPr>
      <dsp:spPr>
        <a:xfrm rot="16200000">
          <a:off x="1017440" y="395392"/>
          <a:ext cx="1447800" cy="657014"/>
        </a:xfrm>
        <a:prstGeom prst="flowChartManualOperati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0" tIns="0" rIns="15658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002060"/>
              </a:solidFill>
            </a:rPr>
            <a:t>30</a:t>
          </a:r>
        </a:p>
      </dsp:txBody>
      <dsp:txXfrm rot="5400000">
        <a:off x="1412833" y="289559"/>
        <a:ext cx="657014" cy="868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BF7AF-EC78-47C8-8318-131916541A57}">
      <dsp:nvSpPr>
        <dsp:cNvPr id="0" name=""/>
        <dsp:cNvSpPr/>
      </dsp:nvSpPr>
      <dsp:spPr>
        <a:xfrm>
          <a:off x="3521652" y="12714"/>
          <a:ext cx="5059813" cy="1370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Разъяснение  п</a:t>
          </a:r>
          <a:r>
            <a:rPr lang="ru-RU" sz="1800" b="1" i="0" kern="1200" dirty="0"/>
            <a:t>реимуществ участия в проекте со стороны предприятий (решение реальных проблем, привлечение лучших студентов)</a:t>
          </a:r>
          <a:endParaRPr lang="ru-RU" sz="1800" b="1" kern="1200" dirty="0"/>
        </a:p>
      </dsp:txBody>
      <dsp:txXfrm>
        <a:off x="3521652" y="184040"/>
        <a:ext cx="4545834" cy="1027959"/>
      </dsp:txXfrm>
    </dsp:sp>
    <dsp:sp modelId="{3904C765-5A81-40AB-915F-57CF2738AAB6}">
      <dsp:nvSpPr>
        <dsp:cNvPr id="0" name=""/>
        <dsp:cNvSpPr/>
      </dsp:nvSpPr>
      <dsp:spPr>
        <a:xfrm>
          <a:off x="426" y="151918"/>
          <a:ext cx="3600732" cy="1067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Возможное нежелание работодателей участвовать в реализации проекта</a:t>
          </a:r>
          <a:endParaRPr lang="ru-RU" sz="2000" kern="1200" dirty="0"/>
        </a:p>
      </dsp:txBody>
      <dsp:txXfrm>
        <a:off x="52520" y="204012"/>
        <a:ext cx="3496544" cy="962959"/>
      </dsp:txXfrm>
    </dsp:sp>
    <dsp:sp modelId="{C4510D61-3642-4C43-9767-0C2F5D175CE0}">
      <dsp:nvSpPr>
        <dsp:cNvPr id="0" name=""/>
        <dsp:cNvSpPr/>
      </dsp:nvSpPr>
      <dsp:spPr>
        <a:xfrm>
          <a:off x="3630126" y="1377927"/>
          <a:ext cx="5029363" cy="1447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Тесный контакт с предприятиями и бизнес- партнерами, совместные мероприятия, привлечение к реализации образовательных программ</a:t>
          </a:r>
        </a:p>
      </dsp:txBody>
      <dsp:txXfrm>
        <a:off x="3630126" y="1558812"/>
        <a:ext cx="4486707" cy="1085313"/>
      </dsp:txXfrm>
    </dsp:sp>
    <dsp:sp modelId="{EC70497C-5194-4441-99BD-28D9D0018D18}">
      <dsp:nvSpPr>
        <dsp:cNvPr id="0" name=""/>
        <dsp:cNvSpPr/>
      </dsp:nvSpPr>
      <dsp:spPr>
        <a:xfrm>
          <a:off x="29068" y="1522626"/>
          <a:ext cx="3628216" cy="1067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/>
              </a:solidFill>
            </a:rPr>
            <a:t>Отсутствие обратной связи со стороны предприятий-партнёров </a:t>
          </a:r>
          <a:endParaRPr lang="ru-RU" sz="2000" kern="1200" dirty="0"/>
        </a:p>
      </dsp:txBody>
      <dsp:txXfrm>
        <a:off x="81162" y="1574720"/>
        <a:ext cx="3524028" cy="962959"/>
      </dsp:txXfrm>
    </dsp:sp>
    <dsp:sp modelId="{8936CAA9-B0A3-4481-BBBD-E0FDD3CBFDEE}">
      <dsp:nvSpPr>
        <dsp:cNvPr id="0" name=""/>
        <dsp:cNvSpPr/>
      </dsp:nvSpPr>
      <dsp:spPr>
        <a:xfrm>
          <a:off x="3743687" y="2931042"/>
          <a:ext cx="4917712" cy="10671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0FAC6-662F-4003-8DF1-85410ED6A9DA}">
      <dsp:nvSpPr>
        <dsp:cNvPr id="0" name=""/>
        <dsp:cNvSpPr/>
      </dsp:nvSpPr>
      <dsp:spPr>
        <a:xfrm>
          <a:off x="0" y="2905985"/>
          <a:ext cx="3739953" cy="1067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400" kern="1200"/>
        </a:p>
      </dsp:txBody>
      <dsp:txXfrm>
        <a:off x="52094" y="2958079"/>
        <a:ext cx="3635765" cy="962959"/>
      </dsp:txXfrm>
    </dsp:sp>
    <dsp:sp modelId="{E68A7FD0-F96A-4EA2-A251-8669345B244F}">
      <dsp:nvSpPr>
        <dsp:cNvPr id="0" name=""/>
        <dsp:cNvSpPr/>
      </dsp:nvSpPr>
      <dsp:spPr>
        <a:xfrm>
          <a:off x="3687861" y="4181109"/>
          <a:ext cx="4973538" cy="10671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AA2DB-0B8F-43B1-AEA1-7828E5F03A60}">
      <dsp:nvSpPr>
        <dsp:cNvPr id="0" name=""/>
        <dsp:cNvSpPr/>
      </dsp:nvSpPr>
      <dsp:spPr>
        <a:xfrm>
          <a:off x="0" y="4159713"/>
          <a:ext cx="3685192" cy="1369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66875" y="4226588"/>
        <a:ext cx="3551442" cy="1236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chart" Target="../charts/chart2.xml"/><Relationship Id="rId2" Type="http://schemas.openxmlformats.org/officeDocument/2006/relationships/diagramData" Target="../diagrams/data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24.jpe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1389" y="2916422"/>
            <a:ext cx="5879237" cy="2217869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latin typeface="Arial Black" pitchFamily="34" charset="0"/>
                <a:ea typeface="Times New Roman"/>
                <a:cs typeface="Times New Roman"/>
              </a:rPr>
              <a:t>СТАЖЕРСКАЯ ПРАКТИКА</a:t>
            </a:r>
            <a:br>
              <a:rPr lang="ru-RU" sz="2600" b="1" dirty="0"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Кейс – технология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 в курсовом и 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дипломном 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проектировании 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как инструмент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 повышения 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качества 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подготовки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 специалистов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1112" y="6001004"/>
            <a:ext cx="2532888" cy="476186"/>
          </a:xfrm>
        </p:spPr>
        <p:txBody>
          <a:bodyPr/>
          <a:lstStyle/>
          <a:p>
            <a:r>
              <a:rPr lang="ru-RU" b="1" dirty="0"/>
              <a:t>Яровое</a:t>
            </a:r>
            <a:r>
              <a:rPr lang="ru-RU" dirty="0"/>
              <a:t> </a:t>
            </a:r>
            <a:r>
              <a:rPr lang="ru-RU" b="1" dirty="0"/>
              <a:t>2020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190500"/>
            <a:ext cx="7247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КГБПОУ «</a:t>
            </a:r>
            <a:r>
              <a:rPr lang="ru-RU" sz="2000" dirty="0" err="1">
                <a:solidFill>
                  <a:schemeClr val="bg1"/>
                </a:solidFill>
                <a:latin typeface="Arial Black" pitchFamily="34" charset="0"/>
              </a:rPr>
              <a:t>Яровской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политехнический техникум»</a:t>
            </a: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0"/>
            <a:ext cx="3855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Риски проекта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03200" y="939800"/>
          <a:ext cx="8661400" cy="557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339" y="3761961"/>
            <a:ext cx="3776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Возможная негативная реакция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 педагогов на  предложенные </a:t>
            </a:r>
          </a:p>
          <a:p>
            <a:r>
              <a:rPr lang="ru-RU" sz="2000" b="1" dirty="0">
                <a:solidFill>
                  <a:srgbClr val="000000"/>
                </a:solidFill>
              </a:rPr>
              <a:t>инновации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5041900"/>
            <a:ext cx="3675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Неготовность части студентов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находить творческие  решения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 нестандартных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производственных задач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5839" y="5237922"/>
            <a:ext cx="4435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/>
              <a:t> Активное использование интерактивных</a:t>
            </a:r>
          </a:p>
          <a:p>
            <a:r>
              <a:rPr lang="ru-RU" b="1" dirty="0"/>
              <a:t> </a:t>
            </a:r>
            <a:r>
              <a:rPr lang="ru-RU" b="1" dirty="0" err="1"/>
              <a:t>практикоориентированных</a:t>
            </a:r>
            <a:r>
              <a:rPr lang="ru-RU" b="1" dirty="0"/>
              <a:t> технологий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8416" y="3922644"/>
            <a:ext cx="4212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/>
              <a:t> Методическая помощь, материальное</a:t>
            </a:r>
          </a:p>
          <a:p>
            <a:r>
              <a:rPr lang="ru-RU" b="1" dirty="0"/>
              <a:t> стимулирование</a:t>
            </a:r>
          </a:p>
        </p:txBody>
      </p:sp>
      <p:pic>
        <p:nvPicPr>
          <p:cNvPr id="11" name="Picture 3" descr="C:\Users\Home\Desktop\Без названия.jpg"/>
          <p:cNvPicPr>
            <a:picLocks noChangeAspect="1" noChangeArrowheads="1"/>
          </p:cNvPicPr>
          <p:nvPr/>
        </p:nvPicPr>
        <p:blipFill rotWithShape="1">
          <a:blip r:embed="rId7" cstate="print"/>
          <a:srcRect l="17621" r="10997"/>
          <a:stretch/>
        </p:blipFill>
        <p:spPr bwMode="auto">
          <a:xfrm>
            <a:off x="8267545" y="6068668"/>
            <a:ext cx="876455" cy="789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5112" y="2762504"/>
            <a:ext cx="4590288" cy="1756664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Кейс – технология в курсовом и дипломном проектировании как инструмент повышения 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качества </a:t>
            </a:r>
            <a:b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chemeClr val="bg1"/>
                </a:solidFill>
                <a:latin typeface="Arial Black" pitchFamily="34" charset="0"/>
                <a:ea typeface="Times New Roman"/>
                <a:cs typeface="Times New Roman"/>
              </a:rPr>
              <a:t>подготовки специалистов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1112" y="6001004"/>
            <a:ext cx="2532888" cy="476186"/>
          </a:xfrm>
        </p:spPr>
        <p:txBody>
          <a:bodyPr/>
          <a:lstStyle/>
          <a:p>
            <a:r>
              <a:rPr lang="ru-RU" b="1" dirty="0"/>
              <a:t>Яровое</a:t>
            </a:r>
            <a:r>
              <a:rPr lang="ru-RU" dirty="0"/>
              <a:t> </a:t>
            </a:r>
            <a:r>
              <a:rPr lang="ru-RU" b="1" dirty="0"/>
              <a:t>2020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190500"/>
            <a:ext cx="7119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КГБПОУ «</a:t>
            </a:r>
            <a:r>
              <a:rPr lang="ru-RU" sz="2000" dirty="0" err="1">
                <a:solidFill>
                  <a:schemeClr val="bg1"/>
                </a:solidFill>
                <a:latin typeface="Arial Black" pitchFamily="34" charset="0"/>
              </a:rPr>
              <a:t>Яровской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 политехнический техникум</a:t>
            </a: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DE02F77-2909-4794-AFA3-8AC2EAF59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940267"/>
              </p:ext>
            </p:extLst>
          </p:nvPr>
        </p:nvGraphicFramePr>
        <p:xfrm>
          <a:off x="451096" y="4480048"/>
          <a:ext cx="7886700" cy="2026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15055">
                  <a:extLst>
                    <a:ext uri="{9D8B030D-6E8A-4147-A177-3AD203B41FA5}">
                      <a16:colId xmlns:a16="http://schemas.microsoft.com/office/drawing/2014/main" val="3212838825"/>
                    </a:ext>
                  </a:extLst>
                </a:gridCol>
                <a:gridCol w="1562470">
                  <a:extLst>
                    <a:ext uri="{9D8B030D-6E8A-4147-A177-3AD203B41FA5}">
                      <a16:colId xmlns:a16="http://schemas.microsoft.com/office/drawing/2014/main" val="1316206759"/>
                    </a:ext>
                  </a:extLst>
                </a:gridCol>
                <a:gridCol w="1454495">
                  <a:extLst>
                    <a:ext uri="{9D8B030D-6E8A-4147-A177-3AD203B41FA5}">
                      <a16:colId xmlns:a16="http://schemas.microsoft.com/office/drawing/2014/main" val="296069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70896219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675820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Специальность (направление подготовки)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Предприятие - партнёр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Возможное содержание кейса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Возможные риски (проблемы)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Пути преодоления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54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2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214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269916"/>
                  </a:ext>
                </a:extLst>
              </a:tr>
            </a:tbl>
          </a:graphicData>
        </a:graphic>
      </p:graphicFrame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28C0279E-44E1-4A2E-8848-3ACFBF46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2875"/>
            <a:ext cx="7886700" cy="7366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Практическое задание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89AC0F0-28AB-4F4C-AF60-4D6AA6D52BC3}"/>
              </a:ext>
            </a:extLst>
          </p:cNvPr>
          <p:cNvSpPr/>
          <p:nvPr/>
        </p:nvSpPr>
        <p:spPr>
          <a:xfrm>
            <a:off x="478377" y="1525599"/>
            <a:ext cx="8009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Переложите представленный опыт на свою образовательную организацию, предложите  возможные задания – кейсы для выполнения курсовых проектов обучающихся, определите возможных кадровых партнеров, проанализируйте проблемы, с которыми  вы можете столкнуться в ходе работы  над проектом</a:t>
            </a:r>
          </a:p>
        </p:txBody>
      </p:sp>
    </p:spTree>
    <p:extLst>
      <p:ext uri="{BB962C8B-B14F-4D97-AF65-F5344CB8AC3E}">
        <p14:creationId xmlns:p14="http://schemas.microsoft.com/office/powerpoint/2010/main" val="137370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814741-9AF3-4BB9-87DB-98867658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341"/>
            <a:ext cx="7886700" cy="7212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823A0-0EBE-451C-90CF-01B275E29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представление опыта формирования механизмов взаимодействия с промышленными предприятиями, индивидуальными предпринимателями в сфере исследовательской деятельности обучающихся;</a:t>
            </a:r>
          </a:p>
          <a:p>
            <a:pPr lvl="0"/>
            <a:r>
              <a:rPr lang="ru-RU" dirty="0"/>
              <a:t>локализация представленного опыта  для реализации в конкретном образовательном учреждении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4CAB1E-D3FE-4BC5-839F-053EDC060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3" y="4792835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4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E4A43-B342-474A-8894-08181344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3165"/>
            <a:ext cx="7886700" cy="7812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стажерской практики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D74EF42-0AB7-4469-8A49-6B88F8161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592957"/>
              </p:ext>
            </p:extLst>
          </p:nvPr>
        </p:nvGraphicFramePr>
        <p:xfrm>
          <a:off x="548751" y="1452763"/>
          <a:ext cx="7886700" cy="504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14">
                  <a:extLst>
                    <a:ext uri="{9D8B030D-6E8A-4147-A177-3AD203B41FA5}">
                      <a16:colId xmlns:a16="http://schemas.microsoft.com/office/drawing/2014/main" val="2567443028"/>
                    </a:ext>
                  </a:extLst>
                </a:gridCol>
                <a:gridCol w="3675355">
                  <a:extLst>
                    <a:ext uri="{9D8B030D-6E8A-4147-A177-3AD203B41FA5}">
                      <a16:colId xmlns:a16="http://schemas.microsoft.com/office/drawing/2014/main" val="2337341881"/>
                    </a:ext>
                  </a:extLst>
                </a:gridCol>
                <a:gridCol w="1216241">
                  <a:extLst>
                    <a:ext uri="{9D8B030D-6E8A-4147-A177-3AD203B41FA5}">
                      <a16:colId xmlns:a16="http://schemas.microsoft.com/office/drawing/2014/main" val="3763479495"/>
                    </a:ext>
                  </a:extLst>
                </a:gridCol>
                <a:gridCol w="2496290">
                  <a:extLst>
                    <a:ext uri="{9D8B030D-6E8A-4147-A177-3AD203B41FA5}">
                      <a16:colId xmlns:a16="http://schemas.microsoft.com/office/drawing/2014/main" val="361333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b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разделов и тем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докладчик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05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/>
                </a:tc>
                <a:tc>
                  <a:txBody>
                    <a:bodyPr/>
                    <a:lstStyle/>
                    <a:p>
                      <a:pPr marL="60325"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цели и планируемых результатов стажёрской практики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основными направлениями реализации проекта РИП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 – 10.20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Якунина Елена Николаевна, зам. директора по УМР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805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 участия в федеральном проекте Профстажировка.2.0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10.20 – 10.40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Рычкова Оксана Сергеевна, преподаватель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490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социальных партнеров – представителей промышленных предприятий и бизнес – структур к реализации Проекта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10.45 – 11.00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Якунина Елена Николаевна, зам. директора по УМР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21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проблематикой, положенной в основу проектных заданий;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11.05 – 11.20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Чепрасова Ольга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Александровна,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мастер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69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Локализация изученного опыта  для реализации в конкретном образовательном учреждении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11.20 – 13.20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 стажеров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27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Перерыв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13.20 – 14.20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29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 «Установка на успех»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14.20 -  14.35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Волошина Наталья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Сергеевна, педагог - психолог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88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результатов работы стажеров проектов.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результатов работы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14.35 – 15.35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Соломенникова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Лариса Евгеньевна, руководитель структурного подразделения по воспитательной работе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63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Home\Desktop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943" y="1518058"/>
            <a:ext cx="2668588" cy="1998865"/>
          </a:xfrm>
          <a:prstGeom prst="rect">
            <a:avLst/>
          </a:prstGeom>
          <a:noFill/>
        </p:spPr>
      </p:pic>
      <p:pic>
        <p:nvPicPr>
          <p:cNvPr id="1027" name="Picture 3" descr="C:\Users\Home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271588"/>
            <a:ext cx="2438400" cy="1876425"/>
          </a:xfrm>
          <a:prstGeom prst="rect">
            <a:avLst/>
          </a:prstGeom>
          <a:noFill/>
        </p:spPr>
      </p:pic>
      <p:pic>
        <p:nvPicPr>
          <p:cNvPr id="1030" name="Picture 6" descr="C:\Users\Home\Desktop\case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0" y="1897063"/>
            <a:ext cx="3986213" cy="3900487"/>
          </a:xfrm>
          <a:prstGeom prst="rect">
            <a:avLst/>
          </a:prstGeom>
          <a:noFill/>
        </p:spPr>
      </p:pic>
      <p:pic>
        <p:nvPicPr>
          <p:cNvPr id="1031" name="Picture 7" descr="C:\Users\Home\Desktop\Без назван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8" y="4991100"/>
            <a:ext cx="2790825" cy="16383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27050" y="1"/>
            <a:ext cx="7886700" cy="10287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Актуальность идеи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7587761" y="3174024"/>
            <a:ext cx="484632" cy="978408"/>
          </a:xfrm>
          <a:prstGeom prst="down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905500" y="4686300"/>
          <a:ext cx="323850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81800" y="4165600"/>
            <a:ext cx="2209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Доля одобренных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участников проекта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Home\Desktop\Без названия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555" y="4914900"/>
            <a:ext cx="1004333" cy="668338"/>
          </a:xfrm>
          <a:prstGeom prst="rect">
            <a:avLst/>
          </a:prstGeom>
          <a:noFill/>
        </p:spPr>
      </p:pic>
      <p:pic>
        <p:nvPicPr>
          <p:cNvPr id="7" name="Picture 2" descr="C:\Users\Home\Desktop\Без названия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180" y="3289300"/>
            <a:ext cx="800920" cy="74913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46100" y="254000"/>
            <a:ext cx="8178800" cy="16256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bliqueBottomRigh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Внедрение практико-ориентированного подхода к проектной деятельности студентов путём доведения доли выполненных курсовых и дипломных проектов по кейсам работодателей к 2022 году до 50%</a:t>
            </a:r>
          </a:p>
        </p:txBody>
      </p:sp>
      <p:pic>
        <p:nvPicPr>
          <p:cNvPr id="2050" name="Picture 2" descr="C:\Users\Home\Desktop\TVE_La1_-_Logo_20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9480" y="1892300"/>
            <a:ext cx="849270" cy="755650"/>
          </a:xfrm>
          <a:prstGeom prst="rect">
            <a:avLst/>
          </a:prstGeom>
          <a:noFill/>
        </p:spPr>
      </p:pic>
      <p:sp>
        <p:nvSpPr>
          <p:cNvPr id="9" name="Двойная стрелка вверх/вниз 8"/>
          <p:cNvSpPr/>
          <p:nvPr/>
        </p:nvSpPr>
        <p:spPr>
          <a:xfrm>
            <a:off x="4483100" y="1892300"/>
            <a:ext cx="406400" cy="609600"/>
          </a:xfrm>
          <a:prstGeom prst="upDownArrow">
            <a:avLst/>
          </a:prstGeom>
          <a:solidFill>
            <a:srgbClr val="47B6EE"/>
          </a:solidFill>
          <a:ln>
            <a:solidFill>
              <a:srgbClr val="3EA8D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317500" y="24384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/>
          <a:stretch/>
        </p:blipFill>
        <p:spPr>
          <a:xfrm>
            <a:off x="952500" y="0"/>
            <a:ext cx="8191500" cy="687144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450703" y="4872752"/>
            <a:ext cx="276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Анализ тематики курсовых и дипломных проектов студентов за период 2019-2020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826470" y="1323759"/>
            <a:ext cx="2288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Мониторинг рынка труда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858214" y="530365"/>
            <a:ext cx="2536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Круглый стол «Кейс как инструмент решения производственных проблем»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994400" y="2581564"/>
            <a:ext cx="2360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Помощь в оформлении кейсов, сбор кейсов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600700" y="4415041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Организация  наставничества на производственной практике студентов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91464" y="3145769"/>
            <a:ext cx="2089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Собеседования с работодателями -партёрами</a:t>
            </a:r>
          </a:p>
        </p:txBody>
      </p:sp>
      <p:grpSp>
        <p:nvGrpSpPr>
          <p:cNvPr id="11" name="Группа 10"/>
          <p:cNvGrpSpPr/>
          <p:nvPr/>
        </p:nvGrpSpPr>
        <p:grpSpPr>
          <a:xfrm rot="16200000">
            <a:off x="-2019904" y="3466496"/>
            <a:ext cx="5461001" cy="966412"/>
            <a:chOff x="1889047" y="54883"/>
            <a:chExt cx="6405559" cy="967620"/>
          </a:xfrm>
          <a:scene3d>
            <a:camera prst="obliqueBottomRight"/>
            <a:lightRig rig="threePt" dir="t"/>
          </a:scene3d>
        </p:grpSpPr>
        <p:sp>
          <p:nvSpPr>
            <p:cNvPr id="12" name="Пятиугольник 11"/>
            <p:cNvSpPr/>
            <p:nvPr/>
          </p:nvSpPr>
          <p:spPr>
            <a:xfrm rot="10800000">
              <a:off x="1889047" y="54883"/>
              <a:ext cx="6405559" cy="967620"/>
            </a:xfrm>
            <a:prstGeom prst="homePlate">
              <a:avLst/>
            </a:prstGeom>
            <a:sp3d>
              <a:bevelT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ятиугольник 4"/>
            <p:cNvSpPr/>
            <p:nvPr/>
          </p:nvSpPr>
          <p:spPr>
            <a:xfrm rot="21600000">
              <a:off x="2130955" y="54883"/>
              <a:ext cx="6163651" cy="967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669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tx1"/>
                  </a:solidFill>
                </a:rPr>
                <a:t>Привлечь представителей рынка труда городов Яровое и Славгород к участию в реализации проекта</a:t>
              </a:r>
            </a:p>
          </p:txBody>
        </p:sp>
      </p:grpSp>
      <p:pic>
        <p:nvPicPr>
          <p:cNvPr id="4098" name="Picture 2" descr="C:\Users\Home\Desktop\TVE_La1_-_Logo_20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2900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283024" y="116378"/>
            <a:ext cx="340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Разработка нормативно-правовой базы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67029" y="1261446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01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17870" y="3115398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02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067029" y="4827088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03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103757" y="4840535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04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28841" y="3115398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05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112450" y="125809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06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00800" y="2206375"/>
            <a:ext cx="1422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Обучающие семинары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067029" y="5765393"/>
            <a:ext cx="237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Обучающие мастер – классы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0" y="2345372"/>
            <a:ext cx="2379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Учет результатов проекта при формировании стимулирующих выплат педагогам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963534" y="85988"/>
            <a:ext cx="2832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Стажерские практики по результатам реализации проекта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77900" y="5298184"/>
            <a:ext cx="2379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Организация работы над курсовыми и дипломными </a:t>
            </a:r>
            <a:r>
              <a:rPr lang="ru-RU" b="1"/>
              <a:t>проектами студентов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63" y="1915306"/>
            <a:ext cx="514024" cy="514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38" y="2523481"/>
            <a:ext cx="514024" cy="5140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63" y="3642506"/>
            <a:ext cx="514024" cy="5140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38" y="2485381"/>
            <a:ext cx="514024" cy="5140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642506"/>
            <a:ext cx="514024" cy="51402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38" y="4187181"/>
            <a:ext cx="514024" cy="514024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 rot="16200000">
            <a:off x="5835015" y="3549015"/>
            <a:ext cx="5398769" cy="1219199"/>
            <a:chOff x="1635594" y="1268179"/>
            <a:chExt cx="6657333" cy="1549392"/>
          </a:xfrm>
          <a:scene3d>
            <a:camera prst="obliqueBottomRight"/>
            <a:lightRig rig="threePt" dir="t"/>
          </a:scene3d>
        </p:grpSpPr>
        <p:sp>
          <p:nvSpPr>
            <p:cNvPr id="26" name="Пятиугольник 25"/>
            <p:cNvSpPr/>
            <p:nvPr/>
          </p:nvSpPr>
          <p:spPr>
            <a:xfrm rot="10800000">
              <a:off x="1635594" y="1268179"/>
              <a:ext cx="6657333" cy="1549392"/>
            </a:xfrm>
            <a:prstGeom prst="homePlate">
              <a:avLst/>
            </a:prstGeom>
            <a:sp3d>
              <a:bevelT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ятиугольник 4"/>
            <p:cNvSpPr/>
            <p:nvPr/>
          </p:nvSpPr>
          <p:spPr>
            <a:xfrm rot="21600000">
              <a:off x="2022945" y="1268179"/>
              <a:ext cx="6269982" cy="1549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669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tx1"/>
                  </a:solidFill>
                </a:rPr>
                <a:t>Повысить мотивацию преподавателей к применению механизмов практико-ориентированного подхода и проектных методов в се с  участием работодателей</a:t>
              </a:r>
            </a:p>
          </p:txBody>
        </p:sp>
      </p:grpSp>
      <p:pic>
        <p:nvPicPr>
          <p:cNvPr id="5122" name="Picture 2" descr="C:\Users\Home\Desktop\Без названия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2100" y="381000"/>
            <a:ext cx="1231900" cy="1089025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32300" y="571500"/>
            <a:ext cx="4711700" cy="31242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ММММ</a:t>
            </a:r>
            <a:endParaRPr lang="ru-RU" dirty="0"/>
          </a:p>
        </p:txBody>
      </p:sp>
      <p:pic>
        <p:nvPicPr>
          <p:cNvPr id="6146" name="Picture 2" descr="C:\Users\Home\Desktop\Без названия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900"/>
            <a:ext cx="4495800" cy="3149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Прямоугольник 3"/>
          <p:cNvSpPr/>
          <p:nvPr/>
        </p:nvSpPr>
        <p:spPr>
          <a:xfrm>
            <a:off x="4622800" y="3759200"/>
            <a:ext cx="4521200" cy="285750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Bahnschrift SemiLight" pitchFamily="34" charset="0"/>
              </a:rPr>
              <a:t>Будущее за СПО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32300" y="3708400"/>
            <a:ext cx="4686300" cy="314960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Bahnschrift SemiLight" pitchFamily="34" charset="0"/>
              </a:rPr>
              <a:t>Работа на производстве</a:t>
            </a:r>
          </a:p>
        </p:txBody>
      </p:sp>
      <p:pic>
        <p:nvPicPr>
          <p:cNvPr id="6147" name="Picture 3" descr="C:\Users\Home\Desktop\Без названия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6981" cy="596900"/>
          </a:xfrm>
          <a:prstGeom prst="flowChartAlternateProcess">
            <a:avLst/>
          </a:prstGeom>
          <a:noFill/>
        </p:spPr>
      </p:pic>
      <p:pic>
        <p:nvPicPr>
          <p:cNvPr id="1026" name="Picture 2" descr="C:\Users\Home\Desktop\1562847272_13096-NOXDLL-e1493632212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3200" y="1320800"/>
            <a:ext cx="3047999" cy="208419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762500" y="1358900"/>
            <a:ext cx="3770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Н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А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У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Ч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Н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00700" y="787400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ПРАКТИЧЕСКАЯ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47100" y="609601"/>
            <a:ext cx="397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К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О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Н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Ф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Е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Р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Е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Н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Ц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И</a:t>
            </a:r>
          </a:p>
          <a:p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Я</a:t>
            </a:r>
          </a:p>
        </p:txBody>
      </p:sp>
      <p:pic>
        <p:nvPicPr>
          <p:cNvPr id="1027" name="Picture 3" descr="C:\Users\Home\Desktop\1517432016155617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6543" y="4222051"/>
            <a:ext cx="3543299" cy="203739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753100" y="3797300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ЭФФЕКТИВНАЯ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08700" y="6364069"/>
            <a:ext cx="159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ПРАКТИКА</a:t>
            </a:r>
          </a:p>
          <a:p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901700" y="0"/>
            <a:ext cx="8242300" cy="685800"/>
            <a:chOff x="2199011" y="2997624"/>
            <a:chExt cx="6004564" cy="967620"/>
          </a:xfrm>
          <a:scene3d>
            <a:camera prst="obliqueBottomRight"/>
            <a:lightRig rig="threePt" dir="t"/>
          </a:scene3d>
        </p:grpSpPr>
        <p:sp>
          <p:nvSpPr>
            <p:cNvPr id="22" name="Пятиугольник 21"/>
            <p:cNvSpPr/>
            <p:nvPr/>
          </p:nvSpPr>
          <p:spPr>
            <a:xfrm rot="10800000">
              <a:off x="2199011" y="2997624"/>
              <a:ext cx="6004564" cy="967620"/>
            </a:xfrm>
            <a:prstGeom prst="homePlate">
              <a:avLst/>
            </a:prstGeom>
            <a:sp3d>
              <a:bevelT prst="slop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ятиугольник 4"/>
            <p:cNvSpPr/>
            <p:nvPr/>
          </p:nvSpPr>
          <p:spPr>
            <a:xfrm rot="21600000">
              <a:off x="2440919" y="2997624"/>
              <a:ext cx="5762656" cy="967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669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tx1"/>
                  </a:solidFill>
                </a:rPr>
                <a:t>Повысить интерес обучающихся к проектной деятельности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CAD2F1-D20B-442F-932C-B19018649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1" y="4503889"/>
            <a:ext cx="3873966" cy="18947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0"/>
            <a:ext cx="733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Показатели эффективности</a:t>
            </a:r>
          </a:p>
        </p:txBody>
      </p:sp>
      <p:sp>
        <p:nvSpPr>
          <p:cNvPr id="5" name=" 3"/>
          <p:cNvSpPr/>
          <p:nvPr/>
        </p:nvSpPr>
        <p:spPr>
          <a:xfrm>
            <a:off x="355600" y="2659062"/>
            <a:ext cx="1651000" cy="1031875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ая прямоугольная выноска 5"/>
          <p:cNvSpPr/>
          <p:nvPr/>
        </p:nvSpPr>
        <p:spPr>
          <a:xfrm>
            <a:off x="152400" y="1441451"/>
            <a:ext cx="2019299" cy="101917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Количество предприятий и бизнес  партнеров, участников проекта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635000" y="3213100"/>
            <a:ext cx="114300" cy="1778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 flipV="1">
            <a:off x="1231900" y="2895600"/>
            <a:ext cx="203200" cy="1778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0100" y="33655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4300" y="30988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15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451100" y="1466851"/>
            <a:ext cx="2019299" cy="1019175"/>
          </a:xfrm>
          <a:prstGeom prst="wedgeRoundRectCallou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Доля  курсовых и дипломных проектов выполненных по кейсам работодателей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260600" y="2641600"/>
          <a:ext cx="2286000" cy="14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ая прямоугольная выноска 14"/>
          <p:cNvSpPr/>
          <p:nvPr/>
        </p:nvSpPr>
        <p:spPr>
          <a:xfrm>
            <a:off x="4737100" y="1466851"/>
            <a:ext cx="2019299" cy="101917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Количество студентов, принявших участие в проекте </a:t>
            </a:r>
            <a:r>
              <a:rPr lang="ru-RU" sz="1200" b="1" dirty="0" err="1">
                <a:solidFill>
                  <a:schemeClr val="tx1"/>
                </a:solidFill>
              </a:rPr>
              <a:t>Профстажировки</a:t>
            </a:r>
            <a:r>
              <a:rPr lang="ru-RU" sz="1200" b="1" dirty="0">
                <a:solidFill>
                  <a:schemeClr val="tx1"/>
                </a:solidFill>
              </a:rPr>
              <a:t> 2.0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4686300" y="2603500"/>
          <a:ext cx="20701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Скругленная прямоугольная выноска 18"/>
          <p:cNvSpPr/>
          <p:nvPr/>
        </p:nvSpPr>
        <p:spPr>
          <a:xfrm>
            <a:off x="6946900" y="1479551"/>
            <a:ext cx="2019299" cy="1019175"/>
          </a:xfrm>
          <a:prstGeom prst="wedgeRoundRectCallou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Доля студентов, трудоустроившихся на предприятиях – партнёрах по проекту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6883400" y="2603500"/>
          <a:ext cx="20701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1" name="Скругленная прямоугольная выноска 20"/>
          <p:cNvSpPr/>
          <p:nvPr/>
        </p:nvSpPr>
        <p:spPr>
          <a:xfrm>
            <a:off x="215900" y="4248151"/>
            <a:ext cx="1955799" cy="1543049"/>
          </a:xfrm>
          <a:prstGeom prst="wedgeRoundRectCallou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Количество  методических рекомендаций, разработанных в ходе реализации проекта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8628" y="5965176"/>
            <a:ext cx="1090672" cy="89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2413000" y="4235451"/>
            <a:ext cx="2019299" cy="1327149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Количество публикаций в сети Интернет о ходе реализации проекта</a:t>
            </a:r>
          </a:p>
        </p:txBody>
      </p:sp>
      <p:pic>
        <p:nvPicPr>
          <p:cNvPr id="2051" name="Picture 3" descr="C:\Users\Home\Desktop\history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3000" y="5762623"/>
            <a:ext cx="1981200" cy="1000125"/>
          </a:xfrm>
          <a:prstGeom prst="rect">
            <a:avLst/>
          </a:prstGeom>
          <a:noFill/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4737101" y="4260851"/>
            <a:ext cx="1943100" cy="958849"/>
          </a:xfrm>
          <a:prstGeom prst="wedgeRoundRectCallou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Количество стажерских практик</a:t>
            </a:r>
          </a:p>
        </p:txBody>
      </p:sp>
      <p:pic>
        <p:nvPicPr>
          <p:cNvPr id="2052" name="Picture 4" descr="C:\Users\Home\Desktop\3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48200" y="5375636"/>
            <a:ext cx="2108200" cy="1317264"/>
          </a:xfrm>
          <a:prstGeom prst="rect">
            <a:avLst/>
          </a:prstGeom>
          <a:noFill/>
        </p:spPr>
      </p:pic>
      <p:pic>
        <p:nvPicPr>
          <p:cNvPr id="26" name="Picture 4" descr="C:\Users\Home\Desktop\Karernyj-rost-e1498127040332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83400" y="4152900"/>
            <a:ext cx="22606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1166</TotalTime>
  <Words>669</Words>
  <Application>Microsoft Office PowerPoint</Application>
  <PresentationFormat>Экран (4:3)</PresentationFormat>
  <Paragraphs>145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Bahnschrift SemiLight</vt:lpstr>
      <vt:lpstr>Calibri</vt:lpstr>
      <vt:lpstr>Calibri Light</vt:lpstr>
      <vt:lpstr>Times New Roman</vt:lpstr>
      <vt:lpstr>Office Theme</vt:lpstr>
      <vt:lpstr>СТАЖЕРСКАЯ ПРАКТИКА Кейс – технология  в курсовом и  дипломном  проектировании  как инструмент  повышения  качества  подготовки  специалистов</vt:lpstr>
      <vt:lpstr>Цели:  </vt:lpstr>
      <vt:lpstr>Программа стажерской практики</vt:lpstr>
      <vt:lpstr>Актуальность идеи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Кейс – технология в курсовом и дипломном проектировании как инструмент повышения  качества  подготовки специалистов</vt:lpstr>
      <vt:lpstr>Практическое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PC</cp:lastModifiedBy>
  <cp:revision>90</cp:revision>
  <dcterms:created xsi:type="dcterms:W3CDTF">2019-02-21T15:01:25Z</dcterms:created>
  <dcterms:modified xsi:type="dcterms:W3CDTF">2020-10-19T16:45:02Z</dcterms:modified>
</cp:coreProperties>
</file>