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60" r:id="rId5"/>
    <p:sldId id="265" r:id="rId6"/>
    <p:sldId id="270" r:id="rId7"/>
    <p:sldId id="277" r:id="rId8"/>
    <p:sldId id="273" r:id="rId9"/>
    <p:sldId id="278" r:id="rId10"/>
    <p:sldId id="274" r:id="rId11"/>
    <p:sldId id="279" r:id="rId12"/>
    <p:sldId id="275" r:id="rId13"/>
    <p:sldId id="276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480"/>
    <a:srgbClr val="FF9900"/>
    <a:srgbClr val="47B6EE"/>
    <a:srgbClr val="3EA8D0"/>
    <a:srgbClr val="3C7F88"/>
    <a:srgbClr val="FCA7DE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6809815950920234E-2"/>
                  <c:y val="-2.6315789473684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F0-44D9-8B78-D552C41A2940}"/>
                </c:ext>
              </c:extLst>
            </c:dLbl>
            <c:dLbl>
              <c:idx val="1"/>
              <c:layout>
                <c:manualLayout>
                  <c:x val="0.11042944785276065"/>
                  <c:y val="-8.7719298245614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F0-44D9-8B78-D552C41A2940}"/>
                </c:ext>
              </c:extLst>
            </c:dLbl>
            <c:dLbl>
              <c:idx val="2"/>
              <c:layout>
                <c:manualLayout>
                  <c:x val="0.15337423312883441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F0-44D9-8B78-D552C41A2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F0-44D9-8B78-D552C41A2940}"/>
            </c:ext>
          </c:extLst>
        </c:ser>
        <c:dLbls/>
        <c:shape val="box"/>
        <c:axId val="91399680"/>
        <c:axId val="91401216"/>
        <c:axId val="0"/>
      </c:bar3DChart>
      <c:catAx>
        <c:axId val="9139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1401216"/>
        <c:crosses val="autoZero"/>
        <c:auto val="1"/>
        <c:lblAlgn val="ctr"/>
        <c:lblOffset val="100"/>
      </c:catAx>
      <c:valAx>
        <c:axId val="914012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139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9211336089888797E-2"/>
          <c:y val="7.5044908764299881E-2"/>
          <c:w val="0.93838218614446034"/>
          <c:h val="0.729110441180262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A-42D2-AAF0-18F23CC04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CA-42D2-AAF0-18F23CC045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A-42D2-AAF0-18F23CC04501}"/>
            </c:ext>
          </c:extLst>
        </c:ser>
        <c:dLbls>
          <c:showVal val="1"/>
        </c:dLbls>
        <c:marker val="1"/>
        <c:axId val="91518848"/>
        <c:axId val="91520384"/>
      </c:lineChart>
      <c:catAx>
        <c:axId val="91518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20384"/>
        <c:crosses val="autoZero"/>
        <c:auto val="1"/>
        <c:lblAlgn val="ctr"/>
        <c:lblOffset val="100"/>
      </c:catAx>
      <c:valAx>
        <c:axId val="915203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151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466304422541708"/>
          <c:y val="0.255480539382344"/>
          <c:w val="0.62554509954548376"/>
          <c:h val="0.659251077067074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DD-4404-91B8-7B1F63A72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DD-4404-91B8-7B1F63A724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DD-4404-91B8-7B1F63A7249C}"/>
            </c:ext>
          </c:extLst>
        </c:ser>
        <c:dLbls/>
        <c:gapWidth val="269"/>
        <c:overlap val="-48"/>
        <c:axId val="91637632"/>
        <c:axId val="91639168"/>
      </c:barChart>
      <c:catAx>
        <c:axId val="916376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39168"/>
        <c:crosses val="autoZero"/>
        <c:auto val="1"/>
        <c:lblAlgn val="ctr"/>
        <c:lblOffset val="100"/>
      </c:catAx>
      <c:valAx>
        <c:axId val="91639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one"/>
        <c:crossAx val="916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D98C8-1641-4896-B331-86080656A33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844CB45-2CCF-4BFB-9D9C-09683723C28A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Привлечь представителей рынка труда городов Яровое и Славгород к участию в реализации проекта</a:t>
          </a:r>
        </a:p>
      </dgm:t>
    </dgm:pt>
    <dgm:pt modelId="{9B78292B-81B9-4ED0-9746-D391701B1561}" type="parTrans" cxnId="{DED55C42-B332-461D-87A7-DA809B7CD2FA}">
      <dgm:prSet/>
      <dgm:spPr/>
      <dgm:t>
        <a:bodyPr/>
        <a:lstStyle/>
        <a:p>
          <a:endParaRPr lang="ru-RU"/>
        </a:p>
      </dgm:t>
    </dgm:pt>
    <dgm:pt modelId="{0BBD9A52-55E3-4808-93AF-E005209C848E}" type="sibTrans" cxnId="{DED55C42-B332-461D-87A7-DA809B7CD2FA}">
      <dgm:prSet/>
      <dgm:spPr/>
      <dgm:t>
        <a:bodyPr/>
        <a:lstStyle/>
        <a:p>
          <a:endParaRPr lang="ru-RU"/>
        </a:p>
      </dgm:t>
    </dgm:pt>
    <dgm:pt modelId="{019089D4-3FA5-4EBD-845F-DAC42465107A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непосредственным участием работодателей</a:t>
          </a:r>
        </a:p>
      </dgm:t>
    </dgm:pt>
    <dgm:pt modelId="{159B23B2-C1E9-42E1-B438-DE1F25A7CD1A}" type="parTrans" cxnId="{75C7EFAC-32FC-4606-9301-06A7ED098CB0}">
      <dgm:prSet/>
      <dgm:spPr/>
      <dgm:t>
        <a:bodyPr/>
        <a:lstStyle/>
        <a:p>
          <a:endParaRPr lang="ru-RU"/>
        </a:p>
      </dgm:t>
    </dgm:pt>
    <dgm:pt modelId="{A5A22525-C681-4138-A5F3-A6654AB40BCF}" type="sibTrans" cxnId="{75C7EFAC-32FC-4606-9301-06A7ED098CB0}">
      <dgm:prSet/>
      <dgm:spPr/>
      <dgm:t>
        <a:bodyPr/>
        <a:lstStyle/>
        <a:p>
          <a:endParaRPr lang="ru-RU"/>
        </a:p>
      </dgm:t>
    </dgm:pt>
    <dgm:pt modelId="{E761C2E8-1206-4E45-A677-FA947513D0B7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Повысить интерес обучающихся к проектной деятельности</a:t>
          </a:r>
        </a:p>
      </dgm:t>
    </dgm:pt>
    <dgm:pt modelId="{DD5F6A27-AA3F-4912-81AA-3DC2ABE1855B}" type="parTrans" cxnId="{14BCC56B-5F0B-4103-874F-F7C5E1BEB51E}">
      <dgm:prSet/>
      <dgm:spPr/>
      <dgm:t>
        <a:bodyPr/>
        <a:lstStyle/>
        <a:p>
          <a:endParaRPr lang="ru-RU"/>
        </a:p>
      </dgm:t>
    </dgm:pt>
    <dgm:pt modelId="{4F5D2B57-483D-4EDD-8854-3851B1E26890}" type="sibTrans" cxnId="{14BCC56B-5F0B-4103-874F-F7C5E1BEB51E}">
      <dgm:prSet/>
      <dgm:spPr/>
      <dgm:t>
        <a:bodyPr/>
        <a:lstStyle/>
        <a:p>
          <a:endParaRPr lang="ru-RU"/>
        </a:p>
      </dgm:t>
    </dgm:pt>
    <dgm:pt modelId="{92773F5C-AB22-46ED-86D3-46F7CCDF273A}" type="pres">
      <dgm:prSet presAssocID="{DE4D98C8-1641-4896-B331-86080656A33E}" presName="linearFlow" presStyleCnt="0">
        <dgm:presLayoutVars>
          <dgm:dir/>
          <dgm:resizeHandles val="exact"/>
        </dgm:presLayoutVars>
      </dgm:prSet>
      <dgm:spPr/>
    </dgm:pt>
    <dgm:pt modelId="{AA5FB787-0228-485C-B85A-0D0F48F82BD1}" type="pres">
      <dgm:prSet presAssocID="{5844CB45-2CCF-4BFB-9D9C-09683723C28A}" presName="composite" presStyleCnt="0"/>
      <dgm:spPr/>
    </dgm:pt>
    <dgm:pt modelId="{DA59C99D-D1C9-4933-A1CF-4D13770E2478}" type="pres">
      <dgm:prSet presAssocID="{5844CB45-2CCF-4BFB-9D9C-09683723C28A}" presName="imgShp" presStyleLbl="fgImgPlace1" presStyleIdx="0" presStyleCnt="3" custScaleX="172694" custLinFactNeighborX="-70830" custLinFactNeighborY="-22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E21E33-A896-43BF-AEAF-99826B2E159B}" type="pres">
      <dgm:prSet presAssocID="{5844CB45-2CCF-4BFB-9D9C-09683723C28A}" presName="txShp" presStyleLbl="node1" presStyleIdx="0" presStyleCnt="3" custScaleX="111867" custLinFactNeighborX="9407" custLinFactNeighborY="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A2902-6556-4948-AAF8-14229408E58B}" type="pres">
      <dgm:prSet presAssocID="{0BBD9A52-55E3-4808-93AF-E005209C848E}" presName="spacing" presStyleCnt="0"/>
      <dgm:spPr/>
    </dgm:pt>
    <dgm:pt modelId="{ACC277D7-88FC-4C14-9729-B72BB6D3C1C4}" type="pres">
      <dgm:prSet presAssocID="{019089D4-3FA5-4EBD-845F-DAC42465107A}" presName="composite" presStyleCnt="0"/>
      <dgm:spPr/>
    </dgm:pt>
    <dgm:pt modelId="{2229BD2A-7167-4B8F-991B-2BDDB72EFF9A}" type="pres">
      <dgm:prSet presAssocID="{019089D4-3FA5-4EBD-845F-DAC42465107A}" presName="imgShp" presStyleLbl="fgImgPlace1" presStyleIdx="1" presStyleCnt="3" custScaleX="142903" custLinFactNeighborX="-68582" custLinFactNeighborY="-56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23A102-22DA-4B0C-BDD3-75BC687FFDE4}" type="pres">
      <dgm:prSet presAssocID="{019089D4-3FA5-4EBD-845F-DAC42465107A}" presName="txShp" presStyleLbl="node1" presStyleIdx="1" presStyleCnt="3" custScaleX="116264" custScaleY="160124" custLinFactNeighborX="9537" custLinFactNeighborY="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3E7E2-0FC0-47AD-B249-6584A10DBAEA}" type="pres">
      <dgm:prSet presAssocID="{A5A22525-C681-4138-A5F3-A6654AB40BCF}" presName="spacing" presStyleCnt="0"/>
      <dgm:spPr/>
    </dgm:pt>
    <dgm:pt modelId="{D5A3187B-8A49-4BE2-A0AC-4F9EA328CA36}" type="pres">
      <dgm:prSet presAssocID="{E761C2E8-1206-4E45-A677-FA947513D0B7}" presName="composite" presStyleCnt="0"/>
      <dgm:spPr/>
    </dgm:pt>
    <dgm:pt modelId="{6E010924-5F7E-4735-9C96-C49D8EC5125C}" type="pres">
      <dgm:prSet presAssocID="{E761C2E8-1206-4E45-A677-FA947513D0B7}" presName="imgShp" presStyleLbl="fgImgPlace1" presStyleIdx="2" presStyleCnt="3" custScaleX="199678" custLinFactNeighborX="-775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9845F8-5308-44DB-A705-016510CCA47B}" type="pres">
      <dgm:prSet presAssocID="{E761C2E8-1206-4E45-A677-FA947513D0B7}" presName="txShp" presStyleLbl="node1" presStyleIdx="2" presStyleCnt="3" custScaleX="107707" custScaleY="92072" custLinFactNeighborX="8428" custLinFactNeighborY="-1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A6E60-A3BB-460A-B47D-F7BE1A09D474}" type="presOf" srcId="{DE4D98C8-1641-4896-B331-86080656A33E}" destId="{92773F5C-AB22-46ED-86D3-46F7CCDF273A}" srcOrd="0" destOrd="0" presId="urn:microsoft.com/office/officeart/2005/8/layout/vList3#1"/>
    <dgm:cxn modelId="{A83D8440-FD26-490E-9970-2643F4E47820}" type="presOf" srcId="{019089D4-3FA5-4EBD-845F-DAC42465107A}" destId="{9423A102-22DA-4B0C-BDD3-75BC687FFDE4}" srcOrd="0" destOrd="0" presId="urn:microsoft.com/office/officeart/2005/8/layout/vList3#1"/>
    <dgm:cxn modelId="{14BCC56B-5F0B-4103-874F-F7C5E1BEB51E}" srcId="{DE4D98C8-1641-4896-B331-86080656A33E}" destId="{E761C2E8-1206-4E45-A677-FA947513D0B7}" srcOrd="2" destOrd="0" parTransId="{DD5F6A27-AA3F-4912-81AA-3DC2ABE1855B}" sibTransId="{4F5D2B57-483D-4EDD-8854-3851B1E26890}"/>
    <dgm:cxn modelId="{CFAF3057-77AF-44B0-9BD1-484548B19BD9}" type="presOf" srcId="{E761C2E8-1206-4E45-A677-FA947513D0B7}" destId="{D49845F8-5308-44DB-A705-016510CCA47B}" srcOrd="0" destOrd="0" presId="urn:microsoft.com/office/officeart/2005/8/layout/vList3#1"/>
    <dgm:cxn modelId="{8E20298E-AEA8-4FA9-92E1-CF8AFD742B32}" type="presOf" srcId="{5844CB45-2CCF-4BFB-9D9C-09683723C28A}" destId="{86E21E33-A896-43BF-AEAF-99826B2E159B}" srcOrd="0" destOrd="0" presId="urn:microsoft.com/office/officeart/2005/8/layout/vList3#1"/>
    <dgm:cxn modelId="{DED55C42-B332-461D-87A7-DA809B7CD2FA}" srcId="{DE4D98C8-1641-4896-B331-86080656A33E}" destId="{5844CB45-2CCF-4BFB-9D9C-09683723C28A}" srcOrd="0" destOrd="0" parTransId="{9B78292B-81B9-4ED0-9746-D391701B1561}" sibTransId="{0BBD9A52-55E3-4808-93AF-E005209C848E}"/>
    <dgm:cxn modelId="{75C7EFAC-32FC-4606-9301-06A7ED098CB0}" srcId="{DE4D98C8-1641-4896-B331-86080656A33E}" destId="{019089D4-3FA5-4EBD-845F-DAC42465107A}" srcOrd="1" destOrd="0" parTransId="{159B23B2-C1E9-42E1-B438-DE1F25A7CD1A}" sibTransId="{A5A22525-C681-4138-A5F3-A6654AB40BCF}"/>
    <dgm:cxn modelId="{D8BDDFC0-49FE-4CEF-AE41-5CC29ECCC742}" type="presParOf" srcId="{92773F5C-AB22-46ED-86D3-46F7CCDF273A}" destId="{AA5FB787-0228-485C-B85A-0D0F48F82BD1}" srcOrd="0" destOrd="0" presId="urn:microsoft.com/office/officeart/2005/8/layout/vList3#1"/>
    <dgm:cxn modelId="{DB9EB7DD-ED5B-4009-90F5-B838A46B6158}" type="presParOf" srcId="{AA5FB787-0228-485C-B85A-0D0F48F82BD1}" destId="{DA59C99D-D1C9-4933-A1CF-4D13770E2478}" srcOrd="0" destOrd="0" presId="urn:microsoft.com/office/officeart/2005/8/layout/vList3#1"/>
    <dgm:cxn modelId="{D55EA61D-737E-4197-8789-379ACD98623D}" type="presParOf" srcId="{AA5FB787-0228-485C-B85A-0D0F48F82BD1}" destId="{86E21E33-A896-43BF-AEAF-99826B2E159B}" srcOrd="1" destOrd="0" presId="urn:microsoft.com/office/officeart/2005/8/layout/vList3#1"/>
    <dgm:cxn modelId="{552ADCA4-457A-4A38-AEF4-D795A0547032}" type="presParOf" srcId="{92773F5C-AB22-46ED-86D3-46F7CCDF273A}" destId="{89BA2902-6556-4948-AAF8-14229408E58B}" srcOrd="1" destOrd="0" presId="urn:microsoft.com/office/officeart/2005/8/layout/vList3#1"/>
    <dgm:cxn modelId="{4B54E62A-9CF4-45BA-8AFC-CF3B9A8EB626}" type="presParOf" srcId="{92773F5C-AB22-46ED-86D3-46F7CCDF273A}" destId="{ACC277D7-88FC-4C14-9729-B72BB6D3C1C4}" srcOrd="2" destOrd="0" presId="urn:microsoft.com/office/officeart/2005/8/layout/vList3#1"/>
    <dgm:cxn modelId="{79A59356-ABD7-4750-9DD8-E49CFF2D5BAF}" type="presParOf" srcId="{ACC277D7-88FC-4C14-9729-B72BB6D3C1C4}" destId="{2229BD2A-7167-4B8F-991B-2BDDB72EFF9A}" srcOrd="0" destOrd="0" presId="urn:microsoft.com/office/officeart/2005/8/layout/vList3#1"/>
    <dgm:cxn modelId="{FF5BE868-8E3C-4181-AC37-9E4748AD4928}" type="presParOf" srcId="{ACC277D7-88FC-4C14-9729-B72BB6D3C1C4}" destId="{9423A102-22DA-4B0C-BDD3-75BC687FFDE4}" srcOrd="1" destOrd="0" presId="urn:microsoft.com/office/officeart/2005/8/layout/vList3#1"/>
    <dgm:cxn modelId="{6C9E7E91-92A0-45AD-8236-89AF82B2D922}" type="presParOf" srcId="{92773F5C-AB22-46ED-86D3-46F7CCDF273A}" destId="{4403E7E2-0FC0-47AD-B249-6584A10DBAEA}" srcOrd="3" destOrd="0" presId="urn:microsoft.com/office/officeart/2005/8/layout/vList3#1"/>
    <dgm:cxn modelId="{0EE487A1-6CE5-4E50-AAA4-7DDC63AF3491}" type="presParOf" srcId="{92773F5C-AB22-46ED-86D3-46F7CCDF273A}" destId="{D5A3187B-8A49-4BE2-A0AC-4F9EA328CA36}" srcOrd="4" destOrd="0" presId="urn:microsoft.com/office/officeart/2005/8/layout/vList3#1"/>
    <dgm:cxn modelId="{AD2EC8FA-0462-4F4E-B916-F6CA2D553955}" type="presParOf" srcId="{D5A3187B-8A49-4BE2-A0AC-4F9EA328CA36}" destId="{6E010924-5F7E-4735-9C96-C49D8EC5125C}" srcOrd="0" destOrd="0" presId="urn:microsoft.com/office/officeart/2005/8/layout/vList3#1"/>
    <dgm:cxn modelId="{D8AD549F-4E3B-4315-98B0-B6E37AFCC24D}" type="presParOf" srcId="{D5A3187B-8A49-4BE2-A0AC-4F9EA328CA36}" destId="{D49845F8-5308-44DB-A705-016510CCA47B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C09EC-4EDF-4704-ADF2-1ED3BCEBAE48}" type="doc">
      <dgm:prSet loTypeId="urn:microsoft.com/office/officeart/2005/8/layout/hProcess9" loCatId="process" qsTypeId="urn:microsoft.com/office/officeart/2005/8/quickstyle/simple1" qsCatId="simple" csTypeId="urn:microsoft.com/office/officeart/2005/8/colors/accent4_5" csCatId="accent4" phldr="1"/>
      <dgm:spPr/>
    </dgm:pt>
    <dgm:pt modelId="{ED64A4D9-E533-4BC9-B457-0CE2FFD07091}">
      <dgm:prSet phldrT="[Текст]"/>
      <dgm:spPr/>
      <dgm:t>
        <a:bodyPr/>
        <a:lstStyle/>
        <a:p>
          <a:r>
            <a:rPr lang="ru-RU" b="1" dirty="0">
              <a:solidFill>
                <a:srgbClr val="00B050"/>
              </a:solidFill>
            </a:rPr>
            <a:t>15</a:t>
          </a:r>
        </a:p>
      </dgm:t>
    </dgm:pt>
    <dgm:pt modelId="{AC0BA8FD-2658-483D-88D2-93D06D68FFF3}" type="parTrans" cxnId="{8F9E2CE9-7EDC-4F3E-A22C-B3A80B6CFABC}">
      <dgm:prSet/>
      <dgm:spPr/>
      <dgm:t>
        <a:bodyPr/>
        <a:lstStyle/>
        <a:p>
          <a:endParaRPr lang="ru-RU"/>
        </a:p>
      </dgm:t>
    </dgm:pt>
    <dgm:pt modelId="{2169138A-C303-4EE4-8FE5-9547B8DFECD1}" type="sibTrans" cxnId="{8F9E2CE9-7EDC-4F3E-A22C-B3A80B6CFABC}">
      <dgm:prSet/>
      <dgm:spPr/>
      <dgm:t>
        <a:bodyPr/>
        <a:lstStyle/>
        <a:p>
          <a:endParaRPr lang="ru-RU"/>
        </a:p>
      </dgm:t>
    </dgm:pt>
    <dgm:pt modelId="{17BB8AF8-9097-4CFD-BA6D-4D9EBDCAB67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25</a:t>
          </a:r>
        </a:p>
      </dgm:t>
    </dgm:pt>
    <dgm:pt modelId="{7604C962-47A1-4DE4-9E6E-BA200A579493}" type="parTrans" cxnId="{05374CE2-8711-4C5A-8E3C-0729659C1B43}">
      <dgm:prSet/>
      <dgm:spPr/>
      <dgm:t>
        <a:bodyPr/>
        <a:lstStyle/>
        <a:p>
          <a:endParaRPr lang="ru-RU"/>
        </a:p>
      </dgm:t>
    </dgm:pt>
    <dgm:pt modelId="{3BCCC15A-2CF5-430D-B445-8C2F61D75C6D}" type="sibTrans" cxnId="{05374CE2-8711-4C5A-8E3C-0729659C1B43}">
      <dgm:prSet/>
      <dgm:spPr/>
      <dgm:t>
        <a:bodyPr/>
        <a:lstStyle/>
        <a:p>
          <a:endParaRPr lang="ru-RU"/>
        </a:p>
      </dgm:t>
    </dgm:pt>
    <dgm:pt modelId="{543F4EBD-E46C-4804-9FB2-60075904F94C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50</a:t>
          </a:r>
        </a:p>
      </dgm:t>
    </dgm:pt>
    <dgm:pt modelId="{4CA3DD7B-C12C-494C-A067-134622A0C2E5}" type="parTrans" cxnId="{CC81F40B-6A1F-4A74-97A7-D343355595E0}">
      <dgm:prSet/>
      <dgm:spPr/>
      <dgm:t>
        <a:bodyPr/>
        <a:lstStyle/>
        <a:p>
          <a:endParaRPr lang="ru-RU"/>
        </a:p>
      </dgm:t>
    </dgm:pt>
    <dgm:pt modelId="{6BBA4B98-1EA2-44CE-9442-8942717EBD34}" type="sibTrans" cxnId="{CC81F40B-6A1F-4A74-97A7-D343355595E0}">
      <dgm:prSet/>
      <dgm:spPr/>
      <dgm:t>
        <a:bodyPr/>
        <a:lstStyle/>
        <a:p>
          <a:endParaRPr lang="ru-RU"/>
        </a:p>
      </dgm:t>
    </dgm:pt>
    <dgm:pt modelId="{D7F190BB-E81A-4D48-8203-E79CFDF7DA4F}" type="pres">
      <dgm:prSet presAssocID="{710C09EC-4EDF-4704-ADF2-1ED3BCEBAE48}" presName="CompostProcess" presStyleCnt="0">
        <dgm:presLayoutVars>
          <dgm:dir/>
          <dgm:resizeHandles val="exact"/>
        </dgm:presLayoutVars>
      </dgm:prSet>
      <dgm:spPr/>
    </dgm:pt>
    <dgm:pt modelId="{A99DFADF-EAEB-4F58-94B7-1DB21626EA61}" type="pres">
      <dgm:prSet presAssocID="{710C09EC-4EDF-4704-ADF2-1ED3BCEBAE48}" presName="arrow" presStyleLbl="bgShp" presStyleIdx="0" presStyleCnt="1"/>
      <dgm:spPr/>
    </dgm:pt>
    <dgm:pt modelId="{1ABD9C86-EE2B-4099-8E14-FD1F917F8CA7}" type="pres">
      <dgm:prSet presAssocID="{710C09EC-4EDF-4704-ADF2-1ED3BCEBAE48}" presName="linearProcess" presStyleCnt="0"/>
      <dgm:spPr/>
    </dgm:pt>
    <dgm:pt modelId="{63A0D794-56F3-4E67-821F-EED5F94A7C66}" type="pres">
      <dgm:prSet presAssocID="{ED64A4D9-E533-4BC9-B457-0CE2FFD0709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0C7A3-A1EB-4BFB-81C2-9153A1629AFF}" type="pres">
      <dgm:prSet presAssocID="{2169138A-C303-4EE4-8FE5-9547B8DFECD1}" presName="sibTrans" presStyleCnt="0"/>
      <dgm:spPr/>
    </dgm:pt>
    <dgm:pt modelId="{FE5D2DAE-ACE6-41D9-A75E-CA8E9CD9B4EB}" type="pres">
      <dgm:prSet presAssocID="{17BB8AF8-9097-4CFD-BA6D-4D9EBDCAB676}" presName="textNode" presStyleLbl="node1" presStyleIdx="1" presStyleCnt="3" custLinFactNeighborX="-44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8F5C5-C7EF-4635-B125-32BDEC77663D}" type="pres">
      <dgm:prSet presAssocID="{3BCCC15A-2CF5-430D-B445-8C2F61D75C6D}" presName="sibTrans" presStyleCnt="0"/>
      <dgm:spPr/>
    </dgm:pt>
    <dgm:pt modelId="{B573162D-409C-4376-86FC-6AC334579874}" type="pres">
      <dgm:prSet presAssocID="{543F4EBD-E46C-4804-9FB2-60075904F9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74CE2-8711-4C5A-8E3C-0729659C1B43}" srcId="{710C09EC-4EDF-4704-ADF2-1ED3BCEBAE48}" destId="{17BB8AF8-9097-4CFD-BA6D-4D9EBDCAB676}" srcOrd="1" destOrd="0" parTransId="{7604C962-47A1-4DE4-9E6E-BA200A579493}" sibTransId="{3BCCC15A-2CF5-430D-B445-8C2F61D75C6D}"/>
    <dgm:cxn modelId="{FB773A20-FB2C-445E-8D54-CC518B60E7B5}" type="presOf" srcId="{710C09EC-4EDF-4704-ADF2-1ED3BCEBAE48}" destId="{D7F190BB-E81A-4D48-8203-E79CFDF7DA4F}" srcOrd="0" destOrd="0" presId="urn:microsoft.com/office/officeart/2005/8/layout/hProcess9"/>
    <dgm:cxn modelId="{CC81F40B-6A1F-4A74-97A7-D343355595E0}" srcId="{710C09EC-4EDF-4704-ADF2-1ED3BCEBAE48}" destId="{543F4EBD-E46C-4804-9FB2-60075904F94C}" srcOrd="2" destOrd="0" parTransId="{4CA3DD7B-C12C-494C-A067-134622A0C2E5}" sibTransId="{6BBA4B98-1EA2-44CE-9442-8942717EBD34}"/>
    <dgm:cxn modelId="{247CEABC-2399-4ACB-89E6-CF7F82958C57}" type="presOf" srcId="{17BB8AF8-9097-4CFD-BA6D-4D9EBDCAB676}" destId="{FE5D2DAE-ACE6-41D9-A75E-CA8E9CD9B4EB}" srcOrd="0" destOrd="0" presId="urn:microsoft.com/office/officeart/2005/8/layout/hProcess9"/>
    <dgm:cxn modelId="{8F9E2CE9-7EDC-4F3E-A22C-B3A80B6CFABC}" srcId="{710C09EC-4EDF-4704-ADF2-1ED3BCEBAE48}" destId="{ED64A4D9-E533-4BC9-B457-0CE2FFD07091}" srcOrd="0" destOrd="0" parTransId="{AC0BA8FD-2658-483D-88D2-93D06D68FFF3}" sibTransId="{2169138A-C303-4EE4-8FE5-9547B8DFECD1}"/>
    <dgm:cxn modelId="{1CE9FFD9-DE28-4605-AE9F-063174F837FD}" type="presOf" srcId="{543F4EBD-E46C-4804-9FB2-60075904F94C}" destId="{B573162D-409C-4376-86FC-6AC334579874}" srcOrd="0" destOrd="0" presId="urn:microsoft.com/office/officeart/2005/8/layout/hProcess9"/>
    <dgm:cxn modelId="{3DE9904B-AFA3-482E-BCD0-AEAB448BB576}" type="presOf" srcId="{ED64A4D9-E533-4BC9-B457-0CE2FFD07091}" destId="{63A0D794-56F3-4E67-821F-EED5F94A7C66}" srcOrd="0" destOrd="0" presId="urn:microsoft.com/office/officeart/2005/8/layout/hProcess9"/>
    <dgm:cxn modelId="{F1E383EF-B9DB-4F0B-8F4E-3061A92CC3DA}" type="presParOf" srcId="{D7F190BB-E81A-4D48-8203-E79CFDF7DA4F}" destId="{A99DFADF-EAEB-4F58-94B7-1DB21626EA61}" srcOrd="0" destOrd="0" presId="urn:microsoft.com/office/officeart/2005/8/layout/hProcess9"/>
    <dgm:cxn modelId="{6D719B38-9F15-48D9-8032-EE5D8017A63C}" type="presParOf" srcId="{D7F190BB-E81A-4D48-8203-E79CFDF7DA4F}" destId="{1ABD9C86-EE2B-4099-8E14-FD1F917F8CA7}" srcOrd="1" destOrd="0" presId="urn:microsoft.com/office/officeart/2005/8/layout/hProcess9"/>
    <dgm:cxn modelId="{E8D4F387-8964-41E8-9012-FF1AA47A6D42}" type="presParOf" srcId="{1ABD9C86-EE2B-4099-8E14-FD1F917F8CA7}" destId="{63A0D794-56F3-4E67-821F-EED5F94A7C66}" srcOrd="0" destOrd="0" presId="urn:microsoft.com/office/officeart/2005/8/layout/hProcess9"/>
    <dgm:cxn modelId="{DA71E772-F091-4D7F-91A6-F5D95CDE9A20}" type="presParOf" srcId="{1ABD9C86-EE2B-4099-8E14-FD1F917F8CA7}" destId="{3400C7A3-A1EB-4BFB-81C2-9153A1629AFF}" srcOrd="1" destOrd="0" presId="urn:microsoft.com/office/officeart/2005/8/layout/hProcess9"/>
    <dgm:cxn modelId="{C957FD0B-635D-41AB-8FCF-F1E445D6ACEB}" type="presParOf" srcId="{1ABD9C86-EE2B-4099-8E14-FD1F917F8CA7}" destId="{FE5D2DAE-ACE6-41D9-A75E-CA8E9CD9B4EB}" srcOrd="2" destOrd="0" presId="urn:microsoft.com/office/officeart/2005/8/layout/hProcess9"/>
    <dgm:cxn modelId="{1CC94E28-B4E5-447E-89C9-E4FF4F4F9D3D}" type="presParOf" srcId="{1ABD9C86-EE2B-4099-8E14-FD1F917F8CA7}" destId="{0058F5C5-C7EF-4635-B125-32BDEC77663D}" srcOrd="3" destOrd="0" presId="urn:microsoft.com/office/officeart/2005/8/layout/hProcess9"/>
    <dgm:cxn modelId="{C18C1128-1D2E-4E94-8E8C-B235FE514DDC}" type="presParOf" srcId="{1ABD9C86-EE2B-4099-8E14-FD1F917F8CA7}" destId="{B573162D-409C-4376-86FC-6AC3345798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3BC70-22F0-410C-9402-FD5930A38819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B1EC098-29EE-48F6-8BAC-AF7F07FA56F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B050"/>
              </a:solidFill>
            </a:rPr>
            <a:t>13</a:t>
          </a:r>
        </a:p>
      </dgm:t>
    </dgm:pt>
    <dgm:pt modelId="{0577F4FA-47A8-4AF5-97B0-7E1F461BE859}" type="parTrans" cxnId="{DF1F2BF9-B204-400D-8602-DB4182B90AA9}">
      <dgm:prSet/>
      <dgm:spPr/>
      <dgm:t>
        <a:bodyPr/>
        <a:lstStyle/>
        <a:p>
          <a:endParaRPr lang="ru-RU"/>
        </a:p>
      </dgm:t>
    </dgm:pt>
    <dgm:pt modelId="{D8B7E01F-DAA5-4955-BAFB-9BF411674A1B}" type="sibTrans" cxnId="{DF1F2BF9-B204-400D-8602-DB4182B90AA9}">
      <dgm:prSet/>
      <dgm:spPr/>
      <dgm:t>
        <a:bodyPr/>
        <a:lstStyle/>
        <a:p>
          <a:endParaRPr lang="ru-RU"/>
        </a:p>
      </dgm:t>
    </dgm:pt>
    <dgm:pt modelId="{1387FE81-8132-48BB-86E2-9EEB886781E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</a:t>
          </a:r>
        </a:p>
      </dgm:t>
    </dgm:pt>
    <dgm:pt modelId="{5D694A59-6A94-4642-A631-1FE3FAE359F9}" type="parTrans" cxnId="{C12B6B22-73A2-4200-85A4-E258EF751194}">
      <dgm:prSet/>
      <dgm:spPr/>
      <dgm:t>
        <a:bodyPr/>
        <a:lstStyle/>
        <a:p>
          <a:endParaRPr lang="ru-RU"/>
        </a:p>
      </dgm:t>
    </dgm:pt>
    <dgm:pt modelId="{E6372330-C932-4AF7-80F2-B9C6DB57E617}" type="sibTrans" cxnId="{C12B6B22-73A2-4200-85A4-E258EF751194}">
      <dgm:prSet/>
      <dgm:spPr/>
      <dgm:t>
        <a:bodyPr/>
        <a:lstStyle/>
        <a:p>
          <a:endParaRPr lang="ru-RU"/>
        </a:p>
      </dgm:t>
    </dgm:pt>
    <dgm:pt modelId="{2F563A37-4509-4148-8181-35E254A4D36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30</a:t>
          </a:r>
        </a:p>
      </dgm:t>
    </dgm:pt>
    <dgm:pt modelId="{63568295-9F4A-4855-BBE7-F98DA2002B74}" type="parTrans" cxnId="{087AE4AA-B6D3-4164-BBE9-38ABA51F9C23}">
      <dgm:prSet/>
      <dgm:spPr/>
      <dgm:t>
        <a:bodyPr/>
        <a:lstStyle/>
        <a:p>
          <a:endParaRPr lang="ru-RU"/>
        </a:p>
      </dgm:t>
    </dgm:pt>
    <dgm:pt modelId="{A1F87D89-9E75-4ABA-B5AD-05D9568CC734}" type="sibTrans" cxnId="{087AE4AA-B6D3-4164-BBE9-38ABA51F9C23}">
      <dgm:prSet/>
      <dgm:spPr/>
      <dgm:t>
        <a:bodyPr/>
        <a:lstStyle/>
        <a:p>
          <a:endParaRPr lang="ru-RU"/>
        </a:p>
      </dgm:t>
    </dgm:pt>
    <dgm:pt modelId="{16BD8463-6FD3-44C1-840D-1A0AAD9860E4}" type="pres">
      <dgm:prSet presAssocID="{A443BC70-22F0-410C-9402-FD5930A388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A3A43-1A97-4F4B-8BD4-2BE1DC06593C}" type="pres">
      <dgm:prSet presAssocID="{CB1EC098-29EE-48F6-8BAC-AF7F07FA56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8BBD7-CB7E-4356-BD7E-45EAA2F6BBCD}" type="pres">
      <dgm:prSet presAssocID="{D8B7E01F-DAA5-4955-BAFB-9BF411674A1B}" presName="sibTrans" presStyleCnt="0"/>
      <dgm:spPr/>
    </dgm:pt>
    <dgm:pt modelId="{3D28E2A0-A29F-429C-A852-59579A596F9A}" type="pres">
      <dgm:prSet presAssocID="{1387FE81-8132-48BB-86E2-9EEB886781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C434-777F-4F5B-844A-B98A1439D9FA}" type="pres">
      <dgm:prSet presAssocID="{E6372330-C932-4AF7-80F2-B9C6DB57E617}" presName="sibTrans" presStyleCnt="0"/>
      <dgm:spPr/>
    </dgm:pt>
    <dgm:pt modelId="{46E16BCB-BFC2-4CC0-8272-DA96EAF86BE3}" type="pres">
      <dgm:prSet presAssocID="{2F563A37-4509-4148-8181-35E254A4D3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C5AF2-55E8-4EA4-9685-EBA56ADC06F6}" type="presOf" srcId="{1387FE81-8132-48BB-86E2-9EEB886781EA}" destId="{3D28E2A0-A29F-429C-A852-59579A596F9A}" srcOrd="0" destOrd="0" presId="urn:microsoft.com/office/officeart/2005/8/layout/hList6"/>
    <dgm:cxn modelId="{35D35229-8E05-4EC2-84A9-A8545EFDB726}" type="presOf" srcId="{A443BC70-22F0-410C-9402-FD5930A38819}" destId="{16BD8463-6FD3-44C1-840D-1A0AAD9860E4}" srcOrd="0" destOrd="0" presId="urn:microsoft.com/office/officeart/2005/8/layout/hList6"/>
    <dgm:cxn modelId="{087AE4AA-B6D3-4164-BBE9-38ABA51F9C23}" srcId="{A443BC70-22F0-410C-9402-FD5930A38819}" destId="{2F563A37-4509-4148-8181-35E254A4D36A}" srcOrd="2" destOrd="0" parTransId="{63568295-9F4A-4855-BBE7-F98DA2002B74}" sibTransId="{A1F87D89-9E75-4ABA-B5AD-05D9568CC734}"/>
    <dgm:cxn modelId="{DF1F2BF9-B204-400D-8602-DB4182B90AA9}" srcId="{A443BC70-22F0-410C-9402-FD5930A38819}" destId="{CB1EC098-29EE-48F6-8BAC-AF7F07FA56FC}" srcOrd="0" destOrd="0" parTransId="{0577F4FA-47A8-4AF5-97B0-7E1F461BE859}" sibTransId="{D8B7E01F-DAA5-4955-BAFB-9BF411674A1B}"/>
    <dgm:cxn modelId="{084BD9AF-AD70-4DB9-B961-1631F77D0CAE}" type="presOf" srcId="{CB1EC098-29EE-48F6-8BAC-AF7F07FA56FC}" destId="{38BA3A43-1A97-4F4B-8BD4-2BE1DC06593C}" srcOrd="0" destOrd="0" presId="urn:microsoft.com/office/officeart/2005/8/layout/hList6"/>
    <dgm:cxn modelId="{C12B6B22-73A2-4200-85A4-E258EF751194}" srcId="{A443BC70-22F0-410C-9402-FD5930A38819}" destId="{1387FE81-8132-48BB-86E2-9EEB886781EA}" srcOrd="1" destOrd="0" parTransId="{5D694A59-6A94-4642-A631-1FE3FAE359F9}" sibTransId="{E6372330-C932-4AF7-80F2-B9C6DB57E617}"/>
    <dgm:cxn modelId="{3B837CEA-D15E-4158-97BA-8A6FA2A15B21}" type="presOf" srcId="{2F563A37-4509-4148-8181-35E254A4D36A}" destId="{46E16BCB-BFC2-4CC0-8272-DA96EAF86BE3}" srcOrd="0" destOrd="0" presId="urn:microsoft.com/office/officeart/2005/8/layout/hList6"/>
    <dgm:cxn modelId="{32432BD2-E94F-400D-A57A-F0766986E3D1}" type="presParOf" srcId="{16BD8463-6FD3-44C1-840D-1A0AAD9860E4}" destId="{38BA3A43-1A97-4F4B-8BD4-2BE1DC06593C}" srcOrd="0" destOrd="0" presId="urn:microsoft.com/office/officeart/2005/8/layout/hList6"/>
    <dgm:cxn modelId="{B55BEBB8-8310-4862-BDB1-F4769809DC00}" type="presParOf" srcId="{16BD8463-6FD3-44C1-840D-1A0AAD9860E4}" destId="{6F88BBD7-CB7E-4356-BD7E-45EAA2F6BBCD}" srcOrd="1" destOrd="0" presId="urn:microsoft.com/office/officeart/2005/8/layout/hList6"/>
    <dgm:cxn modelId="{374B76AC-8DC0-4C06-8B02-87C60901A77F}" type="presParOf" srcId="{16BD8463-6FD3-44C1-840D-1A0AAD9860E4}" destId="{3D28E2A0-A29F-429C-A852-59579A596F9A}" srcOrd="2" destOrd="0" presId="urn:microsoft.com/office/officeart/2005/8/layout/hList6"/>
    <dgm:cxn modelId="{440EFEF3-DA56-460C-94E9-4136B0A6C143}" type="presParOf" srcId="{16BD8463-6FD3-44C1-840D-1A0AAD9860E4}" destId="{EE0FC434-777F-4F5B-844A-B98A1439D9FA}" srcOrd="3" destOrd="0" presId="urn:microsoft.com/office/officeart/2005/8/layout/hList6"/>
    <dgm:cxn modelId="{F65F5DBC-ED1D-4403-9523-C346FDDECFE7}" type="presParOf" srcId="{16BD8463-6FD3-44C1-840D-1A0AAD9860E4}" destId="{46E16BCB-BFC2-4CC0-8272-DA96EAF86BE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BF940-295D-4CCA-96BA-0FF70A56DD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3EC98-DC97-4602-9423-F57B744D133E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1800" dirty="0"/>
        </a:p>
      </dgm:t>
    </dgm:pt>
    <dgm:pt modelId="{2A95662F-8898-461C-A39B-FF5372E2A094}" type="parTrans" cxnId="{A4F0043F-8095-49C4-9D5E-B605AD439ADA}">
      <dgm:prSet/>
      <dgm:spPr/>
      <dgm:t>
        <a:bodyPr/>
        <a:lstStyle/>
        <a:p>
          <a:endParaRPr lang="ru-RU"/>
        </a:p>
      </dgm:t>
    </dgm:pt>
    <dgm:pt modelId="{E9B8F04D-F347-4D9B-A935-58119FC5A5B7}" type="sibTrans" cxnId="{A4F0043F-8095-49C4-9D5E-B605AD439ADA}">
      <dgm:prSet/>
      <dgm:spPr/>
      <dgm:t>
        <a:bodyPr/>
        <a:lstStyle/>
        <a:p>
          <a:endParaRPr lang="ru-RU"/>
        </a:p>
      </dgm:t>
    </dgm:pt>
    <dgm:pt modelId="{B629C0FE-6C81-4EEF-9FF5-383DCDFDB019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Разъяснение  п</a:t>
          </a:r>
          <a:r>
            <a:rPr lang="ru-RU" sz="1800" b="1" i="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dirty="0"/>
        </a:p>
      </dgm:t>
    </dgm:pt>
    <dgm:pt modelId="{84DDB21D-6331-4654-A0FA-F4BB964637AF}" type="parTrans" cxnId="{E457B952-6411-400B-8DD5-E923E267E946}">
      <dgm:prSet/>
      <dgm:spPr/>
      <dgm:t>
        <a:bodyPr/>
        <a:lstStyle/>
        <a:p>
          <a:endParaRPr lang="ru-RU"/>
        </a:p>
      </dgm:t>
    </dgm:pt>
    <dgm:pt modelId="{51B4F532-BAC5-4885-A4F3-3E14E57A24F4}" type="sibTrans" cxnId="{E457B952-6411-400B-8DD5-E923E267E946}">
      <dgm:prSet/>
      <dgm:spPr/>
      <dgm:t>
        <a:bodyPr/>
        <a:lstStyle/>
        <a:p>
          <a:endParaRPr lang="ru-RU"/>
        </a:p>
      </dgm:t>
    </dgm:pt>
    <dgm:pt modelId="{C699E388-8003-4EFE-ACDE-522B16775C8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1800" dirty="0"/>
        </a:p>
      </dgm:t>
    </dgm:pt>
    <dgm:pt modelId="{B616AD38-CDB9-48A3-9F45-97025DE80EEB}" type="parTrans" cxnId="{63421129-0DF6-4D7A-ADDA-30F54D179EC3}">
      <dgm:prSet/>
      <dgm:spPr/>
      <dgm:t>
        <a:bodyPr/>
        <a:lstStyle/>
        <a:p>
          <a:endParaRPr lang="ru-RU"/>
        </a:p>
      </dgm:t>
    </dgm:pt>
    <dgm:pt modelId="{911A44A2-8F24-4FBC-AC43-1CACE753BE67}" type="sibTrans" cxnId="{63421129-0DF6-4D7A-ADDA-30F54D179EC3}">
      <dgm:prSet/>
      <dgm:spPr/>
      <dgm:t>
        <a:bodyPr/>
        <a:lstStyle/>
        <a:p>
          <a:endParaRPr lang="ru-RU"/>
        </a:p>
      </dgm:t>
    </dgm:pt>
    <dgm:pt modelId="{FF4CA78D-0FE1-47DC-8E87-67467C6465B4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gm:t>
    </dgm:pt>
    <dgm:pt modelId="{1DA59DC0-5F70-48CF-A6E8-7DB0DB0AC4C8}" type="parTrans" cxnId="{059BAFF1-BDD0-4D36-A5D8-A80156AD6E07}">
      <dgm:prSet/>
      <dgm:spPr/>
      <dgm:t>
        <a:bodyPr/>
        <a:lstStyle/>
        <a:p>
          <a:endParaRPr lang="ru-RU"/>
        </a:p>
      </dgm:t>
    </dgm:pt>
    <dgm:pt modelId="{D89F9C36-B0EB-4C39-BA94-18A842CCAB0D}" type="sibTrans" cxnId="{059BAFF1-BDD0-4D36-A5D8-A80156AD6E07}">
      <dgm:prSet/>
      <dgm:spPr/>
      <dgm:t>
        <a:bodyPr/>
        <a:lstStyle/>
        <a:p>
          <a:endParaRPr lang="ru-RU"/>
        </a:p>
      </dgm:t>
    </dgm:pt>
    <dgm:pt modelId="{7E26D2C4-4D49-4E83-95B6-23E1918F342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/>
        </a:p>
      </dgm:t>
    </dgm:pt>
    <dgm:pt modelId="{65147002-9C09-452E-B7A2-803EC385DF6A}" type="parTrans" cxnId="{ABE133B6-B7E9-4C5B-BAFE-6F1C2FE4743A}">
      <dgm:prSet/>
      <dgm:spPr/>
      <dgm:t>
        <a:bodyPr/>
        <a:lstStyle/>
        <a:p>
          <a:endParaRPr lang="ru-RU"/>
        </a:p>
      </dgm:t>
    </dgm:pt>
    <dgm:pt modelId="{CFB91F19-8952-40C3-9D08-741B43EDED1B}" type="sibTrans" cxnId="{ABE133B6-B7E9-4C5B-BAFE-6F1C2FE4743A}">
      <dgm:prSet/>
      <dgm:spPr/>
      <dgm:t>
        <a:bodyPr/>
        <a:lstStyle/>
        <a:p>
          <a:endParaRPr lang="ru-RU"/>
        </a:p>
      </dgm:t>
    </dgm:pt>
    <dgm:pt modelId="{7221CE1D-0DEF-4726-B222-626A2BE99CB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D2E6C5B-49F6-4937-AF86-2273206BDC9D}" type="parTrans" cxnId="{41A32D83-A12E-4184-9EA4-2F957E9C3A25}">
      <dgm:prSet/>
      <dgm:spPr/>
      <dgm:t>
        <a:bodyPr/>
        <a:lstStyle/>
        <a:p>
          <a:endParaRPr lang="ru-RU"/>
        </a:p>
      </dgm:t>
    </dgm:pt>
    <dgm:pt modelId="{A255AF1C-3651-4BA4-BE3D-20E58475D8CC}" type="sibTrans" cxnId="{41A32D83-A12E-4184-9EA4-2F957E9C3A25}">
      <dgm:prSet/>
      <dgm:spPr/>
      <dgm:t>
        <a:bodyPr/>
        <a:lstStyle/>
        <a:p>
          <a:endParaRPr lang="ru-RU"/>
        </a:p>
      </dgm:t>
    </dgm:pt>
    <dgm:pt modelId="{F9C8E545-D931-4555-AAD4-097B91F52D31}" type="pres">
      <dgm:prSet presAssocID="{E4FBF940-295D-4CCA-96BA-0FF70A56DD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398BC4-3A6C-40B7-A565-7787C3E58366}" type="pres">
      <dgm:prSet presAssocID="{BC23EC98-DC97-4602-9423-F57B744D133E}" presName="linNode" presStyleCnt="0"/>
      <dgm:spPr/>
    </dgm:pt>
    <dgm:pt modelId="{3904C765-5A81-40AB-915F-57CF2738AAB6}" type="pres">
      <dgm:prSet presAssocID="{BC23EC98-DC97-4602-9423-F57B744D133E}" presName="parentShp" presStyleLbl="node1" presStyleIdx="0" presStyleCnt="4" custScaleX="10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F7AF-EC78-47C8-8318-131916541A57}" type="pres">
      <dgm:prSet presAssocID="{BC23EC98-DC97-4602-9423-F57B744D133E}" presName="childShp" presStyleLbl="bgAccFollowNode1" presStyleIdx="0" presStyleCnt="4" custScaleY="128437" custLinFactNeighborX="-252" custLinFactNeighborY="-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2929-0E9F-4A10-9186-F8BD42D18160}" type="pres">
      <dgm:prSet presAssocID="{E9B8F04D-F347-4D9B-A935-58119FC5A5B7}" presName="spacing" presStyleCnt="0"/>
      <dgm:spPr/>
    </dgm:pt>
    <dgm:pt modelId="{D6D929CE-C167-4EDE-A4AA-973176F9AC54}" type="pres">
      <dgm:prSet presAssocID="{C699E388-8003-4EFE-ACDE-522B16775C8F}" presName="linNode" presStyleCnt="0"/>
      <dgm:spPr/>
    </dgm:pt>
    <dgm:pt modelId="{EC70497C-5194-4441-99BD-28D9D0018D18}" type="pres">
      <dgm:prSet presAssocID="{C699E388-8003-4EFE-ACDE-522B16775C8F}" presName="parentShp" presStyleLbl="node1" presStyleIdx="1" presStyleCnt="4" custScaleX="108211" custLinFactNeighborX="540" custLinFactNeighborY="-1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0D61-3642-4C43-9767-0C2F5D175CE0}" type="pres">
      <dgm:prSet presAssocID="{C699E388-8003-4EFE-ACDE-522B16775C8F}" presName="childShp" presStyleLbl="bgAccFollowNode1" presStyleIdx="1" presStyleCnt="4" custScaleY="135603" custLinFactNeighborY="-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7FFE-F9DF-4F26-8CE0-CAA1ACF28FC3}" type="pres">
      <dgm:prSet presAssocID="{911A44A2-8F24-4FBC-AC43-1CACE753BE67}" presName="spacing" presStyleCnt="0"/>
      <dgm:spPr/>
    </dgm:pt>
    <dgm:pt modelId="{50B4C658-DC2F-486B-9E21-106BC22A3C99}" type="pres">
      <dgm:prSet presAssocID="{7E26D2C4-4D49-4E83-95B6-23E1918F3420}" presName="linNode" presStyleCnt="0"/>
      <dgm:spPr/>
    </dgm:pt>
    <dgm:pt modelId="{A990FAC6-662F-4003-8DF1-85410ED6A9DA}" type="pres">
      <dgm:prSet presAssocID="{7E26D2C4-4D49-4E83-95B6-23E1918F3420}" presName="parentShp" presStyleLbl="node1" presStyleIdx="2" presStyleCnt="4" custScaleX="114076" custLinFactNeighborX="159" custLinFactNeighborY="-1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CAA9-B0A3-4481-BBBD-E0FDD3CBFDEE}" type="pres">
      <dgm:prSet presAssocID="{7E26D2C4-4D49-4E83-95B6-23E1918F3420}" presName="childShp" presStyleLbl="bgAccFollowNode1" presStyleIdx="2" presStyleCnt="4" custLinFactNeighborX="664" custLinFactNeighborY="-1926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29CC0DF7-B1F9-4B26-A96A-1841E8D133F4}" type="pres">
      <dgm:prSet presAssocID="{CFB91F19-8952-40C3-9D08-741B43EDED1B}" presName="spacing" presStyleCnt="0"/>
      <dgm:spPr/>
    </dgm:pt>
    <dgm:pt modelId="{FE2CE005-65F9-4250-9460-F7A24A273349}" type="pres">
      <dgm:prSet presAssocID="{7221CE1D-0DEF-4726-B222-626A2BE99CB0}" presName="linNode" presStyleCnt="0"/>
      <dgm:spPr/>
    </dgm:pt>
    <dgm:pt modelId="{BC9AA2DB-0B8F-43B1-AEA1-7828E5F03A60}" type="pres">
      <dgm:prSet presAssocID="{7221CE1D-0DEF-4726-B222-626A2BE99CB0}" presName="parentShp" presStyleLbl="node1" presStyleIdx="3" presStyleCnt="4" custScaleX="111144" custScaleY="128374" custLinFactNeighborX="-255" custLinFactNeighborY="-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7FD0-F96A-4EA2-A251-8669345B244F}" type="pres">
      <dgm:prSet presAssocID="{7221CE1D-0DEF-4726-B222-626A2BE99CB0}" presName="childShp" presStyleLbl="bgAccFollowNode1" presStyleIdx="3" presStyleCnt="4" custLinFactNeighborX="2338" custLinFactNeighborY="-547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83A4011A-2E14-4BB4-808B-2EAC8AB11DA4}" type="presOf" srcId="{FF4CA78D-0FE1-47DC-8E87-67467C6465B4}" destId="{C4510D61-3642-4C43-9767-0C2F5D175CE0}" srcOrd="0" destOrd="0" presId="urn:microsoft.com/office/officeart/2005/8/layout/vList6"/>
    <dgm:cxn modelId="{08798041-67C2-4D6C-968E-DFDA33555C10}" type="presOf" srcId="{C699E388-8003-4EFE-ACDE-522B16775C8F}" destId="{EC70497C-5194-4441-99BD-28D9D0018D18}" srcOrd="0" destOrd="0" presId="urn:microsoft.com/office/officeart/2005/8/layout/vList6"/>
    <dgm:cxn modelId="{41A32D83-A12E-4184-9EA4-2F957E9C3A25}" srcId="{E4FBF940-295D-4CCA-96BA-0FF70A56DDCA}" destId="{7221CE1D-0DEF-4726-B222-626A2BE99CB0}" srcOrd="3" destOrd="0" parTransId="{9D2E6C5B-49F6-4937-AF86-2273206BDC9D}" sibTransId="{A255AF1C-3651-4BA4-BE3D-20E58475D8CC}"/>
    <dgm:cxn modelId="{E457B952-6411-400B-8DD5-E923E267E946}" srcId="{BC23EC98-DC97-4602-9423-F57B744D133E}" destId="{B629C0FE-6C81-4EEF-9FF5-383DCDFDB019}" srcOrd="0" destOrd="0" parTransId="{84DDB21D-6331-4654-A0FA-F4BB964637AF}" sibTransId="{51B4F532-BAC5-4885-A4F3-3E14E57A24F4}"/>
    <dgm:cxn modelId="{E7E93B91-74D7-4BC6-AAD4-E756DC449285}" type="presOf" srcId="{E4FBF940-295D-4CCA-96BA-0FF70A56DDCA}" destId="{F9C8E545-D931-4555-AAD4-097B91F52D31}" srcOrd="0" destOrd="0" presId="urn:microsoft.com/office/officeart/2005/8/layout/vList6"/>
    <dgm:cxn modelId="{ABE133B6-B7E9-4C5B-BAFE-6F1C2FE4743A}" srcId="{E4FBF940-295D-4CCA-96BA-0FF70A56DDCA}" destId="{7E26D2C4-4D49-4E83-95B6-23E1918F3420}" srcOrd="2" destOrd="0" parTransId="{65147002-9C09-452E-B7A2-803EC385DF6A}" sibTransId="{CFB91F19-8952-40C3-9D08-741B43EDED1B}"/>
    <dgm:cxn modelId="{E600803E-6B6F-48BB-9BCD-936654556256}" type="presOf" srcId="{BC23EC98-DC97-4602-9423-F57B744D133E}" destId="{3904C765-5A81-40AB-915F-57CF2738AAB6}" srcOrd="0" destOrd="0" presId="urn:microsoft.com/office/officeart/2005/8/layout/vList6"/>
    <dgm:cxn modelId="{059BAFF1-BDD0-4D36-A5D8-A80156AD6E07}" srcId="{C699E388-8003-4EFE-ACDE-522B16775C8F}" destId="{FF4CA78D-0FE1-47DC-8E87-67467C6465B4}" srcOrd="0" destOrd="0" parTransId="{1DA59DC0-5F70-48CF-A6E8-7DB0DB0AC4C8}" sibTransId="{D89F9C36-B0EB-4C39-BA94-18A842CCAB0D}"/>
    <dgm:cxn modelId="{5A69B88F-765A-4C47-9A41-77FBFEFBBC12}" type="presOf" srcId="{7221CE1D-0DEF-4726-B222-626A2BE99CB0}" destId="{BC9AA2DB-0B8F-43B1-AEA1-7828E5F03A60}" srcOrd="0" destOrd="0" presId="urn:microsoft.com/office/officeart/2005/8/layout/vList6"/>
    <dgm:cxn modelId="{1D93B519-CFDD-4147-B2EE-6F686A4B3A8B}" type="presOf" srcId="{7E26D2C4-4D49-4E83-95B6-23E1918F3420}" destId="{A990FAC6-662F-4003-8DF1-85410ED6A9DA}" srcOrd="0" destOrd="0" presId="urn:microsoft.com/office/officeart/2005/8/layout/vList6"/>
    <dgm:cxn modelId="{63421129-0DF6-4D7A-ADDA-30F54D179EC3}" srcId="{E4FBF940-295D-4CCA-96BA-0FF70A56DDCA}" destId="{C699E388-8003-4EFE-ACDE-522B16775C8F}" srcOrd="1" destOrd="0" parTransId="{B616AD38-CDB9-48A3-9F45-97025DE80EEB}" sibTransId="{911A44A2-8F24-4FBC-AC43-1CACE753BE67}"/>
    <dgm:cxn modelId="{A4F0043F-8095-49C4-9D5E-B605AD439ADA}" srcId="{E4FBF940-295D-4CCA-96BA-0FF70A56DDCA}" destId="{BC23EC98-DC97-4602-9423-F57B744D133E}" srcOrd="0" destOrd="0" parTransId="{2A95662F-8898-461C-A39B-FF5372E2A094}" sibTransId="{E9B8F04D-F347-4D9B-A935-58119FC5A5B7}"/>
    <dgm:cxn modelId="{0350F8AA-0172-4DEF-8C1B-12A72D4E8C02}" type="presOf" srcId="{B629C0FE-6C81-4EEF-9FF5-383DCDFDB019}" destId="{073BF7AF-EC78-47C8-8318-131916541A57}" srcOrd="0" destOrd="0" presId="urn:microsoft.com/office/officeart/2005/8/layout/vList6"/>
    <dgm:cxn modelId="{138ABDFB-B122-4098-9F0F-BB5B371A108B}" type="presParOf" srcId="{F9C8E545-D931-4555-AAD4-097B91F52D31}" destId="{1F398BC4-3A6C-40B7-A565-7787C3E58366}" srcOrd="0" destOrd="0" presId="urn:microsoft.com/office/officeart/2005/8/layout/vList6"/>
    <dgm:cxn modelId="{E40F14A8-7EEF-48FB-A5A0-D5133F378DA2}" type="presParOf" srcId="{1F398BC4-3A6C-40B7-A565-7787C3E58366}" destId="{3904C765-5A81-40AB-915F-57CF2738AAB6}" srcOrd="0" destOrd="0" presId="urn:microsoft.com/office/officeart/2005/8/layout/vList6"/>
    <dgm:cxn modelId="{9AC2C94D-77AA-462A-B1F3-BDA67031EAC5}" type="presParOf" srcId="{1F398BC4-3A6C-40B7-A565-7787C3E58366}" destId="{073BF7AF-EC78-47C8-8318-131916541A57}" srcOrd="1" destOrd="0" presId="urn:microsoft.com/office/officeart/2005/8/layout/vList6"/>
    <dgm:cxn modelId="{F4158971-79B1-41D0-A489-1D1467BCE298}" type="presParOf" srcId="{F9C8E545-D931-4555-AAD4-097B91F52D31}" destId="{9A722929-0E9F-4A10-9186-F8BD42D18160}" srcOrd="1" destOrd="0" presId="urn:microsoft.com/office/officeart/2005/8/layout/vList6"/>
    <dgm:cxn modelId="{0B8657C0-8110-40DF-9EFA-AF99394BFECB}" type="presParOf" srcId="{F9C8E545-D931-4555-AAD4-097B91F52D31}" destId="{D6D929CE-C167-4EDE-A4AA-973176F9AC54}" srcOrd="2" destOrd="0" presId="urn:microsoft.com/office/officeart/2005/8/layout/vList6"/>
    <dgm:cxn modelId="{D3AC06F8-E53E-44CC-85A7-B529B0EF9CC8}" type="presParOf" srcId="{D6D929CE-C167-4EDE-A4AA-973176F9AC54}" destId="{EC70497C-5194-4441-99BD-28D9D0018D18}" srcOrd="0" destOrd="0" presId="urn:microsoft.com/office/officeart/2005/8/layout/vList6"/>
    <dgm:cxn modelId="{E1F5629A-3E8B-472F-A2BE-F948E8760F12}" type="presParOf" srcId="{D6D929CE-C167-4EDE-A4AA-973176F9AC54}" destId="{C4510D61-3642-4C43-9767-0C2F5D175CE0}" srcOrd="1" destOrd="0" presId="urn:microsoft.com/office/officeart/2005/8/layout/vList6"/>
    <dgm:cxn modelId="{0DF8CC7C-F028-4CAC-9DBC-39E60713C78D}" type="presParOf" srcId="{F9C8E545-D931-4555-AAD4-097B91F52D31}" destId="{56A57FFE-F9DF-4F26-8CE0-CAA1ACF28FC3}" srcOrd="3" destOrd="0" presId="urn:microsoft.com/office/officeart/2005/8/layout/vList6"/>
    <dgm:cxn modelId="{00C0B4CC-10E0-4043-AA8B-B3D48BAFDAD8}" type="presParOf" srcId="{F9C8E545-D931-4555-AAD4-097B91F52D31}" destId="{50B4C658-DC2F-486B-9E21-106BC22A3C99}" srcOrd="4" destOrd="0" presId="urn:microsoft.com/office/officeart/2005/8/layout/vList6"/>
    <dgm:cxn modelId="{421E2793-7F5E-40DA-BAB2-7273CF79C8B4}" type="presParOf" srcId="{50B4C658-DC2F-486B-9E21-106BC22A3C99}" destId="{A990FAC6-662F-4003-8DF1-85410ED6A9DA}" srcOrd="0" destOrd="0" presId="urn:microsoft.com/office/officeart/2005/8/layout/vList6"/>
    <dgm:cxn modelId="{D334B5EF-934E-47EB-A76C-82096825CF70}" type="presParOf" srcId="{50B4C658-DC2F-486B-9E21-106BC22A3C99}" destId="{8936CAA9-B0A3-4481-BBBD-E0FDD3CBFDEE}" srcOrd="1" destOrd="0" presId="urn:microsoft.com/office/officeart/2005/8/layout/vList6"/>
    <dgm:cxn modelId="{3806ABD3-2AEB-4084-A157-573FE57F0AEF}" type="presParOf" srcId="{F9C8E545-D931-4555-AAD4-097B91F52D31}" destId="{29CC0DF7-B1F9-4B26-A96A-1841E8D133F4}" srcOrd="5" destOrd="0" presId="urn:microsoft.com/office/officeart/2005/8/layout/vList6"/>
    <dgm:cxn modelId="{80AC01AF-1172-4A22-B684-71E16198773F}" type="presParOf" srcId="{F9C8E545-D931-4555-AAD4-097B91F52D31}" destId="{FE2CE005-65F9-4250-9460-F7A24A273349}" srcOrd="6" destOrd="0" presId="urn:microsoft.com/office/officeart/2005/8/layout/vList6"/>
    <dgm:cxn modelId="{1080D91E-4E25-4F4B-980D-037C4240CC20}" type="presParOf" srcId="{FE2CE005-65F9-4250-9460-F7A24A273349}" destId="{BC9AA2DB-0B8F-43B1-AEA1-7828E5F03A60}" srcOrd="0" destOrd="0" presId="urn:microsoft.com/office/officeart/2005/8/layout/vList6"/>
    <dgm:cxn modelId="{22FB128E-EEFA-4966-BC40-D400B79E778B}" type="presParOf" srcId="{FE2CE005-65F9-4250-9460-F7A24A273349}" destId="{E68A7FD0-F96A-4EA2-A251-8669345B24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21E33-A896-43BF-AEAF-99826B2E159B}">
      <dsp:nvSpPr>
        <dsp:cNvPr id="0" name=""/>
        <dsp:cNvSpPr/>
      </dsp:nvSpPr>
      <dsp:spPr>
        <a:xfrm rot="10800000">
          <a:off x="1889047" y="8630"/>
          <a:ext cx="6405559" cy="96762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Привлечь представителей рынка труда городов Яровое и Славгород к участию в реализации проекта</a:t>
          </a:r>
        </a:p>
      </dsp:txBody>
      <dsp:txXfrm rot="10800000">
        <a:off x="1889047" y="8630"/>
        <a:ext cx="6405559" cy="967620"/>
      </dsp:txXfrm>
    </dsp:sp>
    <dsp:sp modelId="{DA59C99D-D1C9-4933-A1CF-4D13770E2478}">
      <dsp:nvSpPr>
        <dsp:cNvPr id="0" name=""/>
        <dsp:cNvSpPr/>
      </dsp:nvSpPr>
      <dsp:spPr>
        <a:xfrm>
          <a:off x="169276" y="0"/>
          <a:ext cx="1671022" cy="967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3A102-22DA-4B0C-BDD3-75BC687FFDE4}">
      <dsp:nvSpPr>
        <dsp:cNvPr id="0" name=""/>
        <dsp:cNvSpPr/>
      </dsp:nvSpPr>
      <dsp:spPr>
        <a:xfrm rot="10800000">
          <a:off x="1635594" y="1268179"/>
          <a:ext cx="6657333" cy="154939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непосредственным участием работодателей</a:t>
          </a:r>
        </a:p>
      </dsp:txBody>
      <dsp:txXfrm rot="10800000">
        <a:off x="1635594" y="1268179"/>
        <a:ext cx="6657333" cy="1549392"/>
      </dsp:txXfrm>
    </dsp:sp>
    <dsp:sp modelId="{2229BD2A-7167-4B8F-991B-2BDDB72EFF9A}">
      <dsp:nvSpPr>
        <dsp:cNvPr id="0" name=""/>
        <dsp:cNvSpPr/>
      </dsp:nvSpPr>
      <dsp:spPr>
        <a:xfrm>
          <a:off x="200151" y="1493790"/>
          <a:ext cx="1382758" cy="9676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45F8-5308-44DB-A705-016510CCA47B}">
      <dsp:nvSpPr>
        <dsp:cNvPr id="0" name=""/>
        <dsp:cNvSpPr/>
      </dsp:nvSpPr>
      <dsp:spPr>
        <a:xfrm rot="10800000">
          <a:off x="2076918" y="3035981"/>
          <a:ext cx="6167355" cy="89090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Повысить интерес обучающихся к проектной деятельности</a:t>
          </a:r>
        </a:p>
      </dsp:txBody>
      <dsp:txXfrm rot="10800000">
        <a:off x="2076918" y="3035981"/>
        <a:ext cx="6167355" cy="890907"/>
      </dsp:txXfrm>
    </dsp:sp>
    <dsp:sp modelId="{6E010924-5F7E-4735-9C96-C49D8EC5125C}">
      <dsp:nvSpPr>
        <dsp:cNvPr id="0" name=""/>
        <dsp:cNvSpPr/>
      </dsp:nvSpPr>
      <dsp:spPr>
        <a:xfrm>
          <a:off x="98276" y="3095538"/>
          <a:ext cx="1932125" cy="9676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DFADF-EAEB-4F58-94B7-1DB21626EA61}">
      <dsp:nvSpPr>
        <dsp:cNvPr id="0" name=""/>
        <dsp:cNvSpPr/>
      </dsp:nvSpPr>
      <dsp:spPr>
        <a:xfrm>
          <a:off x="171449" y="0"/>
          <a:ext cx="1943100" cy="14224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0D794-56F3-4E67-821F-EED5F94A7C66}">
      <dsp:nvSpPr>
        <dsp:cNvPr id="0" name=""/>
        <dsp:cNvSpPr/>
      </dsp:nvSpPr>
      <dsp:spPr>
        <a:xfrm>
          <a:off x="56703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B050"/>
              </a:solidFill>
            </a:rPr>
            <a:t>15</a:t>
          </a:r>
        </a:p>
      </dsp:txBody>
      <dsp:txXfrm>
        <a:off x="56703" y="426720"/>
        <a:ext cx="685800" cy="568960"/>
      </dsp:txXfrm>
    </dsp:sp>
    <dsp:sp modelId="{FE5D2DAE-ACE6-41D9-A75E-CA8E9CD9B4EB}">
      <dsp:nvSpPr>
        <dsp:cNvPr id="0" name=""/>
        <dsp:cNvSpPr/>
      </dsp:nvSpPr>
      <dsp:spPr>
        <a:xfrm>
          <a:off x="774699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</a:rPr>
            <a:t>25</a:t>
          </a:r>
        </a:p>
      </dsp:txBody>
      <dsp:txXfrm>
        <a:off x="774699" y="426720"/>
        <a:ext cx="685800" cy="568960"/>
      </dsp:txXfrm>
    </dsp:sp>
    <dsp:sp modelId="{B573162D-409C-4376-86FC-6AC334579874}">
      <dsp:nvSpPr>
        <dsp:cNvPr id="0" name=""/>
        <dsp:cNvSpPr/>
      </dsp:nvSpPr>
      <dsp:spPr>
        <a:xfrm>
          <a:off x="1543496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</a:rPr>
            <a:t>50</a:t>
          </a:r>
        </a:p>
      </dsp:txBody>
      <dsp:txXfrm>
        <a:off x="1543496" y="426720"/>
        <a:ext cx="685800" cy="56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A3A43-1A97-4F4B-8BD4-2BE1DC06593C}">
      <dsp:nvSpPr>
        <dsp:cNvPr id="0" name=""/>
        <dsp:cNvSpPr/>
      </dsp:nvSpPr>
      <dsp:spPr>
        <a:xfrm rot="16200000">
          <a:off x="-395140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B050"/>
              </a:solidFill>
            </a:rPr>
            <a:t>13</a:t>
          </a:r>
        </a:p>
      </dsp:txBody>
      <dsp:txXfrm rot="16200000">
        <a:off x="-395140" y="395392"/>
        <a:ext cx="1447800" cy="657014"/>
      </dsp:txXfrm>
    </dsp:sp>
    <dsp:sp modelId="{3D28E2A0-A29F-429C-A852-59579A596F9A}">
      <dsp:nvSpPr>
        <dsp:cNvPr id="0" name=""/>
        <dsp:cNvSpPr/>
      </dsp:nvSpPr>
      <dsp:spPr>
        <a:xfrm rot="16200000">
          <a:off x="311149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2060"/>
              </a:solidFill>
            </a:rPr>
            <a:t>20</a:t>
          </a:r>
        </a:p>
      </dsp:txBody>
      <dsp:txXfrm rot="16200000">
        <a:off x="311149" y="395392"/>
        <a:ext cx="1447800" cy="657014"/>
      </dsp:txXfrm>
    </dsp:sp>
    <dsp:sp modelId="{46E16BCB-BFC2-4CC0-8272-DA96EAF86BE3}">
      <dsp:nvSpPr>
        <dsp:cNvPr id="0" name=""/>
        <dsp:cNvSpPr/>
      </dsp:nvSpPr>
      <dsp:spPr>
        <a:xfrm rot="16200000">
          <a:off x="1017440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2060"/>
              </a:solidFill>
            </a:rPr>
            <a:t>30</a:t>
          </a:r>
        </a:p>
      </dsp:txBody>
      <dsp:txXfrm rot="16200000">
        <a:off x="1017440" y="395392"/>
        <a:ext cx="1447800" cy="6570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BF7AF-EC78-47C8-8318-131916541A57}">
      <dsp:nvSpPr>
        <dsp:cNvPr id="0" name=""/>
        <dsp:cNvSpPr/>
      </dsp:nvSpPr>
      <dsp:spPr>
        <a:xfrm>
          <a:off x="3592658" y="0"/>
          <a:ext cx="5059813" cy="1370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Разъяснение  п</a:t>
          </a:r>
          <a:r>
            <a:rPr lang="ru-RU" sz="1800" b="1" i="0" kern="120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kern="1200" dirty="0"/>
        </a:p>
      </dsp:txBody>
      <dsp:txXfrm>
        <a:off x="3592658" y="0"/>
        <a:ext cx="5059813" cy="1370611"/>
      </dsp:txXfrm>
    </dsp:sp>
    <dsp:sp modelId="{3904C765-5A81-40AB-915F-57CF2738AAB6}">
      <dsp:nvSpPr>
        <dsp:cNvPr id="0" name=""/>
        <dsp:cNvSpPr/>
      </dsp:nvSpPr>
      <dsp:spPr>
        <a:xfrm>
          <a:off x="426" y="151918"/>
          <a:ext cx="3600732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1800" kern="1200" dirty="0"/>
        </a:p>
      </dsp:txBody>
      <dsp:txXfrm>
        <a:off x="426" y="151918"/>
        <a:ext cx="3600732" cy="1067147"/>
      </dsp:txXfrm>
    </dsp:sp>
    <dsp:sp modelId="{C4510D61-3642-4C43-9767-0C2F5D175CE0}">
      <dsp:nvSpPr>
        <dsp:cNvPr id="0" name=""/>
        <dsp:cNvSpPr/>
      </dsp:nvSpPr>
      <dsp:spPr>
        <a:xfrm>
          <a:off x="3630126" y="1377927"/>
          <a:ext cx="5029363" cy="1447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sp:txBody>
      <dsp:txXfrm>
        <a:off x="3630126" y="1377927"/>
        <a:ext cx="5029363" cy="1447083"/>
      </dsp:txXfrm>
    </dsp:sp>
    <dsp:sp modelId="{EC70497C-5194-4441-99BD-28D9D0018D18}">
      <dsp:nvSpPr>
        <dsp:cNvPr id="0" name=""/>
        <dsp:cNvSpPr/>
      </dsp:nvSpPr>
      <dsp:spPr>
        <a:xfrm>
          <a:off x="29068" y="1522626"/>
          <a:ext cx="3628216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1800" kern="1200" dirty="0"/>
        </a:p>
      </dsp:txBody>
      <dsp:txXfrm>
        <a:off x="29068" y="1522626"/>
        <a:ext cx="3628216" cy="1067147"/>
      </dsp:txXfrm>
    </dsp:sp>
    <dsp:sp modelId="{8936CAA9-B0A3-4481-BBBD-E0FDD3CBFDEE}">
      <dsp:nvSpPr>
        <dsp:cNvPr id="0" name=""/>
        <dsp:cNvSpPr/>
      </dsp:nvSpPr>
      <dsp:spPr>
        <a:xfrm>
          <a:off x="3743687" y="2825704"/>
          <a:ext cx="4917712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0FAC6-662F-4003-8DF1-85410ED6A9DA}">
      <dsp:nvSpPr>
        <dsp:cNvPr id="0" name=""/>
        <dsp:cNvSpPr/>
      </dsp:nvSpPr>
      <dsp:spPr>
        <a:xfrm>
          <a:off x="9686" y="2856651"/>
          <a:ext cx="3739953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9686" y="2856651"/>
        <a:ext cx="3739953" cy="1067147"/>
      </dsp:txXfrm>
    </dsp:sp>
    <dsp:sp modelId="{E68A7FD0-F96A-4EA2-A251-8669345B244F}">
      <dsp:nvSpPr>
        <dsp:cNvPr id="0" name=""/>
        <dsp:cNvSpPr/>
      </dsp:nvSpPr>
      <dsp:spPr>
        <a:xfrm>
          <a:off x="3687861" y="4298122"/>
          <a:ext cx="4973538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AA2DB-0B8F-43B1-AEA1-7828E5F03A60}">
      <dsp:nvSpPr>
        <dsp:cNvPr id="0" name=""/>
        <dsp:cNvSpPr/>
      </dsp:nvSpPr>
      <dsp:spPr>
        <a:xfrm>
          <a:off x="0" y="4159713"/>
          <a:ext cx="3685192" cy="1369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4159713"/>
        <a:ext cx="3685192" cy="136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41.svg"/><Relationship Id="rId4" Type="http://schemas.openxmlformats.org/officeDocument/2006/relationships/image" Target="../media/image28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50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chart" Target="../charts/chart2.xml"/><Relationship Id="rId18" Type="http://schemas.openxmlformats.org/officeDocument/2006/relationships/image" Target="../media/image43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hart" Target="../charts/chart1.xml"/><Relationship Id="rId1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41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86;&#1092;&#1089;&#1090;&#1072;&#1078;&#1080;&#1088;&#1086;&#1074;&#1082;&#1080;.&#1088;&#1092;/cases/?industry=48&amp;industry_detail=0&amp;partner=0&amp;region=82&amp;set_filter=Y" TargetMode="External"/><Relationship Id="rId2" Type="http://schemas.openxmlformats.org/officeDocument/2006/relationships/hyperlink" Target="http://yarpoliteh.edu22.info/index.php/submit-a-weblink/regionalnaya-innovatsionnaya-ploshchadka-2020-202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24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yarpoliteh.edu22.info/index.php/submit-a-weblink/regionalnaya-innovatsionnaya-ploshchadka-2020-202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3889" y="3238689"/>
            <a:ext cx="4590288" cy="2102459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Кейс – технология в курсовом и дипломном проектировании как инструмент повышения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качества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подготовки специалистов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2020 – 2022гг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endParaRPr lang="ru-RU" sz="2600" b="1" dirty="0">
              <a:solidFill>
                <a:schemeClr val="bg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6001004"/>
            <a:ext cx="2532888" cy="476186"/>
          </a:xfrm>
        </p:spPr>
        <p:txBody>
          <a:bodyPr/>
          <a:lstStyle/>
          <a:p>
            <a:r>
              <a:rPr lang="ru-RU" b="1" dirty="0"/>
              <a:t>Яровое</a:t>
            </a:r>
            <a:r>
              <a:rPr lang="ru-RU" dirty="0"/>
              <a:t> </a:t>
            </a:r>
            <a:r>
              <a:rPr lang="ru-RU" b="1" dirty="0"/>
              <a:t>2020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190500"/>
            <a:ext cx="724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КГБПОУ «</a:t>
            </a:r>
            <a:r>
              <a:rPr lang="ru-RU" sz="2000" dirty="0" err="1">
                <a:latin typeface="Arial Black" pitchFamily="34" charset="0"/>
              </a:rPr>
              <a:t>Яровской</a:t>
            </a:r>
            <a:r>
              <a:rPr lang="ru-RU" sz="2000" dirty="0">
                <a:latin typeface="Arial Black" pitchFamily="34" charset="0"/>
              </a:rPr>
              <a:t> политехнический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D36A0D-7DEB-4435-848A-E9371A91B2C7}"/>
              </a:ext>
            </a:extLst>
          </p:cNvPr>
          <p:cNvSpPr/>
          <p:nvPr/>
        </p:nvSpPr>
        <p:spPr>
          <a:xfrm>
            <a:off x="1243033" y="1797895"/>
            <a:ext cx="6748175" cy="4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E0E62-4ACC-42B1-ADFB-23C1B0E6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" y="102919"/>
            <a:ext cx="7886700" cy="8966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A5C4F3-3CA9-49A4-B0BF-3B65DB02D24A}"/>
              </a:ext>
            </a:extLst>
          </p:cNvPr>
          <p:cNvSpPr/>
          <p:nvPr/>
        </p:nvSpPr>
        <p:spPr>
          <a:xfrm>
            <a:off x="1221469" y="1854278"/>
            <a:ext cx="6807077" cy="341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black"/>
                </a:solidFill>
              </a:rPr>
              <a:t>Повысить интерес обучающихся к проектной деятельности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F24F1F-7DA7-45A8-8055-559468894904}"/>
              </a:ext>
            </a:extLst>
          </p:cNvPr>
          <p:cNvSpPr/>
          <p:nvPr/>
        </p:nvSpPr>
        <p:spPr>
          <a:xfrm>
            <a:off x="678820" y="2551309"/>
            <a:ext cx="2771869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мероприятия по повышению мотивации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923FD2-0935-4B52-8051-D7DAD8B7B79B}"/>
              </a:ext>
            </a:extLst>
          </p:cNvPr>
          <p:cNvSpPr/>
          <p:nvPr/>
        </p:nvSpPr>
        <p:spPr>
          <a:xfrm>
            <a:off x="5211206" y="2571380"/>
            <a:ext cx="2841278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трансляция результатов проектной деятельности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41A20-0C44-4324-B53B-219480547A09}"/>
              </a:ext>
            </a:extLst>
          </p:cNvPr>
          <p:cNvSpPr/>
          <p:nvPr/>
        </p:nvSpPr>
        <p:spPr>
          <a:xfrm>
            <a:off x="358897" y="3482081"/>
            <a:ext cx="758036" cy="315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организация эффективной практики обучающихся, наставничество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F434799-FEE5-46C3-9C02-677938423CA8}"/>
              </a:ext>
            </a:extLst>
          </p:cNvPr>
          <p:cNvSpPr/>
          <p:nvPr/>
        </p:nvSpPr>
        <p:spPr>
          <a:xfrm>
            <a:off x="2261077" y="3477247"/>
            <a:ext cx="568507" cy="316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стажировки и трудоустройство на предприятиях – партнёрах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F92A1D-41CB-47AB-A217-A50C5E134318}"/>
              </a:ext>
            </a:extLst>
          </p:cNvPr>
          <p:cNvSpPr/>
          <p:nvPr/>
        </p:nvSpPr>
        <p:spPr>
          <a:xfrm>
            <a:off x="1395167" y="3485420"/>
            <a:ext cx="533204" cy="3156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базы кейсов местных работодателей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72F5D5-E61E-4CBD-A601-9119E23796D1}"/>
              </a:ext>
            </a:extLst>
          </p:cNvPr>
          <p:cNvSpPr/>
          <p:nvPr/>
        </p:nvSpPr>
        <p:spPr>
          <a:xfrm>
            <a:off x="3126540" y="3500285"/>
            <a:ext cx="568507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Участие в федеральном проекте </a:t>
            </a:r>
            <a:r>
              <a:rPr lang="ru-RU" sz="1600" dirty="0" err="1">
                <a:solidFill>
                  <a:schemeClr val="tx1"/>
                </a:solidFill>
              </a:rPr>
              <a:t>Профстажировки</a:t>
            </a:r>
            <a:r>
              <a:rPr lang="ru-RU" sz="1600" dirty="0">
                <a:solidFill>
                  <a:schemeClr val="tx1"/>
                </a:solidFill>
              </a:rPr>
              <a:t> 2.0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50B09C-D2E8-465C-BD1D-92807F149FA0}"/>
              </a:ext>
            </a:extLst>
          </p:cNvPr>
          <p:cNvSpPr/>
          <p:nvPr/>
        </p:nvSpPr>
        <p:spPr>
          <a:xfrm>
            <a:off x="4976469" y="3477247"/>
            <a:ext cx="777558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представление лучших работ на ежегодной научно – практической конференции техникум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A33D26-3558-4AB7-8C48-02CD128A7646}"/>
              </a:ext>
            </a:extLst>
          </p:cNvPr>
          <p:cNvSpPr/>
          <p:nvPr/>
        </p:nvSpPr>
        <p:spPr>
          <a:xfrm>
            <a:off x="7286053" y="3482081"/>
            <a:ext cx="820141" cy="313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трансляция результатов инновационной деятельности в сети интернет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EBFC5F1-714E-461E-8AAB-E5D7BB368491}"/>
              </a:ext>
            </a:extLst>
          </p:cNvPr>
          <p:cNvCxnSpPr>
            <a:cxnSpLocks/>
          </p:cNvCxnSpPr>
          <p:nvPr/>
        </p:nvCxnSpPr>
        <p:spPr>
          <a:xfrm flipV="1">
            <a:off x="845459" y="3222394"/>
            <a:ext cx="2470618" cy="162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AED7E2D-C20F-421A-AF4E-CE4DF5389CC1}"/>
              </a:ext>
            </a:extLst>
          </p:cNvPr>
          <p:cNvCxnSpPr>
            <a:cxnSpLocks/>
          </p:cNvCxnSpPr>
          <p:nvPr/>
        </p:nvCxnSpPr>
        <p:spPr>
          <a:xfrm>
            <a:off x="2064754" y="3073423"/>
            <a:ext cx="0" cy="183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CA87251D-78A4-4FD4-A39A-E0F1EF794DA1}"/>
              </a:ext>
            </a:extLst>
          </p:cNvPr>
          <p:cNvCxnSpPr>
            <a:cxnSpLocks/>
          </p:cNvCxnSpPr>
          <p:nvPr/>
        </p:nvCxnSpPr>
        <p:spPr>
          <a:xfrm>
            <a:off x="6697868" y="3058836"/>
            <a:ext cx="16429" cy="174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DA725CC4-51D4-4F07-A3EE-922CAD74DAA8}"/>
              </a:ext>
            </a:extLst>
          </p:cNvPr>
          <p:cNvCxnSpPr>
            <a:cxnSpLocks/>
          </p:cNvCxnSpPr>
          <p:nvPr/>
        </p:nvCxnSpPr>
        <p:spPr>
          <a:xfrm flipH="1">
            <a:off x="834027" y="3247445"/>
            <a:ext cx="11432" cy="2204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D2C7AE2E-969A-404F-AC42-E35CCBF9A31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545331" y="3228982"/>
            <a:ext cx="7338" cy="24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D301E66F-89DE-4149-A73E-4D378247720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661769" y="3247445"/>
            <a:ext cx="3530" cy="237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F931A148-401A-43E3-A1CD-3418CF193600}"/>
              </a:ext>
            </a:extLst>
          </p:cNvPr>
          <p:cNvCxnSpPr>
            <a:cxnSpLocks/>
          </p:cNvCxnSpPr>
          <p:nvPr/>
        </p:nvCxnSpPr>
        <p:spPr>
          <a:xfrm>
            <a:off x="3316077" y="3228982"/>
            <a:ext cx="0" cy="238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1C71FE0F-9B6C-4E85-A752-3A3A2CF8E12B}"/>
              </a:ext>
            </a:extLst>
          </p:cNvPr>
          <p:cNvCxnSpPr>
            <a:cxnSpLocks/>
          </p:cNvCxnSpPr>
          <p:nvPr/>
        </p:nvCxnSpPr>
        <p:spPr>
          <a:xfrm>
            <a:off x="5569632" y="3254804"/>
            <a:ext cx="0" cy="205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79712164-24C4-4FC0-8976-5BE6C4D7AAD7}"/>
              </a:ext>
            </a:extLst>
          </p:cNvPr>
          <p:cNvCxnSpPr>
            <a:cxnSpLocks/>
          </p:cNvCxnSpPr>
          <p:nvPr/>
        </p:nvCxnSpPr>
        <p:spPr>
          <a:xfrm>
            <a:off x="7702432" y="3256521"/>
            <a:ext cx="11276" cy="225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xmlns="" id="{3DF7E294-270B-4C32-A14C-A2DD4002645A}"/>
              </a:ext>
            </a:extLst>
          </p:cNvPr>
          <p:cNvSpPr/>
          <p:nvPr/>
        </p:nvSpPr>
        <p:spPr>
          <a:xfrm>
            <a:off x="2051384" y="2272556"/>
            <a:ext cx="158541" cy="2988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xmlns="" id="{39AF1A5F-C220-4CBB-A0D4-BBFBF39257FA}"/>
              </a:ext>
            </a:extLst>
          </p:cNvPr>
          <p:cNvSpPr/>
          <p:nvPr/>
        </p:nvSpPr>
        <p:spPr>
          <a:xfrm>
            <a:off x="6473304" y="2272556"/>
            <a:ext cx="158541" cy="2988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F86606C-4657-479F-906B-327EE3420E62}"/>
              </a:ext>
            </a:extLst>
          </p:cNvPr>
          <p:cNvCxnSpPr>
            <a:cxnSpLocks/>
          </p:cNvCxnSpPr>
          <p:nvPr/>
        </p:nvCxnSpPr>
        <p:spPr>
          <a:xfrm>
            <a:off x="5576935" y="3259249"/>
            <a:ext cx="2131135" cy="10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3D15B219-F89B-4A9B-9302-B8D46D496D7A}"/>
              </a:ext>
            </a:extLst>
          </p:cNvPr>
          <p:cNvSpPr/>
          <p:nvPr/>
        </p:nvSpPr>
        <p:spPr>
          <a:xfrm>
            <a:off x="6214608" y="3485420"/>
            <a:ext cx="748086" cy="3100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участие во внешних научно – исследовательских студенческих мероприятиях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A78A0CE9-3E5E-4692-BAD4-01417105972E}"/>
              </a:ext>
            </a:extLst>
          </p:cNvPr>
          <p:cNvCxnSpPr>
            <a:cxnSpLocks/>
          </p:cNvCxnSpPr>
          <p:nvPr/>
        </p:nvCxnSpPr>
        <p:spPr>
          <a:xfrm>
            <a:off x="6696342" y="3268301"/>
            <a:ext cx="9741" cy="2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0" name="Рисунок 109" descr="Пьедестал">
            <a:extLst>
              <a:ext uri="{FF2B5EF4-FFF2-40B4-BE49-F238E27FC236}">
                <a16:creationId xmlns:a16="http://schemas.microsoft.com/office/drawing/2014/main" xmlns="" id="{49131397-4323-41A6-A8FA-F007D21FD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3165" y="1533565"/>
            <a:ext cx="972409" cy="883732"/>
          </a:xfrm>
          <a:prstGeom prst="rect">
            <a:avLst/>
          </a:prstGeom>
        </p:spPr>
      </p:pic>
      <p:pic>
        <p:nvPicPr>
          <p:cNvPr id="112" name="Рисунок 111" descr="Кубок">
            <a:extLst>
              <a:ext uri="{FF2B5EF4-FFF2-40B4-BE49-F238E27FC236}">
                <a16:creationId xmlns:a16="http://schemas.microsoft.com/office/drawing/2014/main" xmlns="" id="{4A87611E-AC2B-44AE-83CB-BB351AAF7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93240" y="1560372"/>
            <a:ext cx="816746" cy="816746"/>
          </a:xfrm>
          <a:prstGeom prst="rect">
            <a:avLst/>
          </a:prstGeom>
        </p:spPr>
      </p:pic>
      <p:pic>
        <p:nvPicPr>
          <p:cNvPr id="66" name="Picture 2" descr="C:\Users\Home\Desktop\1562847272_13096-NOXDLL-e1493632212767.jpg">
            <a:extLst>
              <a:ext uri="{FF2B5EF4-FFF2-40B4-BE49-F238E27FC236}">
                <a16:creationId xmlns:a16="http://schemas.microsoft.com/office/drawing/2014/main" xmlns="" id="{4AD9FC6E-B91E-4705-8A30-FB42397C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694" y="65288"/>
            <a:ext cx="1747409" cy="119486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A9EB9274-02BD-449E-A0F0-2B57FFF7DD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245" y="2328939"/>
            <a:ext cx="1190106" cy="1190106"/>
          </a:xfrm>
          <a:prstGeom prst="rect">
            <a:avLst/>
          </a:prstGeom>
        </p:spPr>
      </p:pic>
      <p:pic>
        <p:nvPicPr>
          <p:cNvPr id="72" name="Рисунок 71" descr="Академическая шапочка">
            <a:extLst>
              <a:ext uri="{FF2B5EF4-FFF2-40B4-BE49-F238E27FC236}">
                <a16:creationId xmlns:a16="http://schemas.microsoft.com/office/drawing/2014/main" xmlns="" id="{DD8731EF-B8D4-427E-AC5F-0D8360FF25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95586" y="55334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39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BD780-90F9-4D50-916B-DAB9C5DD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73" y="310627"/>
            <a:ext cx="7886700" cy="5403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задаче 3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58E3E200-4CE8-4512-AAB1-0678F277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70088"/>
              </p:ext>
            </p:extLst>
          </p:nvPr>
        </p:nvGraphicFramePr>
        <p:xfrm>
          <a:off x="199747" y="1760984"/>
          <a:ext cx="8744505" cy="45510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4829">
                  <a:extLst>
                    <a:ext uri="{9D8B030D-6E8A-4147-A177-3AD203B41FA5}">
                      <a16:colId xmlns:a16="http://schemas.microsoft.com/office/drawing/2014/main" xmlns="" val="3703304709"/>
                    </a:ext>
                  </a:extLst>
                </a:gridCol>
                <a:gridCol w="5330243">
                  <a:extLst>
                    <a:ext uri="{9D8B030D-6E8A-4147-A177-3AD203B41FA5}">
                      <a16:colId xmlns:a16="http://schemas.microsoft.com/office/drawing/2014/main" xmlns="" val="2792888139"/>
                    </a:ext>
                  </a:extLst>
                </a:gridCol>
                <a:gridCol w="2869433">
                  <a:extLst>
                    <a:ext uri="{9D8B030D-6E8A-4147-A177-3AD203B41FA5}">
                      <a16:colId xmlns:a16="http://schemas.microsoft.com/office/drawing/2014/main" xmlns="" val="402896427"/>
                    </a:ext>
                  </a:extLst>
                </a:gridCol>
              </a:tblGrid>
              <a:tr h="559177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мероприятия проекта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ссылка на  материалы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83242497"/>
                  </a:ext>
                </a:extLst>
              </a:tr>
              <a:tr h="582838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наставничества во время производственной практики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71070467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трудоустройству выпускников техникума на предприятиях – партнерах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8519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студентов во второй и третьей волне федерального проекта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Профстажировки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Материалы стажерской практики</a:t>
                      </a:r>
                    </a:p>
                    <a:p>
                      <a:r>
                        <a:rPr lang="ru-RU" sz="1100" dirty="0"/>
                        <a:t>http://yarpoliteh.edu22.info/index.php/submit-a-weblink/regionalnaya-innovatsionnaya-ploshchadka-2020-2022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83395170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техникума «Профессиональное образование и научное творчество» с представлением лучших проектов обучающихся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http://yar-politeh.edu22.info/index.php/novosti/516-professionalnoe-obuchenie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59468776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краевой научно-практической конференции с международным участием образовательных организаций республики Казахстан «Студент, знания, творчество, карьера»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https://m.facebook.com/story.php?story_fbid=211153703653175&amp;id=100042756410581 </a:t>
                      </a:r>
                    </a:p>
                    <a:p>
                      <a:r>
                        <a:rPr lang="en-US" sz="1100" dirty="0"/>
                        <a:t>https://www.instagram.com/p/B-trTt-AKRr/?igshid=a1lju5o646dr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0897583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внешних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представлением исследовательских работ студентов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http://yar-politeh.edu22.info/index.php/novosti/526-konkurs-luchshij-predprinimatelskij-proekt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1938078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40E562-C499-4D1D-8875-0143B50E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183" y="152431"/>
            <a:ext cx="1729844" cy="8567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9970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E7567CF-85F5-4FC9-B094-B59063CF951D}"/>
              </a:ext>
            </a:extLst>
          </p:cNvPr>
          <p:cNvSpPr/>
          <p:nvPr/>
        </p:nvSpPr>
        <p:spPr>
          <a:xfrm>
            <a:off x="1040348" y="1571346"/>
            <a:ext cx="2981236" cy="506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Руководитель проекта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директор техникума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0638AE8-A82B-4CAE-80F2-D2559D79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4" y="45128"/>
            <a:ext cx="7886700" cy="83335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endParaRPr lang="ru-RU" dirty="0"/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7AF3FBB2-D8AD-4A5A-9E8D-48A7246D5C5A}"/>
              </a:ext>
            </a:extLst>
          </p:cNvPr>
          <p:cNvSpPr/>
          <p:nvPr/>
        </p:nvSpPr>
        <p:spPr>
          <a:xfrm>
            <a:off x="2898561" y="692457"/>
            <a:ext cx="4354495" cy="89664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анализ выполнения работ по проекту,  принятие управленческих решений, связанных с текущей деятельностью и изменениями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05F367D-223C-4EE9-868B-52265F6A9328}"/>
              </a:ext>
            </a:extLst>
          </p:cNvPr>
          <p:cNvSpPr/>
          <p:nvPr/>
        </p:nvSpPr>
        <p:spPr>
          <a:xfrm>
            <a:off x="8211845" y="1509203"/>
            <a:ext cx="630314" cy="4527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Партнёры проекта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предприятия городов Яровое и Славгород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D68A4F-FE10-40CA-A4E0-89B4E352218E}"/>
              </a:ext>
            </a:extLst>
          </p:cNvPr>
          <p:cNvSpPr/>
          <p:nvPr/>
        </p:nvSpPr>
        <p:spPr>
          <a:xfrm>
            <a:off x="4489882" y="2914090"/>
            <a:ext cx="2938508" cy="506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Ответственный за качество </a:t>
            </a:r>
            <a:r>
              <a:rPr lang="ru-RU" sz="1600" dirty="0">
                <a:solidFill>
                  <a:schemeClr val="tx1"/>
                </a:solidFill>
              </a:rPr>
              <a:t>заместитель директора по УМР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xmlns="" id="{BCFE7F57-41EE-40B4-A8A5-A10BE06559AD}"/>
              </a:ext>
            </a:extLst>
          </p:cNvPr>
          <p:cNvSpPr/>
          <p:nvPr/>
        </p:nvSpPr>
        <p:spPr>
          <a:xfrm>
            <a:off x="4532056" y="2013750"/>
            <a:ext cx="3488924" cy="75829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техническое ведение документации по проекту, планирование и координация работы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CAE0614-E8F4-4C0A-B0C8-535449F504E5}"/>
              </a:ext>
            </a:extLst>
          </p:cNvPr>
          <p:cNvSpPr/>
          <p:nvPr/>
        </p:nvSpPr>
        <p:spPr>
          <a:xfrm>
            <a:off x="739071" y="2914091"/>
            <a:ext cx="3062792" cy="759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участники проектной группы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06951F6E-92FE-458C-94B3-42AEA95A693E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21584" y="1782930"/>
            <a:ext cx="4147532" cy="414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6B0BD3-A773-45FC-A020-C981037D7DEF}"/>
              </a:ext>
            </a:extLst>
          </p:cNvPr>
          <p:cNvSpPr/>
          <p:nvPr/>
        </p:nvSpPr>
        <p:spPr>
          <a:xfrm>
            <a:off x="698557" y="4100724"/>
            <a:ext cx="683579" cy="2263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руководитель структурного подразделения по воспитательной рабо</a:t>
            </a:r>
            <a:r>
              <a:rPr lang="ru-RU" dirty="0">
                <a:solidFill>
                  <a:schemeClr val="tx1"/>
                </a:solidFill>
              </a:rPr>
              <a:t>те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F0067C6-D953-43AE-A437-89FEC8DE17A4}"/>
              </a:ext>
            </a:extLst>
          </p:cNvPr>
          <p:cNvSpPr/>
          <p:nvPr/>
        </p:nvSpPr>
        <p:spPr>
          <a:xfrm>
            <a:off x="2215809" y="4126804"/>
            <a:ext cx="630313" cy="2263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преподаватели – руководители исследовательских работ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7FF706B-B24C-411B-A72C-F54590BC34CA}"/>
              </a:ext>
            </a:extLst>
          </p:cNvPr>
          <p:cNvSpPr/>
          <p:nvPr/>
        </p:nvSpPr>
        <p:spPr>
          <a:xfrm>
            <a:off x="3069459" y="4116970"/>
            <a:ext cx="501600" cy="2263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куратор научного студенческого общества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C76399E-8D73-4030-AF5F-47EF8EFCF819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040347" y="3673131"/>
            <a:ext cx="13306" cy="427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4367FD41-0257-460D-8BDD-53DB6F982CC0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30966" y="3699211"/>
            <a:ext cx="13326" cy="427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BD9C8CEC-48E1-4DAE-B7CE-00EA805C837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320259" y="3689377"/>
            <a:ext cx="0" cy="427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9E27F72A-4D32-489D-B39E-BBCFD8BBC41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509602" y="2077373"/>
            <a:ext cx="21364" cy="8367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EF75E31-DA4E-46ED-A0D2-0C6E7228FB84}"/>
              </a:ext>
            </a:extLst>
          </p:cNvPr>
          <p:cNvSpPr/>
          <p:nvPr/>
        </p:nvSpPr>
        <p:spPr>
          <a:xfrm>
            <a:off x="4469907" y="4341168"/>
            <a:ext cx="2938508" cy="506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Эксперт проекта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заместитель директора по УПР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Облачко с текстом: овальное 29">
            <a:extLst>
              <a:ext uri="{FF2B5EF4-FFF2-40B4-BE49-F238E27FC236}">
                <a16:creationId xmlns:a16="http://schemas.microsoft.com/office/drawing/2014/main" xmlns="" id="{C02CB92C-9E76-4E90-8359-C83985559ADB}"/>
              </a:ext>
            </a:extLst>
          </p:cNvPr>
          <p:cNvSpPr/>
          <p:nvPr/>
        </p:nvSpPr>
        <p:spPr>
          <a:xfrm>
            <a:off x="4469907" y="3724188"/>
            <a:ext cx="3488924" cy="448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качество выполнения работ по проекту 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354C257D-E2B4-4246-9C61-EB963015B71B}"/>
              </a:ext>
            </a:extLst>
          </p:cNvPr>
          <p:cNvCxnSpPr>
            <a:cxnSpLocks/>
          </p:cNvCxnSpPr>
          <p:nvPr/>
        </p:nvCxnSpPr>
        <p:spPr>
          <a:xfrm flipH="1" flipV="1">
            <a:off x="3939461" y="2077373"/>
            <a:ext cx="1" cy="251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4D24159F-F0F7-4420-AEF4-1EE7F88495C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06175" y="4594182"/>
            <a:ext cx="5637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662E2042-534D-4805-A41B-A79F08631CC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801863" y="3167103"/>
            <a:ext cx="68801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0E3961E8-1C96-4CD3-AD2A-72A2C9172398}"/>
              </a:ext>
            </a:extLst>
          </p:cNvPr>
          <p:cNvCxnSpPr>
            <a:cxnSpLocks/>
          </p:cNvCxnSpPr>
          <p:nvPr/>
        </p:nvCxnSpPr>
        <p:spPr>
          <a:xfrm flipH="1">
            <a:off x="3604345" y="4594181"/>
            <a:ext cx="3018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Облачко с текстом: овальное 54">
            <a:extLst>
              <a:ext uri="{FF2B5EF4-FFF2-40B4-BE49-F238E27FC236}">
                <a16:creationId xmlns:a16="http://schemas.microsoft.com/office/drawing/2014/main" xmlns="" id="{958E8C67-DF9D-4E14-8443-0E9CC6031ABA}"/>
              </a:ext>
            </a:extLst>
          </p:cNvPr>
          <p:cNvSpPr/>
          <p:nvPr/>
        </p:nvSpPr>
        <p:spPr>
          <a:xfrm>
            <a:off x="8324" y="2199372"/>
            <a:ext cx="2405845" cy="66463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обеспечение достижения целей проекта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3754EA57-F3A4-47E5-8303-09EA09AD5A10}"/>
              </a:ext>
            </a:extLst>
          </p:cNvPr>
          <p:cNvCxnSpPr>
            <a:cxnSpLocks/>
          </p:cNvCxnSpPr>
          <p:nvPr/>
        </p:nvCxnSpPr>
        <p:spPr>
          <a:xfrm flipV="1">
            <a:off x="3801863" y="3562162"/>
            <a:ext cx="4409982" cy="66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" name="Рисунок 80" descr="Группа людей">
            <a:extLst>
              <a:ext uri="{FF2B5EF4-FFF2-40B4-BE49-F238E27FC236}">
                <a16:creationId xmlns:a16="http://schemas.microsoft.com/office/drawing/2014/main" xmlns="" id="{DEC5AA6D-3582-4782-869D-468C46A8B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0601" y="5176672"/>
            <a:ext cx="1430723" cy="1430723"/>
          </a:xfrm>
          <a:prstGeom prst="rect">
            <a:avLst/>
          </a:prstGeom>
        </p:spPr>
      </p:pic>
      <p:pic>
        <p:nvPicPr>
          <p:cNvPr id="83" name="Рисунок 82" descr="Чоканье">
            <a:extLst>
              <a:ext uri="{FF2B5EF4-FFF2-40B4-BE49-F238E27FC236}">
                <a16:creationId xmlns:a16="http://schemas.microsoft.com/office/drawing/2014/main" xmlns="" id="{9D442299-6D0B-4AB5-9793-6D3A8A36E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86586" y="6185676"/>
            <a:ext cx="672324" cy="67232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4C764400-0283-4D52-AB2D-D009EA67D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939" y="62086"/>
            <a:ext cx="1652353" cy="10954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F039ED1-8AA7-4393-8EAF-DB2DCE9354AA}"/>
              </a:ext>
            </a:extLst>
          </p:cNvPr>
          <p:cNvSpPr/>
          <p:nvPr/>
        </p:nvSpPr>
        <p:spPr>
          <a:xfrm>
            <a:off x="1538595" y="4108847"/>
            <a:ext cx="501600" cy="2263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старший мастер 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84117063-3E62-4620-BC02-4F5D7A9E3D42}"/>
              </a:ext>
            </a:extLst>
          </p:cNvPr>
          <p:cNvCxnSpPr>
            <a:cxnSpLocks/>
          </p:cNvCxnSpPr>
          <p:nvPr/>
        </p:nvCxnSpPr>
        <p:spPr>
          <a:xfrm flipH="1">
            <a:off x="1750538" y="3681254"/>
            <a:ext cx="13326" cy="427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87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38C773-B7B3-4E74-B4DF-FC796C8ED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25" y="1171852"/>
            <a:ext cx="3868340" cy="82411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Программа развития и РИП (задачи, реализуемые в том числе через инновационный проект)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E506539-69FD-434A-A0F4-80E0C4CFC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025" y="2106226"/>
            <a:ext cx="4199138" cy="459863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  качественного    профессионального    образования, путем увеличения количества конкурентоспособных на рынке труда и востребованных региональной экономикой выпускников и обеспечения к 2024 году  трудоустройства выпускников не менее 58%.</a:t>
            </a:r>
          </a:p>
          <a:p>
            <a:pPr marL="0" indent="0">
              <a:buNone/>
            </a:pPr>
            <a:r>
              <a:rPr lang="ru-RU" sz="17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увеличения к 2024 году количества выпускников, прошедших аттестацию с использованием механизма ДЭ до 27% 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трудоустройства выпускников не менее 58%.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Создание   условий   для   обеспечения доступности  профессионального         образования для различных категорий населения в соответствии с их образовательными потребностями, увеличив количество лиц, обучающихся по программам ПО, в том числе с использованием элек­тронного обучения и ИКТ, не менее чем 20 %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Совершенствование кадрового потенциала техникума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Выработка стратегии управления финансовыми ресурсами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Совершенствование качества воспитательного процесса, обеспечивающего </a:t>
            </a: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создание условий для развития личности обучающегося, владеющего общекультурными, профессиональными компетенциями, способного</a:t>
            </a: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к адаптации в современной социокультурной среде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7617AD9-2135-4A38-ABB0-467A93AEC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0039" y="1377312"/>
            <a:ext cx="3887391" cy="75508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Принципы устойчивого развития техникума, коррелирующие с содержанием инновационного проекта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6D7DDF1D-A80A-44D1-B6AF-59AF0893A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6059" y="2343705"/>
            <a:ext cx="3887391" cy="296514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Уверенное владение ситуацией о потребностях работодателей на локальном и региональном рынке труда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Изучение рынка образовательных услуг в целях обеспечения конкурентоспособности техникума.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Гибкость и мобильность образовательных программ, отвечающих потребностям работодателей.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Непрерывное повышение уровня профессионализма педагогов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на четырех уровнях: школа, образовательные организации СПО, работодатели, органы исполнительной власти.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Устойчивое финансовое положение техникума</a:t>
            </a:r>
          </a:p>
          <a:p>
            <a:pPr marL="0" lv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Устойчивое формирование положительного имиджа образовательной организации</a:t>
            </a:r>
            <a:r>
              <a:rPr lang="ru-RU" sz="1300" b="1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6F6E3B-05B4-4737-A643-989E2C6773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18" y="3463177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A9DE4D-0CB7-4B47-BA70-02C40BF11B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35253"/>
            <a:ext cx="493819" cy="402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C4F779-56BC-4F97-87BD-F6BF62E4D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904" y="5718870"/>
            <a:ext cx="493819" cy="402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AA2FAEE-A257-493A-B117-3CA9644378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130" y="2299885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5675F17-7FF0-4EE4-A0BF-AE5315317F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918" y="3659742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D92F09-2DDD-486B-A48F-1BEC13BB3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558" y="4810739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37162E7-4D30-4E24-9AF3-50287F8958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8182" y="4093637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B633E93-295A-44CA-8F39-183A8D80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22" y="81435"/>
            <a:ext cx="8840788" cy="75508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РИП в процессе развития  техникума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1C043AC-C231-4C32-A8CE-2BED431375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6729" y="5336438"/>
            <a:ext cx="1692484" cy="1440605"/>
          </a:xfrm>
          <a:prstGeom prst="rect">
            <a:avLst/>
          </a:prstGeom>
        </p:spPr>
      </p:pic>
      <p:pic>
        <p:nvPicPr>
          <p:cNvPr id="20" name="Picture 3" descr="C:\Users\Home\Desktop\Без названия (4).jpg">
            <a:extLst>
              <a:ext uri="{FF2B5EF4-FFF2-40B4-BE49-F238E27FC236}">
                <a16:creationId xmlns:a16="http://schemas.microsoft.com/office/drawing/2014/main" xmlns="" id="{CBC658AC-6CC7-4BF4-9521-3F06153A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491" y="430069"/>
            <a:ext cx="1464815" cy="126115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3221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078164"/>
              </p:ext>
            </p:extLst>
          </p:nvPr>
        </p:nvGraphicFramePr>
        <p:xfrm>
          <a:off x="-25651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50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016" y="105437"/>
            <a:ext cx="661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эффективности</a:t>
            </a:r>
          </a:p>
        </p:txBody>
      </p:sp>
      <p:sp>
        <p:nvSpPr>
          <p:cNvPr id="5" name=" 3"/>
          <p:cNvSpPr/>
          <p:nvPr/>
        </p:nvSpPr>
        <p:spPr>
          <a:xfrm>
            <a:off x="355600" y="2659062"/>
            <a:ext cx="1651000" cy="103187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ая прямоугольная выноска 5"/>
          <p:cNvSpPr/>
          <p:nvPr/>
        </p:nvSpPr>
        <p:spPr>
          <a:xfrm>
            <a:off x="152400" y="1441451"/>
            <a:ext cx="2019299" cy="10191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Количество предприятий и бизнес  партнеров, участников проекта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35000" y="3213100"/>
            <a:ext cx="114300" cy="1778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 flipV="1">
            <a:off x="1231900" y="2895600"/>
            <a:ext cx="203200" cy="1778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0100" y="33655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4300" y="30988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15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51100" y="1466851"/>
            <a:ext cx="2019299" cy="1019175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 курсовых и дипломных проектов выполненных по кейсам работодателей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439903103"/>
              </p:ext>
            </p:extLst>
          </p:nvPr>
        </p:nvGraphicFramePr>
        <p:xfrm>
          <a:off x="2260600" y="2641600"/>
          <a:ext cx="228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ая прямоугольная выноска 14"/>
          <p:cNvSpPr/>
          <p:nvPr/>
        </p:nvSpPr>
        <p:spPr>
          <a:xfrm>
            <a:off x="4737100" y="1466851"/>
            <a:ext cx="2019299" cy="10191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Количество студентов, принявших участие в проекте </a:t>
            </a:r>
            <a:r>
              <a:rPr lang="ru-RU" sz="1200" b="1" dirty="0" err="1">
                <a:solidFill>
                  <a:schemeClr val="tx1"/>
                </a:solidFill>
              </a:rPr>
              <a:t>Профстажировки</a:t>
            </a:r>
            <a:r>
              <a:rPr lang="ru-RU" sz="1200" b="1" dirty="0">
                <a:solidFill>
                  <a:schemeClr val="tx1"/>
                </a:solidFill>
              </a:rPr>
              <a:t> 2.0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169867316"/>
              </p:ext>
            </p:extLst>
          </p:nvPr>
        </p:nvGraphicFramePr>
        <p:xfrm>
          <a:off x="4686300" y="2603500"/>
          <a:ext cx="20701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Скругленная прямоугольная выноска 18"/>
          <p:cNvSpPr/>
          <p:nvPr/>
        </p:nvSpPr>
        <p:spPr>
          <a:xfrm>
            <a:off x="6946900" y="1479551"/>
            <a:ext cx="2019299" cy="1019175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студентов, трудоустроившихся на предприятиях – партнёрах по проекту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682270840"/>
              </p:ext>
            </p:extLst>
          </p:nvPr>
        </p:nvGraphicFramePr>
        <p:xfrm>
          <a:off x="6883400" y="2603500"/>
          <a:ext cx="20701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4" name="Скругленная прямоугольная выноска 23"/>
          <p:cNvSpPr/>
          <p:nvPr/>
        </p:nvSpPr>
        <p:spPr>
          <a:xfrm>
            <a:off x="4965091" y="4260852"/>
            <a:ext cx="3988408" cy="64157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Количество стажерских практик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4ED38A-FC7C-4A3E-A84C-88612CDFE925}"/>
              </a:ext>
            </a:extLst>
          </p:cNvPr>
          <p:cNvSpPr txBox="1"/>
          <p:nvPr/>
        </p:nvSpPr>
        <p:spPr>
          <a:xfrm>
            <a:off x="341497" y="369093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2020г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000800-20F2-4513-A8D5-7A583248B3C0}"/>
              </a:ext>
            </a:extLst>
          </p:cNvPr>
          <p:cNvSpPr txBox="1"/>
          <p:nvPr/>
        </p:nvSpPr>
        <p:spPr>
          <a:xfrm>
            <a:off x="1308079" y="341393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2022г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6949AB-895E-4BEC-BA8F-55324C9F0DC2}"/>
              </a:ext>
            </a:extLst>
          </p:cNvPr>
          <p:cNvSpPr txBox="1"/>
          <p:nvPr/>
        </p:nvSpPr>
        <p:spPr>
          <a:xfrm>
            <a:off x="2331287" y="370009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 2020г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08D2259-E9E7-43F8-87F1-A56C34BC25B6}"/>
              </a:ext>
            </a:extLst>
          </p:cNvPr>
          <p:cNvSpPr txBox="1"/>
          <p:nvPr/>
        </p:nvSpPr>
        <p:spPr>
          <a:xfrm>
            <a:off x="3917042" y="3688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2022г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57490A-EFF9-43D0-8C51-8D8D2A84F941}"/>
              </a:ext>
            </a:extLst>
          </p:cNvPr>
          <p:cNvSpPr txBox="1"/>
          <p:nvPr/>
        </p:nvSpPr>
        <p:spPr>
          <a:xfrm>
            <a:off x="3043394" y="369612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2021г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FB34B5-48F3-4B8C-9624-4AD374871C6C}"/>
              </a:ext>
            </a:extLst>
          </p:cNvPr>
          <p:cNvSpPr txBox="1"/>
          <p:nvPr/>
        </p:nvSpPr>
        <p:spPr>
          <a:xfrm>
            <a:off x="4727213" y="355402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 2020г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E2B3812-A0D1-44CB-8387-439C255435FF}"/>
              </a:ext>
            </a:extLst>
          </p:cNvPr>
          <p:cNvSpPr txBox="1"/>
          <p:nvPr/>
        </p:nvSpPr>
        <p:spPr>
          <a:xfrm>
            <a:off x="5444671" y="3546961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2021г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D20939-554C-498C-823C-7C9B52440DB3}"/>
              </a:ext>
            </a:extLst>
          </p:cNvPr>
          <p:cNvSpPr txBox="1"/>
          <p:nvPr/>
        </p:nvSpPr>
        <p:spPr>
          <a:xfrm>
            <a:off x="6145849" y="353860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2022г</a:t>
            </a: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9F4F073C-9C06-449E-942C-2E03EA74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90507717"/>
              </p:ext>
            </p:extLst>
          </p:nvPr>
        </p:nvGraphicFramePr>
        <p:xfrm>
          <a:off x="-38602" y="4996934"/>
          <a:ext cx="4072018" cy="188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203" y="5065846"/>
            <a:ext cx="1090672" cy="8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2" name="Picture 4" descr="C:\Users\Home\Desktop\3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8856" y="5409193"/>
            <a:ext cx="1964643" cy="1227566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D295E1D5-ED9E-451F-A931-F1B1FD8D3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1929214"/>
              </p:ext>
            </p:extLst>
          </p:nvPr>
        </p:nvGraphicFramePr>
        <p:xfrm>
          <a:off x="4070160" y="5055171"/>
          <a:ext cx="3302377" cy="174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1" name="Скругленная прямоугольная выноска 20"/>
          <p:cNvSpPr/>
          <p:nvPr/>
        </p:nvSpPr>
        <p:spPr>
          <a:xfrm>
            <a:off x="48202" y="4248426"/>
            <a:ext cx="3868839" cy="729423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Количество  методических рекомендаций, разработанных в ходе реализации проекта</a:t>
            </a: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71A5C8D8-B8BD-4D8C-8927-6F0693BEE934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83191" y="4454270"/>
            <a:ext cx="1318644" cy="21159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7DCC302-6A86-49EA-AC57-512A22B4830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400" y="121658"/>
            <a:ext cx="2093182" cy="98782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164363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Риски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55887579"/>
              </p:ext>
            </p:extLst>
          </p:nvPr>
        </p:nvGraphicFramePr>
        <p:xfrm>
          <a:off x="203200" y="939800"/>
          <a:ext cx="8661400" cy="55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484" y="3837414"/>
            <a:ext cx="377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Возможная негативная реакция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педагогов на  предложенные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инновации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" y="5164147"/>
            <a:ext cx="36754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Неготовность части студентов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находить творческие  решения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нестандартных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производственных задач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5839" y="5359990"/>
            <a:ext cx="443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Активное использование интерактивных</a:t>
            </a:r>
          </a:p>
          <a:p>
            <a:r>
              <a:rPr lang="ru-RU" b="1" dirty="0"/>
              <a:t> </a:t>
            </a:r>
            <a:r>
              <a:rPr lang="ru-RU" b="1" dirty="0" err="1"/>
              <a:t>практикоориентированных</a:t>
            </a:r>
            <a:r>
              <a:rPr lang="ru-RU" b="1" dirty="0"/>
              <a:t> технологий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8416" y="3922644"/>
            <a:ext cx="4212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Методическая помощь, материальное</a:t>
            </a:r>
          </a:p>
          <a:p>
            <a:r>
              <a:rPr lang="ru-RU" b="1" dirty="0"/>
              <a:t> стимулирование</a:t>
            </a:r>
          </a:p>
        </p:txBody>
      </p:sp>
      <p:pic>
        <p:nvPicPr>
          <p:cNvPr id="11" name="Picture 3" descr="C:\Users\Home\Desktop\Без названия.jpg"/>
          <p:cNvPicPr>
            <a:picLocks noChangeAspect="1" noChangeArrowheads="1"/>
          </p:cNvPicPr>
          <p:nvPr/>
        </p:nvPicPr>
        <p:blipFill rotWithShape="1">
          <a:blip r:embed="rId7" cstate="print"/>
          <a:srcRect l="17621" r="10997"/>
          <a:stretch/>
        </p:blipFill>
        <p:spPr bwMode="auto">
          <a:xfrm>
            <a:off x="8267545" y="6068668"/>
            <a:ext cx="876455" cy="78933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72205F-782F-472D-9EC6-2316426DD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291" y="99776"/>
            <a:ext cx="1123509" cy="112350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70684D-7BEB-4483-BE4E-540200CD187D}"/>
              </a:ext>
            </a:extLst>
          </p:cNvPr>
          <p:cNvSpPr txBox="1"/>
          <p:nvPr/>
        </p:nvSpPr>
        <p:spPr>
          <a:xfrm>
            <a:off x="114935" y="3433997"/>
            <a:ext cx="327017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Выявленные затруднения: </a:t>
            </a:r>
          </a:p>
        </p:txBody>
      </p:sp>
      <p:sp>
        <p:nvSpPr>
          <p:cNvPr id="44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xmlns="" id="{9AAB950E-1ADA-4257-8BBC-51D328510852}"/>
              </a:ext>
            </a:extLst>
          </p:cNvPr>
          <p:cNvSpPr/>
          <p:nvPr/>
        </p:nvSpPr>
        <p:spPr>
          <a:xfrm>
            <a:off x="5317831" y="3853154"/>
            <a:ext cx="3595455" cy="2862321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xmlns="" id="{65CA103E-A488-41C8-BEC3-805358AB293E}"/>
              </a:ext>
            </a:extLst>
          </p:cNvPr>
          <p:cNvSpPr/>
          <p:nvPr/>
        </p:nvSpPr>
        <p:spPr>
          <a:xfrm>
            <a:off x="114460" y="3834107"/>
            <a:ext cx="3820486" cy="2902647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Home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108" y="1514113"/>
            <a:ext cx="2668588" cy="1998865"/>
          </a:xfrm>
          <a:prstGeom prst="rect">
            <a:avLst/>
          </a:prstGeom>
          <a:noFill/>
        </p:spPr>
      </p:pic>
      <p:pic>
        <p:nvPicPr>
          <p:cNvPr id="1027" name="Picture 3" descr="C:\Users\Home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554767"/>
            <a:ext cx="2100740" cy="1616585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58" y="0"/>
            <a:ext cx="7482658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Причины и проблемы проекта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9FA7757A-AB04-4F8E-8BAD-4BD0B1FA29BD}"/>
              </a:ext>
            </a:extLst>
          </p:cNvPr>
          <p:cNvSpPr/>
          <p:nvPr/>
        </p:nvSpPr>
        <p:spPr>
          <a:xfrm>
            <a:off x="1252742" y="3198872"/>
            <a:ext cx="293367" cy="26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E1D5FE-32A9-4B4E-9303-95085BD834C8}"/>
              </a:ext>
            </a:extLst>
          </p:cNvPr>
          <p:cNvSpPr/>
          <p:nvPr/>
        </p:nvSpPr>
        <p:spPr>
          <a:xfrm>
            <a:off x="5497664" y="3962586"/>
            <a:ext cx="31664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24% зарегистрированных на сайте проекта студентов техникума получили согласование  заявки; при выполнении кейсов у многих из них возникли проблемы  с обратной связью с авторами по содержанию кейсов.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B0A43A-9EBE-45F9-B5E3-68AE975EB8E6}"/>
              </a:ext>
            </a:extLst>
          </p:cNvPr>
          <p:cNvSpPr txBox="1"/>
          <p:nvPr/>
        </p:nvSpPr>
        <p:spPr>
          <a:xfrm>
            <a:off x="5512697" y="3410763"/>
            <a:ext cx="313643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Выявленные затруднения: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62E3F-D289-46A0-88B6-207D902F629A}"/>
              </a:ext>
            </a:extLst>
          </p:cNvPr>
          <p:cNvSpPr txBox="1"/>
          <p:nvPr/>
        </p:nvSpPr>
        <p:spPr>
          <a:xfrm>
            <a:off x="128661" y="1185435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Результаты пилотного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82C3C-EC5F-4DB0-851B-502C667BC60F}"/>
              </a:ext>
            </a:extLst>
          </p:cNvPr>
          <p:cNvSpPr txBox="1"/>
          <p:nvPr/>
        </p:nvSpPr>
        <p:spPr>
          <a:xfrm>
            <a:off x="5570598" y="1554767"/>
            <a:ext cx="34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Участие в федеральном проекте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C48328-BE37-484C-905D-45952540E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237" y="50702"/>
            <a:ext cx="1253049" cy="12530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0BE945-0535-484E-A6B4-B3487C17AAB1}"/>
              </a:ext>
            </a:extLst>
          </p:cNvPr>
          <p:cNvSpPr/>
          <p:nvPr/>
        </p:nvSpPr>
        <p:spPr>
          <a:xfrm>
            <a:off x="443838" y="3882263"/>
            <a:ext cx="3482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Неготовность участников профессионального экзамена к выполнению заданий типа «разбор кейса» и заданий проектного типа: выполнить анализ производственной ситуации, сформулировать предложения по ее решению, оценить действия персонала в предложенной       ситуации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660237" y="3093677"/>
            <a:ext cx="231021" cy="342899"/>
          </a:xfrm>
          <a:prstGeom prst="down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70C5C997-2A0E-4185-BD95-6231ABEA1DA1}"/>
              </a:ext>
            </a:extLst>
          </p:cNvPr>
          <p:cNvSpPr/>
          <p:nvPr/>
        </p:nvSpPr>
        <p:spPr>
          <a:xfrm>
            <a:off x="4303690" y="4774569"/>
            <a:ext cx="4623089" cy="126213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xmlns="" id="{D3CCAB45-7677-4763-A67F-8C68BA7A91C4}"/>
              </a:ext>
            </a:extLst>
          </p:cNvPr>
          <p:cNvSpPr/>
          <p:nvPr/>
        </p:nvSpPr>
        <p:spPr>
          <a:xfrm>
            <a:off x="4271502" y="1768913"/>
            <a:ext cx="4623089" cy="233490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B59C7-F76A-469D-A882-1825EDFE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" y="118560"/>
            <a:ext cx="7831770" cy="8078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выявленной проблемы</a:t>
            </a:r>
            <a:endParaRPr lang="ru-RU" sz="3600" dirty="0"/>
          </a:p>
        </p:txBody>
      </p:sp>
      <p:pic>
        <p:nvPicPr>
          <p:cNvPr id="3" name="Picture 6" descr="C:\Users\Home\Desktop\case-001.png">
            <a:extLst>
              <a:ext uri="{FF2B5EF4-FFF2-40B4-BE49-F238E27FC236}">
                <a16:creationId xmlns:a16="http://schemas.microsoft.com/office/drawing/2014/main" xmlns="" id="{3E1B5875-2D7E-486F-A872-0500846A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" y="2085484"/>
            <a:ext cx="3919301" cy="3835014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C9F61A7-B3C1-41D2-9B9A-C52C78EA818A}"/>
              </a:ext>
            </a:extLst>
          </p:cNvPr>
          <p:cNvGrpSpPr/>
          <p:nvPr/>
        </p:nvGrpSpPr>
        <p:grpSpPr>
          <a:xfrm>
            <a:off x="3895893" y="1282959"/>
            <a:ext cx="4931059" cy="851028"/>
            <a:chOff x="5781545" y="1524554"/>
            <a:chExt cx="5579454" cy="7121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B3217C8F-3C79-4B8F-ACD1-BBAEC2D6B00A}"/>
                </a:ext>
              </a:extLst>
            </p:cNvPr>
            <p:cNvSpPr/>
            <p:nvPr/>
          </p:nvSpPr>
          <p:spPr>
            <a:xfrm>
              <a:off x="6456362" y="1927669"/>
              <a:ext cx="4904637" cy="309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7FA86F-5394-4415-9A57-3744BDB7363B}"/>
                </a:ext>
              </a:extLst>
            </p:cNvPr>
            <p:cNvSpPr txBox="1"/>
            <p:nvPr/>
          </p:nvSpPr>
          <p:spPr>
            <a:xfrm>
              <a:off x="5781545" y="1524554"/>
              <a:ext cx="384886" cy="38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91AC3B-4B8D-4909-B981-CA2DA99D1C4D}"/>
              </a:ext>
            </a:extLst>
          </p:cNvPr>
          <p:cNvSpPr/>
          <p:nvPr/>
        </p:nvSpPr>
        <p:spPr>
          <a:xfrm>
            <a:off x="4441259" y="17682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Разработать и внедрить в техникуме новую практико-ориентированную систему курсового и дипломного проектирования, направленную на решение конкретных производственных ситуаций реальных предприятий и индивидуальных предпринимателей городов Яровое  и Славгород.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2CD342F-60FC-490F-815B-005DFB52C03B}"/>
              </a:ext>
            </a:extLst>
          </p:cNvPr>
          <p:cNvGrpSpPr/>
          <p:nvPr/>
        </p:nvGrpSpPr>
        <p:grpSpPr>
          <a:xfrm>
            <a:off x="3963532" y="3884705"/>
            <a:ext cx="4931059" cy="851028"/>
            <a:chOff x="5781545" y="1524554"/>
            <a:chExt cx="5579454" cy="71219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30CF64F-807D-4B4D-BAFC-D8F6C8716223}"/>
                </a:ext>
              </a:extLst>
            </p:cNvPr>
            <p:cNvSpPr/>
            <p:nvPr/>
          </p:nvSpPr>
          <p:spPr>
            <a:xfrm>
              <a:off x="6456362" y="1927669"/>
              <a:ext cx="4904637" cy="309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411216-07E6-4D02-8537-7DEEBC9415F0}"/>
                </a:ext>
              </a:extLst>
            </p:cNvPr>
            <p:cNvSpPr txBox="1"/>
            <p:nvPr/>
          </p:nvSpPr>
          <p:spPr>
            <a:xfrm>
              <a:off x="5781545" y="1524554"/>
              <a:ext cx="384886" cy="38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3BA9D12-50A9-42CA-88A6-7575FB991D85}"/>
              </a:ext>
            </a:extLst>
          </p:cNvPr>
          <p:cNvSpPr/>
          <p:nvPr/>
        </p:nvSpPr>
        <p:spPr>
          <a:xfrm>
            <a:off x="4303690" y="4997167"/>
            <a:ext cx="4623088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Привлечь к участию в федеральном проекте </a:t>
            </a:r>
            <a:r>
              <a:rPr lang="ru-RU" dirty="0" err="1"/>
              <a:t>Профстажировки</a:t>
            </a:r>
            <a:r>
              <a:rPr lang="ru-RU" dirty="0"/>
              <a:t> 2.0 не только студентов техникума, но и его кадровых партнёров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EBB17B-A14F-4493-8256-38FCF91D608F}"/>
              </a:ext>
            </a:extLst>
          </p:cNvPr>
          <p:cNvSpPr txBox="1"/>
          <p:nvPr/>
        </p:nvSpPr>
        <p:spPr>
          <a:xfrm>
            <a:off x="1125578" y="4053981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курсовом 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проектировании</a:t>
            </a:r>
          </a:p>
        </p:txBody>
      </p:sp>
      <p:pic>
        <p:nvPicPr>
          <p:cNvPr id="31" name="Рисунок 3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xmlns="" id="{8B65598D-1514-4FD3-8EDA-3E705D3EF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9211" y="1764655"/>
            <a:ext cx="914400" cy="914400"/>
          </a:xfrm>
          <a:prstGeom prst="rect">
            <a:avLst/>
          </a:prstGeom>
        </p:spPr>
      </p:pic>
      <p:pic>
        <p:nvPicPr>
          <p:cNvPr id="32" name="Рисунок 31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xmlns="" id="{0AD483C8-6058-40BA-AB1D-BCB46DD8A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7102" y="4997167"/>
            <a:ext cx="914400" cy="914400"/>
          </a:xfrm>
          <a:prstGeom prst="rect">
            <a:avLst/>
          </a:prstGeom>
        </p:spPr>
      </p:pic>
      <p:pic>
        <p:nvPicPr>
          <p:cNvPr id="34" name="Рисунок 33" descr="Конференц-зал">
            <a:extLst>
              <a:ext uri="{FF2B5EF4-FFF2-40B4-BE49-F238E27FC236}">
                <a16:creationId xmlns:a16="http://schemas.microsoft.com/office/drawing/2014/main" xmlns="" id="{8720644A-952B-4B26-B294-FA064CBC1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6001306" y="3981994"/>
            <a:ext cx="860234" cy="91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BB59FD-86A0-4608-9AC4-572E018EB6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204" y="365073"/>
            <a:ext cx="1764722" cy="8441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8102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625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bliqueBottom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 проекта: </a:t>
            </a:r>
            <a:r>
              <a:rPr lang="ru-RU" sz="2000" b="1" dirty="0">
                <a:solidFill>
                  <a:schemeClr val="tx1"/>
                </a:solidFill>
              </a:rPr>
              <a:t>внедрение практико-ориентированного подхода к проектной деятельности студентов путём доведения доли выполненных курсовых и дипломных проектов по кейсам кадровых партнёров техникума к 2022 году до 50%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5C46D4-2989-458B-BA8A-1BCDD724E9EE}"/>
              </a:ext>
            </a:extLst>
          </p:cNvPr>
          <p:cNvSpPr txBox="1"/>
          <p:nvPr/>
        </p:nvSpPr>
        <p:spPr>
          <a:xfrm>
            <a:off x="158636" y="1594505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 проекта: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2DAC182F-79B4-4AF0-8B7B-701A33F23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4525285"/>
              </p:ext>
            </p:extLst>
          </p:nvPr>
        </p:nvGraphicFramePr>
        <p:xfrm>
          <a:off x="317500" y="24384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 стрелкой 45"/>
          <p:cNvCxnSpPr>
            <a:cxnSpLocks/>
          </p:cNvCxnSpPr>
          <p:nvPr/>
        </p:nvCxnSpPr>
        <p:spPr>
          <a:xfrm flipV="1">
            <a:off x="1440155" y="3721100"/>
            <a:ext cx="0" cy="4762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8342" y="49143"/>
            <a:ext cx="546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81100"/>
            <a:ext cx="31369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инициация – цели, задачи, содержание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247900"/>
            <a:ext cx="75438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управление проектом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700" y="3263900"/>
            <a:ext cx="2006600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ежегодное планирование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3124200"/>
            <a:ext cx="2540000" cy="69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реализация и мониторинг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8000" y="3251200"/>
            <a:ext cx="2171700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контроль, ежегодный отчет о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478" y="5161270"/>
            <a:ext cx="76327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показатели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7100" y="5943600"/>
            <a:ext cx="31369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завершение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5102" y="4051300"/>
            <a:ext cx="4134141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корректировка проекта, внесение изменений на основании анализа промежуточных результатов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6600825" y="3457575"/>
            <a:ext cx="3454400" cy="1111250"/>
          </a:xfrm>
          <a:prstGeom prst="ben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cxnSpLocks/>
            <a:stCxn id="7" idx="3"/>
          </p:cNvCxnSpPr>
          <p:nvPr/>
        </p:nvCxnSpPr>
        <p:spPr>
          <a:xfrm>
            <a:off x="2273300" y="3511550"/>
            <a:ext cx="368300" cy="63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45100" y="3505200"/>
            <a:ext cx="304800" cy="127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6858000" y="3822700"/>
            <a:ext cx="0" cy="12623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>
          <a:xfrm flipV="1">
            <a:off x="5130800" y="3848100"/>
            <a:ext cx="0" cy="13131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stCxn id="10" idx="0"/>
          </p:cNvCxnSpPr>
          <p:nvPr/>
        </p:nvCxnSpPr>
        <p:spPr>
          <a:xfrm flipV="1">
            <a:off x="4252828" y="4826000"/>
            <a:ext cx="0" cy="3352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углом 47"/>
          <p:cNvSpPr/>
          <p:nvPr/>
        </p:nvSpPr>
        <p:spPr>
          <a:xfrm rot="5400000">
            <a:off x="3311525" y="1152525"/>
            <a:ext cx="831850" cy="1206500"/>
          </a:xfrm>
          <a:prstGeom prst="ben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7227094" y="3200400"/>
            <a:ext cx="1015206" cy="26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-240506" y="3213894"/>
            <a:ext cx="989806" cy="24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Исследование">
            <a:extLst>
              <a:ext uri="{FF2B5EF4-FFF2-40B4-BE49-F238E27FC236}">
                <a16:creationId xmlns:a16="http://schemas.microsoft.com/office/drawing/2014/main" xmlns="" id="{507D99A8-61F9-4F69-83B6-65DB50379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7601" y="3990898"/>
            <a:ext cx="914400" cy="914400"/>
          </a:xfrm>
          <a:prstGeom prst="rect">
            <a:avLst/>
          </a:prstGeom>
        </p:spPr>
      </p:pic>
      <p:pic>
        <p:nvPicPr>
          <p:cNvPr id="22" name="Рисунок 21" descr="Голова с шестеренками">
            <a:extLst>
              <a:ext uri="{FF2B5EF4-FFF2-40B4-BE49-F238E27FC236}">
                <a16:creationId xmlns:a16="http://schemas.microsoft.com/office/drawing/2014/main" xmlns="" id="{00622DA0-5A3F-4CE4-AA96-CC3644236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40687" y="1165086"/>
            <a:ext cx="914400" cy="914400"/>
          </a:xfrm>
          <a:prstGeom prst="rect">
            <a:avLst/>
          </a:prstGeom>
        </p:spPr>
      </p:pic>
      <p:pic>
        <p:nvPicPr>
          <p:cNvPr id="24" name="Рисунок 23" descr="Песочные часы">
            <a:extLst>
              <a:ext uri="{FF2B5EF4-FFF2-40B4-BE49-F238E27FC236}">
                <a16:creationId xmlns:a16="http://schemas.microsoft.com/office/drawing/2014/main" xmlns="" id="{3D20A4FF-F653-4243-953F-903096FBEC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59297" y="5918200"/>
            <a:ext cx="914400" cy="914400"/>
          </a:xfrm>
          <a:prstGeom prst="rect">
            <a:avLst/>
          </a:prstGeom>
        </p:spPr>
      </p:pic>
      <p:pic>
        <p:nvPicPr>
          <p:cNvPr id="26" name="Рисунок 25" descr="Человек ест">
            <a:extLst>
              <a:ext uri="{FF2B5EF4-FFF2-40B4-BE49-F238E27FC236}">
                <a16:creationId xmlns:a16="http://schemas.microsoft.com/office/drawing/2014/main" xmlns="" id="{F9C77AB4-0338-4DF3-A422-CE3758D943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498" y="3878570"/>
            <a:ext cx="9144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630657-BAC4-4C41-A559-14AA1F9CAA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245" y="65088"/>
            <a:ext cx="1562537" cy="1058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63DE68-D91A-433B-AC3D-D663C671CEB1}"/>
              </a:ext>
            </a:extLst>
          </p:cNvPr>
          <p:cNvSpPr txBox="1"/>
          <p:nvPr/>
        </p:nvSpPr>
        <p:spPr>
          <a:xfrm>
            <a:off x="45106" y="791438"/>
            <a:ext cx="7328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2020г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9C4CDC-9CA9-4103-B1A2-0D00CAEF20B6}"/>
              </a:ext>
            </a:extLst>
          </p:cNvPr>
          <p:cNvSpPr txBox="1"/>
          <p:nvPr/>
        </p:nvSpPr>
        <p:spPr>
          <a:xfrm>
            <a:off x="8256513" y="6473749"/>
            <a:ext cx="7328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2022г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D36A0D-7DEB-4435-848A-E9371A91B2C7}"/>
              </a:ext>
            </a:extLst>
          </p:cNvPr>
          <p:cNvSpPr/>
          <p:nvPr/>
        </p:nvSpPr>
        <p:spPr>
          <a:xfrm>
            <a:off x="1348965" y="1530036"/>
            <a:ext cx="6249311" cy="660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E0E62-4ACC-42B1-ADFB-23C1B0E6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899"/>
            <a:ext cx="7886700" cy="8966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A5C4F3-3CA9-49A4-B0BF-3B65DB02D24A}"/>
              </a:ext>
            </a:extLst>
          </p:cNvPr>
          <p:cNvSpPr/>
          <p:nvPr/>
        </p:nvSpPr>
        <p:spPr>
          <a:xfrm>
            <a:off x="1382915" y="1547083"/>
            <a:ext cx="68070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Привлечь кадровых партнеров г. Яровое и Славгород к участию в реализации проекта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F24F1F-7DA7-45A8-8055-559468894904}"/>
              </a:ext>
            </a:extLst>
          </p:cNvPr>
          <p:cNvSpPr/>
          <p:nvPr/>
        </p:nvSpPr>
        <p:spPr>
          <a:xfrm>
            <a:off x="242936" y="2589289"/>
            <a:ext cx="2771869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мониторинг рынка труда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7E29E2-2004-4112-8771-230F6E8FEC3E}"/>
              </a:ext>
            </a:extLst>
          </p:cNvPr>
          <p:cNvSpPr/>
          <p:nvPr/>
        </p:nvSpPr>
        <p:spPr>
          <a:xfrm>
            <a:off x="3176258" y="2581570"/>
            <a:ext cx="2771869" cy="505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взаимодействие с кадровыми партнёрами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923FD2-0935-4B52-8051-D7DAD8B7B79B}"/>
              </a:ext>
            </a:extLst>
          </p:cNvPr>
          <p:cNvSpPr/>
          <p:nvPr/>
        </p:nvSpPr>
        <p:spPr>
          <a:xfrm>
            <a:off x="6201624" y="2589290"/>
            <a:ext cx="2841278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системы наставничества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41A20-0C44-4324-B53B-219480547A09}"/>
              </a:ext>
            </a:extLst>
          </p:cNvPr>
          <p:cNvSpPr/>
          <p:nvPr/>
        </p:nvSpPr>
        <p:spPr>
          <a:xfrm>
            <a:off x="772182" y="3439284"/>
            <a:ext cx="463234" cy="315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 тематики проектных работ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F434799-FEE5-46C3-9C02-677938423CA8}"/>
              </a:ext>
            </a:extLst>
          </p:cNvPr>
          <p:cNvSpPr/>
          <p:nvPr/>
        </p:nvSpPr>
        <p:spPr>
          <a:xfrm>
            <a:off x="1631291" y="3449570"/>
            <a:ext cx="463234" cy="316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определение потенциальных партнеров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F92A1D-41CB-47AB-A217-A50C5E134318}"/>
              </a:ext>
            </a:extLst>
          </p:cNvPr>
          <p:cNvSpPr/>
          <p:nvPr/>
        </p:nvSpPr>
        <p:spPr>
          <a:xfrm>
            <a:off x="2790544" y="3423843"/>
            <a:ext cx="385714" cy="311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индивидуальные собеседования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72F5D5-E61E-4CBD-A601-9119E23796D1}"/>
              </a:ext>
            </a:extLst>
          </p:cNvPr>
          <p:cNvSpPr/>
          <p:nvPr/>
        </p:nvSpPr>
        <p:spPr>
          <a:xfrm>
            <a:off x="3531832" y="3449570"/>
            <a:ext cx="385714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круглый стол по тематике проекта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50B09C-D2E8-465C-BD1D-92807F149FA0}"/>
              </a:ext>
            </a:extLst>
          </p:cNvPr>
          <p:cNvSpPr/>
          <p:nvPr/>
        </p:nvSpPr>
        <p:spPr>
          <a:xfrm>
            <a:off x="4217468" y="3449570"/>
            <a:ext cx="447652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 проблематики проектных заданий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80B5745-F71C-41DD-9F89-6A942A71C724}"/>
              </a:ext>
            </a:extLst>
          </p:cNvPr>
          <p:cNvSpPr/>
          <p:nvPr/>
        </p:nvSpPr>
        <p:spPr>
          <a:xfrm>
            <a:off x="4862384" y="3459855"/>
            <a:ext cx="482281" cy="3118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помощь в оформлении кейсов, систематизация кейсов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A33D26-3558-4AB7-8C48-02CD128A7646}"/>
              </a:ext>
            </a:extLst>
          </p:cNvPr>
          <p:cNvSpPr/>
          <p:nvPr/>
        </p:nvSpPr>
        <p:spPr>
          <a:xfrm>
            <a:off x="6967711" y="3449570"/>
            <a:ext cx="498145" cy="3100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автор проекта – студент (автор исследования)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178E1C-DA3B-4EB6-B14C-C88AFAB76680}"/>
              </a:ext>
            </a:extLst>
          </p:cNvPr>
          <p:cNvSpPr/>
          <p:nvPr/>
        </p:nvSpPr>
        <p:spPr>
          <a:xfrm>
            <a:off x="7997135" y="3449570"/>
            <a:ext cx="385714" cy="308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руководитель проекта - студент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BBA6B39-E678-4555-96D7-206E68BF1088}"/>
              </a:ext>
            </a:extLst>
          </p:cNvPr>
          <p:cNvSpPr/>
          <p:nvPr/>
        </p:nvSpPr>
        <p:spPr>
          <a:xfrm>
            <a:off x="5567733" y="3461411"/>
            <a:ext cx="632167" cy="3118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привлечение к участию в проекте «</a:t>
            </a:r>
            <a:r>
              <a:rPr lang="ru-RU" sz="1600" dirty="0" err="1">
                <a:solidFill>
                  <a:schemeClr val="tx1"/>
                </a:solidFill>
              </a:rPr>
              <a:t>Профстажировки</a:t>
            </a:r>
            <a:r>
              <a:rPr lang="ru-RU" sz="1600" dirty="0">
                <a:solidFill>
                  <a:schemeClr val="tx1"/>
                </a:solidFill>
              </a:rPr>
              <a:t> 2.0»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EBFC5F1-714E-461E-8AAB-E5D7BB368491}"/>
              </a:ext>
            </a:extLst>
          </p:cNvPr>
          <p:cNvCxnSpPr>
            <a:cxnSpLocks/>
          </p:cNvCxnSpPr>
          <p:nvPr/>
        </p:nvCxnSpPr>
        <p:spPr>
          <a:xfrm flipV="1">
            <a:off x="1003799" y="3268301"/>
            <a:ext cx="85910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AED7E2D-C20F-421A-AF4E-CE4DF5389CC1}"/>
              </a:ext>
            </a:extLst>
          </p:cNvPr>
          <p:cNvCxnSpPr>
            <a:cxnSpLocks/>
          </p:cNvCxnSpPr>
          <p:nvPr/>
        </p:nvCxnSpPr>
        <p:spPr>
          <a:xfrm flipH="1">
            <a:off x="1433353" y="3086613"/>
            <a:ext cx="1" cy="144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D3B1A50C-C5E7-4640-A424-B3EAA02B11B5}"/>
              </a:ext>
            </a:extLst>
          </p:cNvPr>
          <p:cNvCxnSpPr>
            <a:cxnSpLocks/>
          </p:cNvCxnSpPr>
          <p:nvPr/>
        </p:nvCxnSpPr>
        <p:spPr>
          <a:xfrm>
            <a:off x="4427145" y="3086612"/>
            <a:ext cx="9807" cy="14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CA87251D-78A4-4FD4-A39A-E0F1EF794DA1}"/>
              </a:ext>
            </a:extLst>
          </p:cNvPr>
          <p:cNvCxnSpPr>
            <a:cxnSpLocks/>
          </p:cNvCxnSpPr>
          <p:nvPr/>
        </p:nvCxnSpPr>
        <p:spPr>
          <a:xfrm>
            <a:off x="7694218" y="3085203"/>
            <a:ext cx="16429" cy="174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DA725CC4-51D4-4F07-A3EE-922CAD74DAA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3799" y="3259246"/>
            <a:ext cx="0" cy="180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D2C7AE2E-969A-404F-AC42-E35CCBF9A31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862908" y="3259248"/>
            <a:ext cx="2" cy="190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D301E66F-89DE-4149-A73E-4D378247720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983401" y="3249348"/>
            <a:ext cx="5434" cy="174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F931A148-401A-43E3-A1CD-3418CF19360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724689" y="3259247"/>
            <a:ext cx="0" cy="190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C5D6ADCC-A72A-41DB-AC35-C681C064DD1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428391" y="3259246"/>
            <a:ext cx="12903" cy="19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91C3D6A8-45FC-49E4-8EB9-3DA05EA698C8}"/>
              </a:ext>
            </a:extLst>
          </p:cNvPr>
          <p:cNvCxnSpPr>
            <a:cxnSpLocks/>
          </p:cNvCxnSpPr>
          <p:nvPr/>
        </p:nvCxnSpPr>
        <p:spPr>
          <a:xfrm>
            <a:off x="5096676" y="3241242"/>
            <a:ext cx="0" cy="218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1C71FE0F-9B6C-4E85-A752-3A3A2CF8E12B}"/>
              </a:ext>
            </a:extLst>
          </p:cNvPr>
          <p:cNvCxnSpPr>
            <a:cxnSpLocks/>
          </p:cNvCxnSpPr>
          <p:nvPr/>
        </p:nvCxnSpPr>
        <p:spPr>
          <a:xfrm flipH="1">
            <a:off x="5802029" y="3268301"/>
            <a:ext cx="862" cy="194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79712164-24C4-4FC0-8976-5BE6C4D7AAD7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216784" y="3268301"/>
            <a:ext cx="7882" cy="181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FF70769B-8813-488E-83B9-6853D6056CE8}"/>
              </a:ext>
            </a:extLst>
          </p:cNvPr>
          <p:cNvCxnSpPr>
            <a:cxnSpLocks/>
          </p:cNvCxnSpPr>
          <p:nvPr/>
        </p:nvCxnSpPr>
        <p:spPr>
          <a:xfrm>
            <a:off x="8165096" y="3249348"/>
            <a:ext cx="0" cy="218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xmlns="" id="{3DF7E294-270B-4C32-A14C-A2DD4002645A}"/>
              </a:ext>
            </a:extLst>
          </p:cNvPr>
          <p:cNvSpPr/>
          <p:nvPr/>
        </p:nvSpPr>
        <p:spPr>
          <a:xfrm>
            <a:off x="1862909" y="2200191"/>
            <a:ext cx="165068" cy="3711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xmlns="" id="{920A146C-5AC4-4BCB-B519-85D6C8C642DF}"/>
              </a:ext>
            </a:extLst>
          </p:cNvPr>
          <p:cNvSpPr/>
          <p:nvPr/>
        </p:nvSpPr>
        <p:spPr>
          <a:xfrm>
            <a:off x="4413459" y="2205431"/>
            <a:ext cx="165068" cy="3711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xmlns="" id="{39AF1A5F-C220-4CBB-A0D4-BBFBF39257FA}"/>
              </a:ext>
            </a:extLst>
          </p:cNvPr>
          <p:cNvSpPr/>
          <p:nvPr/>
        </p:nvSpPr>
        <p:spPr>
          <a:xfrm>
            <a:off x="7433209" y="2209242"/>
            <a:ext cx="165067" cy="3621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Конференц-зал">
            <a:extLst>
              <a:ext uri="{FF2B5EF4-FFF2-40B4-BE49-F238E27FC236}">
                <a16:creationId xmlns:a16="http://schemas.microsoft.com/office/drawing/2014/main" xmlns="" id="{7F96A39E-D05F-4EEF-93C5-6404A3772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3101" y="6116797"/>
            <a:ext cx="835283" cy="835283"/>
          </a:xfrm>
          <a:prstGeom prst="rect">
            <a:avLst/>
          </a:prstGeom>
        </p:spPr>
      </p:pic>
      <p:pic>
        <p:nvPicPr>
          <p:cNvPr id="73" name="Рисунок 72" descr="Группа женщин">
            <a:extLst>
              <a:ext uri="{FF2B5EF4-FFF2-40B4-BE49-F238E27FC236}">
                <a16:creationId xmlns:a16="http://schemas.microsoft.com/office/drawing/2014/main" xmlns="" id="{B122CAC5-41A6-4169-A7A8-9870BF823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376" y="6022717"/>
            <a:ext cx="835283" cy="835283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D45BFE5-5982-4701-A36A-14A6C1C356A5}"/>
              </a:ext>
            </a:extLst>
          </p:cNvPr>
          <p:cNvCxnSpPr>
            <a:cxnSpLocks/>
          </p:cNvCxnSpPr>
          <p:nvPr/>
        </p:nvCxnSpPr>
        <p:spPr>
          <a:xfrm flipV="1">
            <a:off x="2983401" y="3259248"/>
            <a:ext cx="282461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F86606C-4657-479F-906B-327EE3420E62}"/>
              </a:ext>
            </a:extLst>
          </p:cNvPr>
          <p:cNvCxnSpPr/>
          <p:nvPr/>
        </p:nvCxnSpPr>
        <p:spPr>
          <a:xfrm>
            <a:off x="7224666" y="3268301"/>
            <a:ext cx="9404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6E2E950-5762-4F06-8B8B-67EFEA32F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711" y="89402"/>
            <a:ext cx="2102590" cy="10512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5457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BD780-90F9-4D50-916B-DAB9C5DD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0" y="187574"/>
            <a:ext cx="7886700" cy="5403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задаче 1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58E3E200-4CE8-4512-AAB1-0678F277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6802715"/>
              </p:ext>
            </p:extLst>
          </p:nvPr>
        </p:nvGraphicFramePr>
        <p:xfrm>
          <a:off x="84337" y="1203969"/>
          <a:ext cx="8744505" cy="54664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4829">
                  <a:extLst>
                    <a:ext uri="{9D8B030D-6E8A-4147-A177-3AD203B41FA5}">
                      <a16:colId xmlns:a16="http://schemas.microsoft.com/office/drawing/2014/main" xmlns="" val="3703304709"/>
                    </a:ext>
                  </a:extLst>
                </a:gridCol>
                <a:gridCol w="5330243">
                  <a:extLst>
                    <a:ext uri="{9D8B030D-6E8A-4147-A177-3AD203B41FA5}">
                      <a16:colId xmlns:a16="http://schemas.microsoft.com/office/drawing/2014/main" xmlns="" val="2792888139"/>
                    </a:ext>
                  </a:extLst>
                </a:gridCol>
                <a:gridCol w="2869433">
                  <a:extLst>
                    <a:ext uri="{9D8B030D-6E8A-4147-A177-3AD203B41FA5}">
                      <a16:colId xmlns:a16="http://schemas.microsoft.com/office/drawing/2014/main" xmlns="" val="402896427"/>
                    </a:ext>
                  </a:extLst>
                </a:gridCol>
              </a:tblGrid>
              <a:tr h="559177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мероприятия проекта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ссылка на  материалы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83242497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рынка труда городов Яровое, Славгород с целью выявления возможных партнёров – заказчиков проектных работ студентов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Перечень потенциальных партнёров</a:t>
                      </a:r>
                    </a:p>
                    <a:p>
                      <a:r>
                        <a:rPr lang="en-US" sz="1100" dirty="0"/>
                        <a:t>http://yar-politeh.edu22.info/index.php/sluzhba-sodejstviya-trudoustrojstvu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85193947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соответствия производственной практики и тем курсовых проектов студентов за период 2018-2019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Материалы стажерской практики</a:t>
                      </a:r>
                    </a:p>
                    <a:p>
                      <a:r>
                        <a:rPr lang="en-US" sz="1100" dirty="0">
                          <a:hlinkClick r:id="rId2"/>
                        </a:rPr>
                        <a:t>http://yarpoliteh.edu22.info/index.php/submit-a-weblink/regionalnaya-innovatsionnaya-ploshchadka-2020-2022</a:t>
                      </a:r>
                      <a:r>
                        <a:rPr lang="ru-RU" sz="1100" dirty="0"/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83395170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«Кейс – технология как инструмент решения производственных проблем» с работодателями  городов Яровое, Славгород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http://yar-politeh.edu22.info/index.php/novosti/534-rabota-izbavlyaet-nas-ot-trekh-velikikh-zol-skuki-poroka-i-nuzhdy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59468776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проблематики проектных заданий кадровых партнеров техникума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Материалы стажерской практики</a:t>
                      </a:r>
                    </a:p>
                    <a:p>
                      <a:r>
                        <a:rPr lang="ru-RU" sz="1100" dirty="0"/>
                        <a:t>http://yarpoliteh.edu22.info/index.php/submit-a-weblink/regionalnaya-innovatsionnaya-ploshchadka-2020-2022 </a:t>
                      </a:r>
                    </a:p>
                    <a:p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0897583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базы кейсов работодателей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http://yarpoliteh.edu22.info/index.php/submit-a-weblink/regionalnaya-innovatsionnaya-ploshchadka-2020-2022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19380788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кадровых партнёров к участию в федеральном проекте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Профстажировки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3"/>
                        </a:rPr>
                        <a:t>https://xn--80aeliblxdekein0a.xn--p1ai/cases/?industry=48&amp;industry_detail=0&amp;partner=0&amp;region=82&amp;set_filter=Y</a:t>
                      </a:r>
                      <a:endParaRPr lang="ru-RU" sz="1100" dirty="0"/>
                    </a:p>
                    <a:p>
                      <a:r>
                        <a:rPr lang="en-US" sz="1100" dirty="0"/>
                        <a:t>https://xn--80aeliblxdekein0a.xn--p1ai/cases/?industry=49&amp;industry_detail=0&amp;partner=0&amp;region=82&amp;set_filter=Y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4408724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C94C74-FDEC-4E83-BDCA-31AEEDAD1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16" y="187574"/>
            <a:ext cx="1185863" cy="9620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406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409C00AC-D061-40B0-B3C6-525B81EE1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209" y="79899"/>
            <a:ext cx="1627741" cy="10144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D36A0D-7DEB-4435-848A-E9371A91B2C7}"/>
              </a:ext>
            </a:extLst>
          </p:cNvPr>
          <p:cNvSpPr/>
          <p:nvPr/>
        </p:nvSpPr>
        <p:spPr>
          <a:xfrm>
            <a:off x="1348965" y="1530036"/>
            <a:ext cx="6249311" cy="660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E0E62-4ACC-42B1-ADFB-23C1B0E6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2" y="98228"/>
            <a:ext cx="7886700" cy="8966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A5C4F3-3CA9-49A4-B0BF-3B65DB02D24A}"/>
              </a:ext>
            </a:extLst>
          </p:cNvPr>
          <p:cNvSpPr/>
          <p:nvPr/>
        </p:nvSpPr>
        <p:spPr>
          <a:xfrm>
            <a:off x="1358019" y="1536888"/>
            <a:ext cx="6807077" cy="840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Повысить мотивацию преподавателей к применению механизмов практико-ориентированного подхода и проектных методов с  участием работодателей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F24F1F-7DA7-45A8-8055-559468894904}"/>
              </a:ext>
            </a:extLst>
          </p:cNvPr>
          <p:cNvSpPr/>
          <p:nvPr/>
        </p:nvSpPr>
        <p:spPr>
          <a:xfrm>
            <a:off x="242936" y="2589289"/>
            <a:ext cx="2771869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разработка нормативно-правовой базы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7E29E2-2004-4112-8771-230F6E8FEC3E}"/>
              </a:ext>
            </a:extLst>
          </p:cNvPr>
          <p:cNvSpPr/>
          <p:nvPr/>
        </p:nvSpPr>
        <p:spPr>
          <a:xfrm>
            <a:off x="3176258" y="2581570"/>
            <a:ext cx="2771869" cy="505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условий для применения технологии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923FD2-0935-4B52-8051-D7DAD8B7B79B}"/>
              </a:ext>
            </a:extLst>
          </p:cNvPr>
          <p:cNvSpPr/>
          <p:nvPr/>
        </p:nvSpPr>
        <p:spPr>
          <a:xfrm>
            <a:off x="6201624" y="2589290"/>
            <a:ext cx="2841278" cy="49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трансляция полученного опыта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41A20-0C44-4324-B53B-219480547A09}"/>
              </a:ext>
            </a:extLst>
          </p:cNvPr>
          <p:cNvSpPr/>
          <p:nvPr/>
        </p:nvSpPr>
        <p:spPr>
          <a:xfrm>
            <a:off x="484997" y="3477247"/>
            <a:ext cx="606766" cy="315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актуализация локального акта по курсовому проектированию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F434799-FEE5-46C3-9C02-677938423CA8}"/>
              </a:ext>
            </a:extLst>
          </p:cNvPr>
          <p:cNvSpPr/>
          <p:nvPr/>
        </p:nvSpPr>
        <p:spPr>
          <a:xfrm>
            <a:off x="1613880" y="3459833"/>
            <a:ext cx="1049238" cy="316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включение результатов инновационной деятельности в положение о результативности труда педагогов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F92A1D-41CB-47AB-A217-A50C5E134318}"/>
              </a:ext>
            </a:extLst>
          </p:cNvPr>
          <p:cNvSpPr/>
          <p:nvPr/>
        </p:nvSpPr>
        <p:spPr>
          <a:xfrm>
            <a:off x="3964213" y="3450263"/>
            <a:ext cx="385714" cy="3156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обучающие семинары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72F5D5-E61E-4CBD-A601-9119E23796D1}"/>
              </a:ext>
            </a:extLst>
          </p:cNvPr>
          <p:cNvSpPr/>
          <p:nvPr/>
        </p:nvSpPr>
        <p:spPr>
          <a:xfrm>
            <a:off x="4568425" y="3486009"/>
            <a:ext cx="385714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обучающие мастер - классы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50B09C-D2E8-465C-BD1D-92807F149FA0}"/>
              </a:ext>
            </a:extLst>
          </p:cNvPr>
          <p:cNvSpPr/>
          <p:nvPr/>
        </p:nvSpPr>
        <p:spPr>
          <a:xfrm>
            <a:off x="5241470" y="3467878"/>
            <a:ext cx="777558" cy="313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методическое сопровождение работы над курсовыми и дипломными проектами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A33D26-3558-4AB7-8C48-02CD128A7646}"/>
              </a:ext>
            </a:extLst>
          </p:cNvPr>
          <p:cNvSpPr/>
          <p:nvPr/>
        </p:nvSpPr>
        <p:spPr>
          <a:xfrm>
            <a:off x="7286053" y="3482081"/>
            <a:ext cx="820141" cy="313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трансляция результатов инновационной деятельности в сети интернет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178E1C-DA3B-4EB6-B14C-C88AFAB76680}"/>
              </a:ext>
            </a:extLst>
          </p:cNvPr>
          <p:cNvSpPr/>
          <p:nvPr/>
        </p:nvSpPr>
        <p:spPr>
          <a:xfrm>
            <a:off x="8429553" y="3448339"/>
            <a:ext cx="544121" cy="313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организация  и проведение стажерских практик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EBFC5F1-714E-461E-8AAB-E5D7BB368491}"/>
              </a:ext>
            </a:extLst>
          </p:cNvPr>
          <p:cNvCxnSpPr>
            <a:cxnSpLocks/>
          </p:cNvCxnSpPr>
          <p:nvPr/>
        </p:nvCxnSpPr>
        <p:spPr>
          <a:xfrm flipV="1">
            <a:off x="832897" y="3276067"/>
            <a:ext cx="1305602" cy="117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AED7E2D-C20F-421A-AF4E-CE4DF5389CC1}"/>
              </a:ext>
            </a:extLst>
          </p:cNvPr>
          <p:cNvCxnSpPr>
            <a:cxnSpLocks/>
          </p:cNvCxnSpPr>
          <p:nvPr/>
        </p:nvCxnSpPr>
        <p:spPr>
          <a:xfrm>
            <a:off x="1500452" y="3104742"/>
            <a:ext cx="0" cy="183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D3B1A50C-C5E7-4640-A424-B3EAA02B11B5}"/>
              </a:ext>
            </a:extLst>
          </p:cNvPr>
          <p:cNvCxnSpPr>
            <a:cxnSpLocks/>
          </p:cNvCxnSpPr>
          <p:nvPr/>
        </p:nvCxnSpPr>
        <p:spPr>
          <a:xfrm>
            <a:off x="4427145" y="3086612"/>
            <a:ext cx="9807" cy="14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CA87251D-78A4-4FD4-A39A-E0F1EF794DA1}"/>
              </a:ext>
            </a:extLst>
          </p:cNvPr>
          <p:cNvCxnSpPr>
            <a:cxnSpLocks/>
          </p:cNvCxnSpPr>
          <p:nvPr/>
        </p:nvCxnSpPr>
        <p:spPr>
          <a:xfrm>
            <a:off x="7694218" y="3085203"/>
            <a:ext cx="16429" cy="174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DA725CC4-51D4-4F07-A3EE-922CAD74DAA8}"/>
              </a:ext>
            </a:extLst>
          </p:cNvPr>
          <p:cNvCxnSpPr>
            <a:cxnSpLocks/>
          </p:cNvCxnSpPr>
          <p:nvPr/>
        </p:nvCxnSpPr>
        <p:spPr>
          <a:xfrm flipH="1">
            <a:off x="834027" y="3287840"/>
            <a:ext cx="11432" cy="180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D2C7AE2E-969A-404F-AC42-E35CCBF9A31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138499" y="3276066"/>
            <a:ext cx="3542" cy="183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D301E66F-89DE-4149-A73E-4D378247720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157070" y="3221364"/>
            <a:ext cx="0" cy="228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F931A148-401A-43E3-A1CD-3418CF193600}"/>
              </a:ext>
            </a:extLst>
          </p:cNvPr>
          <p:cNvCxnSpPr>
            <a:cxnSpLocks/>
          </p:cNvCxnSpPr>
          <p:nvPr/>
        </p:nvCxnSpPr>
        <p:spPr>
          <a:xfrm>
            <a:off x="4776759" y="3221364"/>
            <a:ext cx="1661" cy="264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1C71FE0F-9B6C-4E85-A752-3A3A2CF8E12B}"/>
              </a:ext>
            </a:extLst>
          </p:cNvPr>
          <p:cNvCxnSpPr>
            <a:cxnSpLocks/>
          </p:cNvCxnSpPr>
          <p:nvPr/>
        </p:nvCxnSpPr>
        <p:spPr>
          <a:xfrm>
            <a:off x="5563662" y="3222394"/>
            <a:ext cx="5970" cy="237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79712164-24C4-4FC0-8976-5BE6C4D7AAD7}"/>
              </a:ext>
            </a:extLst>
          </p:cNvPr>
          <p:cNvCxnSpPr>
            <a:cxnSpLocks/>
          </p:cNvCxnSpPr>
          <p:nvPr/>
        </p:nvCxnSpPr>
        <p:spPr>
          <a:xfrm>
            <a:off x="7702432" y="3256521"/>
            <a:ext cx="11276" cy="225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FF70769B-8813-488E-83B9-6853D6056CE8}"/>
              </a:ext>
            </a:extLst>
          </p:cNvPr>
          <p:cNvCxnSpPr>
            <a:cxnSpLocks/>
          </p:cNvCxnSpPr>
          <p:nvPr/>
        </p:nvCxnSpPr>
        <p:spPr>
          <a:xfrm>
            <a:off x="8717357" y="3250296"/>
            <a:ext cx="0" cy="218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xmlns="" id="{3DF7E294-270B-4C32-A14C-A2DD4002645A}"/>
              </a:ext>
            </a:extLst>
          </p:cNvPr>
          <p:cNvSpPr/>
          <p:nvPr/>
        </p:nvSpPr>
        <p:spPr>
          <a:xfrm>
            <a:off x="1862909" y="2362957"/>
            <a:ext cx="165068" cy="20842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xmlns="" id="{920A146C-5AC4-4BCB-B519-85D6C8C642DF}"/>
              </a:ext>
            </a:extLst>
          </p:cNvPr>
          <p:cNvSpPr/>
          <p:nvPr/>
        </p:nvSpPr>
        <p:spPr>
          <a:xfrm>
            <a:off x="4413459" y="2351506"/>
            <a:ext cx="158541" cy="225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xmlns="" id="{39AF1A5F-C220-4CBB-A0D4-BBFBF39257FA}"/>
              </a:ext>
            </a:extLst>
          </p:cNvPr>
          <p:cNvSpPr/>
          <p:nvPr/>
        </p:nvSpPr>
        <p:spPr>
          <a:xfrm>
            <a:off x="7433209" y="2346266"/>
            <a:ext cx="165067" cy="225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D45BFE5-5982-4701-A36A-14A6C1C356A5}"/>
              </a:ext>
            </a:extLst>
          </p:cNvPr>
          <p:cNvCxnSpPr>
            <a:cxnSpLocks/>
          </p:cNvCxnSpPr>
          <p:nvPr/>
        </p:nvCxnSpPr>
        <p:spPr>
          <a:xfrm flipV="1">
            <a:off x="3563023" y="3222394"/>
            <a:ext cx="2000639" cy="9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F86606C-4657-479F-906B-327EE3420E62}"/>
              </a:ext>
            </a:extLst>
          </p:cNvPr>
          <p:cNvCxnSpPr>
            <a:cxnSpLocks/>
          </p:cNvCxnSpPr>
          <p:nvPr/>
        </p:nvCxnSpPr>
        <p:spPr>
          <a:xfrm flipV="1">
            <a:off x="6702828" y="3247797"/>
            <a:ext cx="2015660" cy="87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3D15B219-F89B-4A9B-9302-B8D46D496D7A}"/>
              </a:ext>
            </a:extLst>
          </p:cNvPr>
          <p:cNvSpPr/>
          <p:nvPr/>
        </p:nvSpPr>
        <p:spPr>
          <a:xfrm>
            <a:off x="6469872" y="3507484"/>
            <a:ext cx="544121" cy="3100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обмен опытом на уровне педагогического  коллектива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A78A0CE9-3E5E-4692-BAD4-01417105972E}"/>
              </a:ext>
            </a:extLst>
          </p:cNvPr>
          <p:cNvCxnSpPr>
            <a:cxnSpLocks/>
          </p:cNvCxnSpPr>
          <p:nvPr/>
        </p:nvCxnSpPr>
        <p:spPr>
          <a:xfrm>
            <a:off x="6696342" y="3268301"/>
            <a:ext cx="9741" cy="2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4" name="Рисунок 113" descr="Тенденция к повышению">
            <a:extLst>
              <a:ext uri="{FF2B5EF4-FFF2-40B4-BE49-F238E27FC236}">
                <a16:creationId xmlns:a16="http://schemas.microsoft.com/office/drawing/2014/main" xmlns="" id="{50E07B0E-4DF3-4D10-ABDC-06887E92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39870" y="5883626"/>
            <a:ext cx="914400" cy="914400"/>
          </a:xfrm>
          <a:prstGeom prst="rect">
            <a:avLst/>
          </a:prstGeom>
        </p:spPr>
      </p:pic>
      <p:pic>
        <p:nvPicPr>
          <p:cNvPr id="116" name="Рисунок 115" descr="Расширение бизнеса">
            <a:extLst>
              <a:ext uri="{FF2B5EF4-FFF2-40B4-BE49-F238E27FC236}">
                <a16:creationId xmlns:a16="http://schemas.microsoft.com/office/drawing/2014/main" xmlns="" id="{47AC9556-24CC-4074-A83B-5E59A406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46550" y="1643272"/>
            <a:ext cx="914400" cy="914400"/>
          </a:xfrm>
          <a:prstGeom prst="rect">
            <a:avLst/>
          </a:prstGeom>
        </p:spPr>
      </p:pic>
      <p:pic>
        <p:nvPicPr>
          <p:cNvPr id="119" name="Рисунок 118" descr="Аудитория">
            <a:extLst>
              <a:ext uri="{FF2B5EF4-FFF2-40B4-BE49-F238E27FC236}">
                <a16:creationId xmlns:a16="http://schemas.microsoft.com/office/drawing/2014/main" xmlns="" id="{C8BBAE97-C178-4C9C-BA79-0228AACA0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794" y="1482606"/>
            <a:ext cx="914400" cy="9144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2F0AE30-7F41-423A-9081-823153BC7B4D}"/>
              </a:ext>
            </a:extLst>
          </p:cNvPr>
          <p:cNvSpPr/>
          <p:nvPr/>
        </p:nvSpPr>
        <p:spPr>
          <a:xfrm>
            <a:off x="3370166" y="3450263"/>
            <a:ext cx="385714" cy="3156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курсы повышения квалификации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05C81E64-E9A5-4E61-A3D4-302C89310559}"/>
              </a:ext>
            </a:extLst>
          </p:cNvPr>
          <p:cNvCxnSpPr>
            <a:endCxn id="37" idx="0"/>
          </p:cNvCxnSpPr>
          <p:nvPr/>
        </p:nvCxnSpPr>
        <p:spPr>
          <a:xfrm>
            <a:off x="3563023" y="3239515"/>
            <a:ext cx="0" cy="210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251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BD780-90F9-4D50-916B-DAB9C5DD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0" y="187574"/>
            <a:ext cx="7886700" cy="5403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задаче 2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58E3E200-4CE8-4512-AAB1-0678F277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166428"/>
              </p:ext>
            </p:extLst>
          </p:nvPr>
        </p:nvGraphicFramePr>
        <p:xfrm>
          <a:off x="199747" y="1290467"/>
          <a:ext cx="8744505" cy="52683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4829">
                  <a:extLst>
                    <a:ext uri="{9D8B030D-6E8A-4147-A177-3AD203B41FA5}">
                      <a16:colId xmlns:a16="http://schemas.microsoft.com/office/drawing/2014/main" xmlns="" val="3703304709"/>
                    </a:ext>
                  </a:extLst>
                </a:gridCol>
                <a:gridCol w="5061420">
                  <a:extLst>
                    <a:ext uri="{9D8B030D-6E8A-4147-A177-3AD203B41FA5}">
                      <a16:colId xmlns:a16="http://schemas.microsoft.com/office/drawing/2014/main" xmlns="" val="2792888139"/>
                    </a:ext>
                  </a:extLst>
                </a:gridCol>
                <a:gridCol w="3138256">
                  <a:extLst>
                    <a:ext uri="{9D8B030D-6E8A-4147-A177-3AD203B41FA5}">
                      <a16:colId xmlns:a16="http://schemas.microsoft.com/office/drawing/2014/main" xmlns="" val="402896427"/>
                    </a:ext>
                  </a:extLst>
                </a:gridCol>
              </a:tblGrid>
              <a:tr h="559177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мероприятия проекта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ссылка на  материалы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83242497"/>
                  </a:ext>
                </a:extLst>
              </a:tr>
              <a:tr h="582838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положение о курсовом проектировании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http://yar-politeh.edu22.info/index.php/sved/obrazovatelnaya-deyatelnost/metodicheskie-ob-edineniya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71070467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двух педагогов на курсах повышения квалификации по теме «Управление проектной деятельностью в образовательной организации»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85193947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 семинар с педагогами по изучению опыта применения метода решения практических задач в курсовом и дипломном проектировании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Методические рекомендации</a:t>
                      </a:r>
                    </a:p>
                    <a:p>
                      <a:r>
                        <a:rPr lang="en-US" sz="1100" dirty="0"/>
                        <a:t>http://yar-politeh.edu22.info/index.php/submit-a-weblink/regionalnaya-innovatsionnaya-ploshchadka-2020-2022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83395170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 мастер – класс по работе с кейсами работодателей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http://yar-politeh.edu22.info/index.php/novosti/533-innovatsii-put-k-povysheniyu-effektivnosti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59468776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стажёрской практики «Опыт формирования механизмов взаимодействия КГБПОУ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Яровской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политехнический техникум» в рамках курсового и дипломного проектирования»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https://iro22.ru/index.php/proekty/innovatsionnaya-deyatelnost-v-sisteme-obrazovaniya-altajskogo-kraya/19304-stazherskaya-praktika-mbou-kulundinskaya-sosh-3-po-teme-sozdanie-shkolnogo-kovorkinga-dlya-intellektualnogo-razvitiya-uchashchikhsya-2.html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0897583"/>
                  </a:ext>
                </a:extLst>
              </a:tr>
              <a:tr h="5591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деятельности инновационной площадки в сети интернет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Сайт техникума </a:t>
                      </a:r>
                      <a:r>
                        <a:rPr lang="en-US" sz="1100" dirty="0">
                          <a:hlinkClick r:id="rId2"/>
                        </a:rPr>
                        <a:t>http://yarpoliteh.edu22.info/index.php/submit-a-weblink/regionalnaya-innovatsionnaya-ploshchadka-2020-2022</a:t>
                      </a:r>
                      <a:endParaRPr lang="ru-RU" sz="1100" dirty="0"/>
                    </a:p>
                    <a:p>
                      <a:r>
                        <a:rPr lang="ru-RU" sz="1100" dirty="0"/>
                        <a:t>Социальные сети </a:t>
                      </a:r>
                      <a:r>
                        <a:rPr lang="en-US" sz="1100" dirty="0"/>
                        <a:t>Facebook</a:t>
                      </a:r>
                      <a:r>
                        <a:rPr lang="ru-RU" sz="1100" dirty="0"/>
                        <a:t>,</a:t>
                      </a:r>
                      <a:r>
                        <a:rPr lang="en-US" sz="1100" dirty="0"/>
                        <a:t> Instagram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ВКонтакте</a:t>
                      </a:r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1938078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E2FABE-C077-4974-8DD6-7B3FDC16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311" y="116316"/>
            <a:ext cx="2061593" cy="97090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9601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2245</TotalTime>
  <Words>1315</Words>
  <Application>Microsoft Office PowerPoint</Application>
  <PresentationFormat>Экран (4:3)</PresentationFormat>
  <Paragraphs>226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Кейс – технология в курсовом и дипломном проектировании как инструмент повышения  качества  подготовки специалистов 2020 – 2022гг </vt:lpstr>
      <vt:lpstr> Причины и проблемы проекта</vt:lpstr>
      <vt:lpstr>Решение выявленной проблемы</vt:lpstr>
      <vt:lpstr>Слайд 4</vt:lpstr>
      <vt:lpstr>Слайд 5</vt:lpstr>
      <vt:lpstr> Задача 1  </vt:lpstr>
      <vt:lpstr>Мероприятия по задаче 1</vt:lpstr>
      <vt:lpstr> Задача 2  </vt:lpstr>
      <vt:lpstr>Мероприятия по задаче 2</vt:lpstr>
      <vt:lpstr> Задача 3  </vt:lpstr>
      <vt:lpstr>Мероприятия по задаче 3</vt:lpstr>
      <vt:lpstr>Команда проекта</vt:lpstr>
      <vt:lpstr>РИП в процессе развития  техникума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155</cp:revision>
  <dcterms:created xsi:type="dcterms:W3CDTF">2019-02-21T15:01:25Z</dcterms:created>
  <dcterms:modified xsi:type="dcterms:W3CDTF">2020-12-16T08:34:18Z</dcterms:modified>
</cp:coreProperties>
</file>